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Lst>
  <p:notesMasterIdLst>
    <p:notesMasterId r:id="rId152"/>
  </p:notesMasterIdLst>
  <p:handoutMasterIdLst>
    <p:handoutMasterId r:id="rId153"/>
  </p:handoutMasterIdLst>
  <p:sldIdLst>
    <p:sldId id="533" r:id="rId3"/>
    <p:sldId id="1101" r:id="rId4"/>
    <p:sldId id="546" r:id="rId5"/>
    <p:sldId id="1490" r:id="rId6"/>
    <p:sldId id="1493" r:id="rId7"/>
    <p:sldId id="1494" r:id="rId8"/>
    <p:sldId id="1495" r:id="rId9"/>
    <p:sldId id="1496" r:id="rId10"/>
    <p:sldId id="1497" r:id="rId11"/>
    <p:sldId id="1498" r:id="rId12"/>
    <p:sldId id="1499" r:id="rId13"/>
    <p:sldId id="1500" r:id="rId14"/>
    <p:sldId id="1501" r:id="rId15"/>
    <p:sldId id="1502" r:id="rId16"/>
    <p:sldId id="1503" r:id="rId17"/>
    <p:sldId id="1505" r:id="rId18"/>
    <p:sldId id="1506" r:id="rId19"/>
    <p:sldId id="1508" r:id="rId20"/>
    <p:sldId id="1438" r:id="rId21"/>
    <p:sldId id="1512" r:id="rId22"/>
    <p:sldId id="1510" r:id="rId23"/>
    <p:sldId id="1511" r:id="rId24"/>
    <p:sldId id="1439" r:id="rId25"/>
    <p:sldId id="1441" r:id="rId26"/>
    <p:sldId id="1442" r:id="rId27"/>
    <p:sldId id="1440" r:id="rId28"/>
    <p:sldId id="1444" r:id="rId29"/>
    <p:sldId id="1445" r:id="rId30"/>
    <p:sldId id="1447" r:id="rId31"/>
    <p:sldId id="1448" r:id="rId32"/>
    <p:sldId id="1449" r:id="rId33"/>
    <p:sldId id="1275" r:id="rId34"/>
    <p:sldId id="2279" r:id="rId35"/>
    <p:sldId id="2252" r:id="rId36"/>
    <p:sldId id="350" r:id="rId37"/>
    <p:sldId id="2254" r:id="rId38"/>
    <p:sldId id="897" r:id="rId39"/>
    <p:sldId id="358" r:id="rId40"/>
    <p:sldId id="343" r:id="rId41"/>
    <p:sldId id="344" r:id="rId42"/>
    <p:sldId id="360" r:id="rId43"/>
    <p:sldId id="345" r:id="rId44"/>
    <p:sldId id="362" r:id="rId45"/>
    <p:sldId id="312" r:id="rId46"/>
    <p:sldId id="2253" r:id="rId47"/>
    <p:sldId id="2255" r:id="rId48"/>
    <p:sldId id="1994" r:id="rId49"/>
    <p:sldId id="2256" r:id="rId50"/>
    <p:sldId id="991" r:id="rId51"/>
    <p:sldId id="2257" r:id="rId52"/>
    <p:sldId id="2258" r:id="rId53"/>
    <p:sldId id="354" r:id="rId54"/>
    <p:sldId id="352" r:id="rId55"/>
    <p:sldId id="356" r:id="rId56"/>
    <p:sldId id="357" r:id="rId57"/>
    <p:sldId id="338" r:id="rId58"/>
    <p:sldId id="363" r:id="rId59"/>
    <p:sldId id="336" r:id="rId60"/>
    <p:sldId id="2259" r:id="rId61"/>
    <p:sldId id="2275" r:id="rId62"/>
    <p:sldId id="2276" r:id="rId63"/>
    <p:sldId id="2277" r:id="rId64"/>
    <p:sldId id="2278" r:id="rId65"/>
    <p:sldId id="2260" r:id="rId66"/>
    <p:sldId id="2261" r:id="rId67"/>
    <p:sldId id="1579" r:id="rId68"/>
    <p:sldId id="305" r:id="rId69"/>
    <p:sldId id="313" r:id="rId70"/>
    <p:sldId id="351" r:id="rId71"/>
    <p:sldId id="328" r:id="rId72"/>
    <p:sldId id="327" r:id="rId73"/>
    <p:sldId id="329" r:id="rId74"/>
    <p:sldId id="335" r:id="rId75"/>
    <p:sldId id="359" r:id="rId76"/>
    <p:sldId id="337" r:id="rId77"/>
    <p:sldId id="348" r:id="rId78"/>
    <p:sldId id="384" r:id="rId79"/>
    <p:sldId id="339" r:id="rId80"/>
    <p:sldId id="341" r:id="rId81"/>
    <p:sldId id="396" r:id="rId82"/>
    <p:sldId id="340" r:id="rId83"/>
    <p:sldId id="1200" r:id="rId84"/>
    <p:sldId id="1257" r:id="rId85"/>
    <p:sldId id="1577" r:id="rId86"/>
    <p:sldId id="1277" r:id="rId87"/>
    <p:sldId id="1515" r:id="rId88"/>
    <p:sldId id="1437" r:id="rId89"/>
    <p:sldId id="1287" r:id="rId90"/>
    <p:sldId id="1279" r:id="rId91"/>
    <p:sldId id="1517" r:id="rId92"/>
    <p:sldId id="1518" r:id="rId93"/>
    <p:sldId id="1519" r:id="rId94"/>
    <p:sldId id="1520" r:id="rId95"/>
    <p:sldId id="1521" r:id="rId96"/>
    <p:sldId id="1522" r:id="rId97"/>
    <p:sldId id="1527" r:id="rId98"/>
    <p:sldId id="1523" r:id="rId99"/>
    <p:sldId id="1524" r:id="rId100"/>
    <p:sldId id="1525" r:id="rId101"/>
    <p:sldId id="1224" r:id="rId102"/>
    <p:sldId id="1225" r:id="rId103"/>
    <p:sldId id="1578" r:id="rId104"/>
    <p:sldId id="1313" r:id="rId105"/>
    <p:sldId id="1340" r:id="rId106"/>
    <p:sldId id="1314" r:id="rId107"/>
    <p:sldId id="1315" r:id="rId108"/>
    <p:sldId id="1316" r:id="rId109"/>
    <p:sldId id="1317" r:id="rId110"/>
    <p:sldId id="1318" r:id="rId111"/>
    <p:sldId id="1320" r:id="rId112"/>
    <p:sldId id="1321" r:id="rId113"/>
    <p:sldId id="1322" r:id="rId114"/>
    <p:sldId id="1324" r:id="rId115"/>
    <p:sldId id="1325" r:id="rId116"/>
    <p:sldId id="1326" r:id="rId117"/>
    <p:sldId id="1327" r:id="rId118"/>
    <p:sldId id="1328" r:id="rId119"/>
    <p:sldId id="1329" r:id="rId120"/>
    <p:sldId id="1330" r:id="rId121"/>
    <p:sldId id="1331" r:id="rId122"/>
    <p:sldId id="1332" r:id="rId123"/>
    <p:sldId id="1333" r:id="rId124"/>
    <p:sldId id="1334" r:id="rId125"/>
    <p:sldId id="1335" r:id="rId126"/>
    <p:sldId id="1336" r:id="rId127"/>
    <p:sldId id="1337" r:id="rId128"/>
    <p:sldId id="1056" r:id="rId129"/>
    <p:sldId id="1451" r:id="rId130"/>
    <p:sldId id="1242" r:id="rId131"/>
    <p:sldId id="2280" r:id="rId132"/>
    <p:sldId id="2281" r:id="rId133"/>
    <p:sldId id="2282" r:id="rId134"/>
    <p:sldId id="2283" r:id="rId135"/>
    <p:sldId id="2284" r:id="rId136"/>
    <p:sldId id="2285" r:id="rId137"/>
    <p:sldId id="2286" r:id="rId138"/>
    <p:sldId id="2287" r:id="rId139"/>
    <p:sldId id="2288" r:id="rId140"/>
    <p:sldId id="2290" r:id="rId141"/>
    <p:sldId id="2289" r:id="rId142"/>
    <p:sldId id="2292" r:id="rId143"/>
    <p:sldId id="2291" r:id="rId144"/>
    <p:sldId id="2296" r:id="rId145"/>
    <p:sldId id="2293" r:id="rId146"/>
    <p:sldId id="2294" r:id="rId147"/>
    <p:sldId id="2295" r:id="rId148"/>
    <p:sldId id="2297" r:id="rId149"/>
    <p:sldId id="2298" r:id="rId150"/>
    <p:sldId id="1028" r:id="rId1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416">
          <p15:clr>
            <a:srgbClr val="A4A3A4"/>
          </p15:clr>
        </p15:guide>
        <p15:guide id="4" pos="7215">
          <p15:clr>
            <a:srgbClr val="A4A3A4"/>
          </p15:clr>
        </p15:guide>
        <p15:guide id="5" orient="horz" pos="425">
          <p15:clr>
            <a:srgbClr val="A4A3A4"/>
          </p15:clr>
        </p15:guide>
        <p15:guide id="6" orient="horz" pos="297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8D7"/>
    <a:srgbClr val="1B60A8"/>
    <a:srgbClr val="4F81BD"/>
    <a:srgbClr val="FFFFFF"/>
    <a:srgbClr val="226EAE"/>
    <a:srgbClr val="30B2D4"/>
    <a:srgbClr val="2065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8235" autoAdjust="0"/>
  </p:normalViewPr>
  <p:slideViewPr>
    <p:cSldViewPr snapToGrid="0" showGuides="1">
      <p:cViewPr varScale="1">
        <p:scale>
          <a:sx n="76" d="100"/>
          <a:sy n="76" d="100"/>
        </p:scale>
        <p:origin x="965" y="53"/>
      </p:cViewPr>
      <p:guideLst>
        <p:guide orient="horz" pos="2160"/>
        <p:guide pos="3840"/>
        <p:guide pos="416"/>
        <p:guide pos="7215"/>
        <p:guide orient="horz" pos="425"/>
        <p:guide orient="horz" pos="2976"/>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p:cViewPr varScale="1">
        <p:scale>
          <a:sx n="66" d="100"/>
          <a:sy n="66" d="100"/>
        </p:scale>
        <p:origin x="3180" y="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s>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4">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5">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C9A46DF-9658-4F7D-BAC0-0EA183F1F32A}" type="doc">
      <dgm:prSet loTypeId="urn:microsoft.com/office/officeart/2005/8/layout/matrix2" loCatId="matrix" qsTypeId="urn:microsoft.com/office/officeart/2005/8/quickstyle/simple1#1" qsCatId="simple" csTypeId="urn:microsoft.com/office/officeart/2005/8/colors/accent0_3#1" csCatId="mainScheme" phldr="1"/>
      <dgm:spPr/>
      <dgm:t>
        <a:bodyPr/>
        <a:lstStyle/>
        <a:p>
          <a:endParaRPr lang="zh-CN" altLang="en-US"/>
        </a:p>
      </dgm:t>
    </dgm:pt>
    <dgm:pt modelId="{FA05EDC2-B2F4-4772-81D3-E0FB13222B83}">
      <dgm:prSet phldrT="[文本]"/>
      <dgm:spPr>
        <a:xfrm>
          <a:off x="648910" y="284564"/>
          <a:ext cx="1751168" cy="1751168"/>
        </a:xfrm>
        <a:prstGeom prst="roundRect">
          <a:avLst/>
        </a:prstGeom>
        <a:solidFill>
          <a:srgbClr val="92BCC2"/>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系统</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设备</a:t>
          </a:r>
        </a:p>
      </dgm:t>
    </dgm:pt>
    <dgm:pt modelId="{BE2A6F3D-2D41-40C4-9960-9B8D18B63AAA}" type="parTrans" cxnId="{0B943EF0-C499-47A1-B589-FF8BD9147DA2}">
      <dgm:prSet/>
      <dgm:spPr/>
      <dgm:t>
        <a:bodyPr/>
        <a:lstStyle/>
        <a:p>
          <a:endParaRPr lang="zh-CN" altLang="en-US"/>
        </a:p>
      </dgm:t>
    </dgm:pt>
    <dgm:pt modelId="{E6F41DF3-9E6E-4D05-80C0-18039FDB7D9A}" type="sibTrans" cxnId="{0B943EF0-C499-47A1-B589-FF8BD9147DA2}">
      <dgm:prSet/>
      <dgm:spPr/>
      <dgm:t>
        <a:bodyPr/>
        <a:lstStyle/>
        <a:p>
          <a:endParaRPr lang="zh-CN" altLang="en-US"/>
        </a:p>
      </dgm:t>
    </dgm:pt>
    <dgm:pt modelId="{79F1470A-1089-4344-B3F6-311ED5D34415}">
      <dgm:prSet phldrT="[文本]"/>
      <dgm:spPr>
        <a:xfrm>
          <a:off x="2706533" y="284564"/>
          <a:ext cx="1751168" cy="1751168"/>
        </a:xfrm>
        <a:prstGeom prst="roundRect">
          <a:avLst/>
        </a:prstGeom>
        <a:solidFill>
          <a:srgbClr val="FFFFFF">
            <a:lumMod val="7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帐号</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密码</a:t>
          </a:r>
        </a:p>
      </dgm:t>
    </dgm:pt>
    <dgm:pt modelId="{4CF2A583-F78A-4D86-AC91-5004654DC11F}" type="parTrans" cxnId="{4AF08034-4930-403F-843D-25949B55C33F}">
      <dgm:prSet/>
      <dgm:spPr/>
      <dgm:t>
        <a:bodyPr/>
        <a:lstStyle/>
        <a:p>
          <a:endParaRPr lang="zh-CN" altLang="en-US"/>
        </a:p>
      </dgm:t>
    </dgm:pt>
    <dgm:pt modelId="{215B7CD4-A549-4F7A-9C91-B2CAAD09ECD7}" type="sibTrans" cxnId="{4AF08034-4930-403F-843D-25949B55C33F}">
      <dgm:prSet/>
      <dgm:spPr/>
      <dgm:t>
        <a:bodyPr/>
        <a:lstStyle/>
        <a:p>
          <a:endParaRPr lang="zh-CN" altLang="en-US"/>
        </a:p>
      </dgm:t>
    </dgm:pt>
    <dgm:pt modelId="{E3076F49-0392-4923-B32C-F8CBF0BD979B}">
      <dgm:prSet phldrT="[文本]"/>
      <dgm:spPr>
        <a:xfrm>
          <a:off x="648910" y="2342187"/>
          <a:ext cx="1751168" cy="1751168"/>
        </a:xfrm>
        <a:prstGeom prst="roundRect">
          <a:avLst/>
        </a:prstGeom>
        <a:solidFill>
          <a:srgbClr val="FFFFFF">
            <a:lumMod val="7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网络</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应用</a:t>
          </a:r>
        </a:p>
      </dgm:t>
    </dgm:pt>
    <dgm:pt modelId="{88E15A0D-9085-47AB-91BB-E7564E81C187}" type="parTrans" cxnId="{CDF955ED-5655-4ED5-B59D-65E64FC60BE4}">
      <dgm:prSet/>
      <dgm:spPr/>
      <dgm:t>
        <a:bodyPr/>
        <a:lstStyle/>
        <a:p>
          <a:endParaRPr lang="zh-CN" altLang="en-US"/>
        </a:p>
      </dgm:t>
    </dgm:pt>
    <dgm:pt modelId="{7AAA104D-6C75-4EC4-AB75-33D1F0916837}" type="sibTrans" cxnId="{CDF955ED-5655-4ED5-B59D-65E64FC60BE4}">
      <dgm:prSet/>
      <dgm:spPr/>
      <dgm:t>
        <a:bodyPr/>
        <a:lstStyle/>
        <a:p>
          <a:endParaRPr lang="zh-CN" altLang="en-US"/>
        </a:p>
      </dgm:t>
    </dgm:pt>
    <dgm:pt modelId="{7B7DBB8B-0323-4951-96FF-A3AAEB2D3E2D}">
      <dgm:prSet phldrT="[文本]"/>
      <dgm:spPr>
        <a:xfrm>
          <a:off x="2706533" y="2342187"/>
          <a:ext cx="1751168" cy="1751168"/>
        </a:xfrm>
        <a:prstGeom prst="roundRect">
          <a:avLst/>
        </a:prstGeom>
        <a:solidFill>
          <a:srgbClr val="FFFFFF">
            <a:lumMod val="7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社会</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工程学</a:t>
          </a:r>
        </a:p>
      </dgm:t>
    </dgm:pt>
    <dgm:pt modelId="{16E603F5-E6E5-4BE0-A934-F3ECECFAC725}" type="parTrans" cxnId="{1762D528-81C8-467C-9F79-54D63C3DD425}">
      <dgm:prSet/>
      <dgm:spPr/>
      <dgm:t>
        <a:bodyPr/>
        <a:lstStyle/>
        <a:p>
          <a:endParaRPr lang="zh-CN" altLang="en-US"/>
        </a:p>
      </dgm:t>
    </dgm:pt>
    <dgm:pt modelId="{1A588EC5-E703-4669-A5D8-8931D895FF16}" type="sibTrans" cxnId="{1762D528-81C8-467C-9F79-54D63C3DD425}">
      <dgm:prSet/>
      <dgm:spPr/>
      <dgm:t>
        <a:bodyPr/>
        <a:lstStyle/>
        <a:p>
          <a:endParaRPr lang="zh-CN" altLang="en-US"/>
        </a:p>
      </dgm:t>
    </dgm:pt>
    <dgm:pt modelId="{0C551B5D-91E1-4251-8079-960B9BA68697}" type="pres">
      <dgm:prSet presAssocID="{6C9A46DF-9658-4F7D-BAC0-0EA183F1F32A}" presName="matrix" presStyleCnt="0">
        <dgm:presLayoutVars>
          <dgm:chMax val="1"/>
          <dgm:dir/>
          <dgm:resizeHandles val="exact"/>
        </dgm:presLayoutVars>
      </dgm:prSet>
      <dgm:spPr/>
    </dgm:pt>
    <dgm:pt modelId="{108EAC9A-06FE-4688-BCD7-D52DEADF0052}" type="pres">
      <dgm:prSet presAssocID="{6C9A46DF-9658-4F7D-BAC0-0EA183F1F32A}" presName="axisShape" presStyleLbl="bgShp" presStyleIdx="0" presStyleCnt="1"/>
      <dgm:spPr>
        <a:xfrm>
          <a:off x="364345" y="0"/>
          <a:ext cx="4377921" cy="4377921"/>
        </a:xfrm>
        <a:prstGeom prst="quadArrow">
          <a:avLst>
            <a:gd name="adj1" fmla="val 2000"/>
            <a:gd name="adj2" fmla="val 4000"/>
            <a:gd name="adj3" fmla="val 5000"/>
          </a:avLst>
        </a:prstGeom>
        <a:solidFill>
          <a:srgbClr val="47677B">
            <a:tint val="40000"/>
            <a:hueOff val="0"/>
            <a:satOff val="0"/>
            <a:lumOff val="0"/>
            <a:alphaOff val="0"/>
          </a:srgbClr>
        </a:solidFill>
        <a:ln>
          <a:noFill/>
        </a:ln>
        <a:effectLst/>
      </dgm:spPr>
    </dgm:pt>
    <dgm:pt modelId="{9821FAA0-CF45-4F82-A6D0-E4512F4CC8DD}" type="pres">
      <dgm:prSet presAssocID="{6C9A46DF-9658-4F7D-BAC0-0EA183F1F32A}" presName="rect1" presStyleLbl="node1" presStyleIdx="0" presStyleCnt="4">
        <dgm:presLayoutVars>
          <dgm:chMax val="0"/>
          <dgm:chPref val="0"/>
          <dgm:bulletEnabled val="1"/>
        </dgm:presLayoutVars>
      </dgm:prSet>
      <dgm:spPr/>
    </dgm:pt>
    <dgm:pt modelId="{14F925B5-221A-47BE-BCEF-F6C700BAE1F8}" type="pres">
      <dgm:prSet presAssocID="{6C9A46DF-9658-4F7D-BAC0-0EA183F1F32A}" presName="rect2" presStyleLbl="node1" presStyleIdx="1" presStyleCnt="4">
        <dgm:presLayoutVars>
          <dgm:chMax val="0"/>
          <dgm:chPref val="0"/>
          <dgm:bulletEnabled val="1"/>
        </dgm:presLayoutVars>
      </dgm:prSet>
      <dgm:spPr/>
    </dgm:pt>
    <dgm:pt modelId="{C214E1AD-E51E-4730-9C13-090D8F098835}" type="pres">
      <dgm:prSet presAssocID="{6C9A46DF-9658-4F7D-BAC0-0EA183F1F32A}" presName="rect3" presStyleLbl="node1" presStyleIdx="2" presStyleCnt="4">
        <dgm:presLayoutVars>
          <dgm:chMax val="0"/>
          <dgm:chPref val="0"/>
          <dgm:bulletEnabled val="1"/>
        </dgm:presLayoutVars>
      </dgm:prSet>
      <dgm:spPr/>
    </dgm:pt>
    <dgm:pt modelId="{D55A14F0-E48F-47A4-B29B-FB1A1B5382E6}" type="pres">
      <dgm:prSet presAssocID="{6C9A46DF-9658-4F7D-BAC0-0EA183F1F32A}" presName="rect4" presStyleLbl="node1" presStyleIdx="3" presStyleCnt="4">
        <dgm:presLayoutVars>
          <dgm:chMax val="0"/>
          <dgm:chPref val="0"/>
          <dgm:bulletEnabled val="1"/>
        </dgm:presLayoutVars>
      </dgm:prSet>
      <dgm:spPr/>
    </dgm:pt>
  </dgm:ptLst>
  <dgm:cxnLst>
    <dgm:cxn modelId="{BA573111-9A7E-41FB-A296-B0B22AA0FE87}" type="presOf" srcId="{FA05EDC2-B2F4-4772-81D3-E0FB13222B83}" destId="{9821FAA0-CF45-4F82-A6D0-E4512F4CC8DD}" srcOrd="0" destOrd="0" presId="urn:microsoft.com/office/officeart/2005/8/layout/matrix2"/>
    <dgm:cxn modelId="{1762D528-81C8-467C-9F79-54D63C3DD425}" srcId="{6C9A46DF-9658-4F7D-BAC0-0EA183F1F32A}" destId="{7B7DBB8B-0323-4951-96FF-A3AAEB2D3E2D}" srcOrd="3" destOrd="0" parTransId="{16E603F5-E6E5-4BE0-A934-F3ECECFAC725}" sibTransId="{1A588EC5-E703-4669-A5D8-8931D895FF16}"/>
    <dgm:cxn modelId="{C4D1B92E-2650-4782-8B0C-07A609D59943}" type="presOf" srcId="{E3076F49-0392-4923-B32C-F8CBF0BD979B}" destId="{C214E1AD-E51E-4730-9C13-090D8F098835}" srcOrd="0" destOrd="0" presId="urn:microsoft.com/office/officeart/2005/8/layout/matrix2"/>
    <dgm:cxn modelId="{4AF08034-4930-403F-843D-25949B55C33F}" srcId="{6C9A46DF-9658-4F7D-BAC0-0EA183F1F32A}" destId="{79F1470A-1089-4344-B3F6-311ED5D34415}" srcOrd="1" destOrd="0" parTransId="{4CF2A583-F78A-4D86-AC91-5004654DC11F}" sibTransId="{215B7CD4-A549-4F7A-9C91-B2CAAD09ECD7}"/>
    <dgm:cxn modelId="{6741BF95-5834-40AC-BE50-908678A54448}" type="presOf" srcId="{79F1470A-1089-4344-B3F6-311ED5D34415}" destId="{14F925B5-221A-47BE-BCEF-F6C700BAE1F8}" srcOrd="0" destOrd="0" presId="urn:microsoft.com/office/officeart/2005/8/layout/matrix2"/>
    <dgm:cxn modelId="{A97022BF-F320-42BD-B57D-393C82D749E8}" type="presOf" srcId="{7B7DBB8B-0323-4951-96FF-A3AAEB2D3E2D}" destId="{D55A14F0-E48F-47A4-B29B-FB1A1B5382E6}" srcOrd="0" destOrd="0" presId="urn:microsoft.com/office/officeart/2005/8/layout/matrix2"/>
    <dgm:cxn modelId="{CDF955ED-5655-4ED5-B59D-65E64FC60BE4}" srcId="{6C9A46DF-9658-4F7D-BAC0-0EA183F1F32A}" destId="{E3076F49-0392-4923-B32C-F8CBF0BD979B}" srcOrd="2" destOrd="0" parTransId="{88E15A0D-9085-47AB-91BB-E7564E81C187}" sibTransId="{7AAA104D-6C75-4EC4-AB75-33D1F0916837}"/>
    <dgm:cxn modelId="{0B943EF0-C499-47A1-B589-FF8BD9147DA2}" srcId="{6C9A46DF-9658-4F7D-BAC0-0EA183F1F32A}" destId="{FA05EDC2-B2F4-4772-81D3-E0FB13222B83}" srcOrd="0" destOrd="0" parTransId="{BE2A6F3D-2D41-40C4-9960-9B8D18B63AAA}" sibTransId="{E6F41DF3-9E6E-4D05-80C0-18039FDB7D9A}"/>
    <dgm:cxn modelId="{2045B6FD-0455-4D42-97EE-B85078192F8C}" type="presOf" srcId="{6C9A46DF-9658-4F7D-BAC0-0EA183F1F32A}" destId="{0C551B5D-91E1-4251-8079-960B9BA68697}" srcOrd="0" destOrd="0" presId="urn:microsoft.com/office/officeart/2005/8/layout/matrix2"/>
    <dgm:cxn modelId="{1F151004-2BED-4694-9704-04ACED821E6A}" type="presParOf" srcId="{0C551B5D-91E1-4251-8079-960B9BA68697}" destId="{108EAC9A-06FE-4688-BCD7-D52DEADF0052}" srcOrd="0" destOrd="0" presId="urn:microsoft.com/office/officeart/2005/8/layout/matrix2"/>
    <dgm:cxn modelId="{255DF8DC-7B8A-4187-8D78-200ACDCFF14C}" type="presParOf" srcId="{0C551B5D-91E1-4251-8079-960B9BA68697}" destId="{9821FAA0-CF45-4F82-A6D0-E4512F4CC8DD}" srcOrd="1" destOrd="0" presId="urn:microsoft.com/office/officeart/2005/8/layout/matrix2"/>
    <dgm:cxn modelId="{4701BAF4-80F9-4D2E-99F6-7BE0CC55742D}" type="presParOf" srcId="{0C551B5D-91E1-4251-8079-960B9BA68697}" destId="{14F925B5-221A-47BE-BCEF-F6C700BAE1F8}" srcOrd="2" destOrd="0" presId="urn:microsoft.com/office/officeart/2005/8/layout/matrix2"/>
    <dgm:cxn modelId="{91E1849D-F679-4763-B3F3-AFFB475B1863}" type="presParOf" srcId="{0C551B5D-91E1-4251-8079-960B9BA68697}" destId="{C214E1AD-E51E-4730-9C13-090D8F098835}" srcOrd="3" destOrd="0" presId="urn:microsoft.com/office/officeart/2005/8/layout/matrix2"/>
    <dgm:cxn modelId="{53489D88-91B2-4A1A-AC99-0AE3AA6E9E22}" type="presParOf" srcId="{0C551B5D-91E1-4251-8079-960B9BA68697}" destId="{D55A14F0-E48F-47A4-B29B-FB1A1B5382E6}"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9A46DF-9658-4F7D-BAC0-0EA183F1F32A}" type="doc">
      <dgm:prSet loTypeId="urn:microsoft.com/office/officeart/2005/8/layout/matrix2" loCatId="matrix" qsTypeId="urn:microsoft.com/office/officeart/2005/8/quickstyle/simple1#2" qsCatId="simple" csTypeId="urn:microsoft.com/office/officeart/2005/8/colors/accent0_3#2" csCatId="mainScheme" phldr="1"/>
      <dgm:spPr/>
      <dgm:t>
        <a:bodyPr/>
        <a:lstStyle/>
        <a:p>
          <a:endParaRPr lang="zh-CN" altLang="en-US"/>
        </a:p>
      </dgm:t>
    </dgm:pt>
    <dgm:pt modelId="{FA05EDC2-B2F4-4772-81D3-E0FB13222B83}">
      <dgm:prSet phldrT="[文本]"/>
      <dgm:spPr>
        <a:xfrm>
          <a:off x="648910" y="284564"/>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系统</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设备</a:t>
          </a:r>
        </a:p>
      </dgm:t>
    </dgm:pt>
    <dgm:pt modelId="{BE2A6F3D-2D41-40C4-9960-9B8D18B63AAA}" type="parTrans" cxnId="{0B943EF0-C499-47A1-B589-FF8BD9147DA2}">
      <dgm:prSet/>
      <dgm:spPr/>
      <dgm:t>
        <a:bodyPr/>
        <a:lstStyle/>
        <a:p>
          <a:endParaRPr lang="zh-CN" altLang="en-US"/>
        </a:p>
      </dgm:t>
    </dgm:pt>
    <dgm:pt modelId="{E6F41DF3-9E6E-4D05-80C0-18039FDB7D9A}" type="sibTrans" cxnId="{0B943EF0-C499-47A1-B589-FF8BD9147DA2}">
      <dgm:prSet/>
      <dgm:spPr/>
      <dgm:t>
        <a:bodyPr/>
        <a:lstStyle/>
        <a:p>
          <a:endParaRPr lang="zh-CN" altLang="en-US"/>
        </a:p>
      </dgm:t>
    </dgm:pt>
    <dgm:pt modelId="{79F1470A-1089-4344-B3F6-311ED5D34415}">
      <dgm:prSet phldrT="[文本]"/>
      <dgm:spPr>
        <a:xfrm>
          <a:off x="2706533" y="284564"/>
          <a:ext cx="1751168" cy="1751168"/>
        </a:xfrm>
        <a:prstGeom prst="roundRect">
          <a:avLst/>
        </a:prstGeom>
        <a:solidFill>
          <a:srgbClr val="92BCC2"/>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帐号</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密码</a:t>
          </a:r>
        </a:p>
      </dgm:t>
    </dgm:pt>
    <dgm:pt modelId="{4CF2A583-F78A-4D86-AC91-5004654DC11F}" type="parTrans" cxnId="{4AF08034-4930-403F-843D-25949B55C33F}">
      <dgm:prSet/>
      <dgm:spPr/>
      <dgm:t>
        <a:bodyPr/>
        <a:lstStyle/>
        <a:p>
          <a:endParaRPr lang="zh-CN" altLang="en-US"/>
        </a:p>
      </dgm:t>
    </dgm:pt>
    <dgm:pt modelId="{215B7CD4-A549-4F7A-9C91-B2CAAD09ECD7}" type="sibTrans" cxnId="{4AF08034-4930-403F-843D-25949B55C33F}">
      <dgm:prSet/>
      <dgm:spPr/>
      <dgm:t>
        <a:bodyPr/>
        <a:lstStyle/>
        <a:p>
          <a:endParaRPr lang="zh-CN" altLang="en-US"/>
        </a:p>
      </dgm:t>
    </dgm:pt>
    <dgm:pt modelId="{E3076F49-0392-4923-B32C-F8CBF0BD979B}">
      <dgm:prSet phldrT="[文本]"/>
      <dgm:spPr>
        <a:xfrm>
          <a:off x="648910" y="2342187"/>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网络</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应用</a:t>
          </a:r>
        </a:p>
      </dgm:t>
    </dgm:pt>
    <dgm:pt modelId="{88E15A0D-9085-47AB-91BB-E7564E81C187}" type="parTrans" cxnId="{CDF955ED-5655-4ED5-B59D-65E64FC60BE4}">
      <dgm:prSet/>
      <dgm:spPr/>
      <dgm:t>
        <a:bodyPr/>
        <a:lstStyle/>
        <a:p>
          <a:endParaRPr lang="zh-CN" altLang="en-US"/>
        </a:p>
      </dgm:t>
    </dgm:pt>
    <dgm:pt modelId="{7AAA104D-6C75-4EC4-AB75-33D1F0916837}" type="sibTrans" cxnId="{CDF955ED-5655-4ED5-B59D-65E64FC60BE4}">
      <dgm:prSet/>
      <dgm:spPr/>
      <dgm:t>
        <a:bodyPr/>
        <a:lstStyle/>
        <a:p>
          <a:endParaRPr lang="zh-CN" altLang="en-US"/>
        </a:p>
      </dgm:t>
    </dgm:pt>
    <dgm:pt modelId="{7B7DBB8B-0323-4951-96FF-A3AAEB2D3E2D}">
      <dgm:prSet phldrT="[文本]"/>
      <dgm:spPr>
        <a:xfrm>
          <a:off x="2706533" y="2342187"/>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社会</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工程学</a:t>
          </a:r>
        </a:p>
      </dgm:t>
    </dgm:pt>
    <dgm:pt modelId="{16E603F5-E6E5-4BE0-A934-F3ECECFAC725}" type="parTrans" cxnId="{1762D528-81C8-467C-9F79-54D63C3DD425}">
      <dgm:prSet/>
      <dgm:spPr/>
      <dgm:t>
        <a:bodyPr/>
        <a:lstStyle/>
        <a:p>
          <a:endParaRPr lang="zh-CN" altLang="en-US"/>
        </a:p>
      </dgm:t>
    </dgm:pt>
    <dgm:pt modelId="{1A588EC5-E703-4669-A5D8-8931D895FF16}" type="sibTrans" cxnId="{1762D528-81C8-467C-9F79-54D63C3DD425}">
      <dgm:prSet/>
      <dgm:spPr/>
      <dgm:t>
        <a:bodyPr/>
        <a:lstStyle/>
        <a:p>
          <a:endParaRPr lang="zh-CN" altLang="en-US"/>
        </a:p>
      </dgm:t>
    </dgm:pt>
    <dgm:pt modelId="{0C551B5D-91E1-4251-8079-960B9BA68697}" type="pres">
      <dgm:prSet presAssocID="{6C9A46DF-9658-4F7D-BAC0-0EA183F1F32A}" presName="matrix" presStyleCnt="0">
        <dgm:presLayoutVars>
          <dgm:chMax val="1"/>
          <dgm:dir/>
          <dgm:resizeHandles val="exact"/>
        </dgm:presLayoutVars>
      </dgm:prSet>
      <dgm:spPr/>
    </dgm:pt>
    <dgm:pt modelId="{108EAC9A-06FE-4688-BCD7-D52DEADF0052}" type="pres">
      <dgm:prSet presAssocID="{6C9A46DF-9658-4F7D-BAC0-0EA183F1F32A}" presName="axisShape" presStyleLbl="bgShp" presStyleIdx="0" presStyleCnt="1"/>
      <dgm:spPr>
        <a:xfrm>
          <a:off x="364345" y="0"/>
          <a:ext cx="4377921" cy="4377921"/>
        </a:xfrm>
        <a:prstGeom prst="quadArrow">
          <a:avLst>
            <a:gd name="adj1" fmla="val 2000"/>
            <a:gd name="adj2" fmla="val 4000"/>
            <a:gd name="adj3" fmla="val 5000"/>
          </a:avLst>
        </a:prstGeom>
        <a:solidFill>
          <a:srgbClr val="47677B">
            <a:tint val="40000"/>
            <a:hueOff val="0"/>
            <a:satOff val="0"/>
            <a:lumOff val="0"/>
            <a:alphaOff val="0"/>
          </a:srgbClr>
        </a:solidFill>
        <a:ln>
          <a:noFill/>
        </a:ln>
        <a:effectLst/>
      </dgm:spPr>
    </dgm:pt>
    <dgm:pt modelId="{9821FAA0-CF45-4F82-A6D0-E4512F4CC8DD}" type="pres">
      <dgm:prSet presAssocID="{6C9A46DF-9658-4F7D-BAC0-0EA183F1F32A}" presName="rect1" presStyleLbl="node1" presStyleIdx="0" presStyleCnt="4">
        <dgm:presLayoutVars>
          <dgm:chMax val="0"/>
          <dgm:chPref val="0"/>
          <dgm:bulletEnabled val="1"/>
        </dgm:presLayoutVars>
      </dgm:prSet>
      <dgm:spPr/>
    </dgm:pt>
    <dgm:pt modelId="{14F925B5-221A-47BE-BCEF-F6C700BAE1F8}" type="pres">
      <dgm:prSet presAssocID="{6C9A46DF-9658-4F7D-BAC0-0EA183F1F32A}" presName="rect2" presStyleLbl="node1" presStyleIdx="1" presStyleCnt="4">
        <dgm:presLayoutVars>
          <dgm:chMax val="0"/>
          <dgm:chPref val="0"/>
          <dgm:bulletEnabled val="1"/>
        </dgm:presLayoutVars>
      </dgm:prSet>
      <dgm:spPr/>
    </dgm:pt>
    <dgm:pt modelId="{C214E1AD-E51E-4730-9C13-090D8F098835}" type="pres">
      <dgm:prSet presAssocID="{6C9A46DF-9658-4F7D-BAC0-0EA183F1F32A}" presName="rect3" presStyleLbl="node1" presStyleIdx="2" presStyleCnt="4">
        <dgm:presLayoutVars>
          <dgm:chMax val="0"/>
          <dgm:chPref val="0"/>
          <dgm:bulletEnabled val="1"/>
        </dgm:presLayoutVars>
      </dgm:prSet>
      <dgm:spPr/>
    </dgm:pt>
    <dgm:pt modelId="{D55A14F0-E48F-47A4-B29B-FB1A1B5382E6}" type="pres">
      <dgm:prSet presAssocID="{6C9A46DF-9658-4F7D-BAC0-0EA183F1F32A}" presName="rect4" presStyleLbl="node1" presStyleIdx="3" presStyleCnt="4">
        <dgm:presLayoutVars>
          <dgm:chMax val="0"/>
          <dgm:chPref val="0"/>
          <dgm:bulletEnabled val="1"/>
        </dgm:presLayoutVars>
      </dgm:prSet>
      <dgm:spPr/>
    </dgm:pt>
  </dgm:ptLst>
  <dgm:cxnLst>
    <dgm:cxn modelId="{1762D528-81C8-467C-9F79-54D63C3DD425}" srcId="{6C9A46DF-9658-4F7D-BAC0-0EA183F1F32A}" destId="{7B7DBB8B-0323-4951-96FF-A3AAEB2D3E2D}" srcOrd="3" destOrd="0" parTransId="{16E603F5-E6E5-4BE0-A934-F3ECECFAC725}" sibTransId="{1A588EC5-E703-4669-A5D8-8931D895FF16}"/>
    <dgm:cxn modelId="{4AF08034-4930-403F-843D-25949B55C33F}" srcId="{6C9A46DF-9658-4F7D-BAC0-0EA183F1F32A}" destId="{79F1470A-1089-4344-B3F6-311ED5D34415}" srcOrd="1" destOrd="0" parTransId="{4CF2A583-F78A-4D86-AC91-5004654DC11F}" sibTransId="{215B7CD4-A549-4F7A-9C91-B2CAAD09ECD7}"/>
    <dgm:cxn modelId="{3A848E3E-FB69-43F2-B85F-91AA025EB185}" type="presOf" srcId="{E3076F49-0392-4923-B32C-F8CBF0BD979B}" destId="{C214E1AD-E51E-4730-9C13-090D8F098835}" srcOrd="0" destOrd="0" presId="urn:microsoft.com/office/officeart/2005/8/layout/matrix2"/>
    <dgm:cxn modelId="{23D10D4F-E6D5-4B3C-A7A7-4D57422A8474}" type="presOf" srcId="{6C9A46DF-9658-4F7D-BAC0-0EA183F1F32A}" destId="{0C551B5D-91E1-4251-8079-960B9BA68697}" srcOrd="0" destOrd="0" presId="urn:microsoft.com/office/officeart/2005/8/layout/matrix2"/>
    <dgm:cxn modelId="{2091D153-16B2-4550-BAF0-56BF307BA3F6}" type="presOf" srcId="{FA05EDC2-B2F4-4772-81D3-E0FB13222B83}" destId="{9821FAA0-CF45-4F82-A6D0-E4512F4CC8DD}" srcOrd="0" destOrd="0" presId="urn:microsoft.com/office/officeart/2005/8/layout/matrix2"/>
    <dgm:cxn modelId="{A092D696-7224-4614-BDBC-A00B7C7A04AA}" type="presOf" srcId="{7B7DBB8B-0323-4951-96FF-A3AAEB2D3E2D}" destId="{D55A14F0-E48F-47A4-B29B-FB1A1B5382E6}" srcOrd="0" destOrd="0" presId="urn:microsoft.com/office/officeart/2005/8/layout/matrix2"/>
    <dgm:cxn modelId="{A21B21E7-E53D-4215-8823-F7166E7AAA4F}" type="presOf" srcId="{79F1470A-1089-4344-B3F6-311ED5D34415}" destId="{14F925B5-221A-47BE-BCEF-F6C700BAE1F8}" srcOrd="0" destOrd="0" presId="urn:microsoft.com/office/officeart/2005/8/layout/matrix2"/>
    <dgm:cxn modelId="{CDF955ED-5655-4ED5-B59D-65E64FC60BE4}" srcId="{6C9A46DF-9658-4F7D-BAC0-0EA183F1F32A}" destId="{E3076F49-0392-4923-B32C-F8CBF0BD979B}" srcOrd="2" destOrd="0" parTransId="{88E15A0D-9085-47AB-91BB-E7564E81C187}" sibTransId="{7AAA104D-6C75-4EC4-AB75-33D1F0916837}"/>
    <dgm:cxn modelId="{0B943EF0-C499-47A1-B589-FF8BD9147DA2}" srcId="{6C9A46DF-9658-4F7D-BAC0-0EA183F1F32A}" destId="{FA05EDC2-B2F4-4772-81D3-E0FB13222B83}" srcOrd="0" destOrd="0" parTransId="{BE2A6F3D-2D41-40C4-9960-9B8D18B63AAA}" sibTransId="{E6F41DF3-9E6E-4D05-80C0-18039FDB7D9A}"/>
    <dgm:cxn modelId="{6BBD2B45-C613-43C4-B21F-D9954DED7072}" type="presParOf" srcId="{0C551B5D-91E1-4251-8079-960B9BA68697}" destId="{108EAC9A-06FE-4688-BCD7-D52DEADF0052}" srcOrd="0" destOrd="0" presId="urn:microsoft.com/office/officeart/2005/8/layout/matrix2"/>
    <dgm:cxn modelId="{193E04B6-CE8A-4609-8456-10C1F23E2C62}" type="presParOf" srcId="{0C551B5D-91E1-4251-8079-960B9BA68697}" destId="{9821FAA0-CF45-4F82-A6D0-E4512F4CC8DD}" srcOrd="1" destOrd="0" presId="urn:microsoft.com/office/officeart/2005/8/layout/matrix2"/>
    <dgm:cxn modelId="{CFE9D17B-0DE0-40C2-AA56-B332248C0429}" type="presParOf" srcId="{0C551B5D-91E1-4251-8079-960B9BA68697}" destId="{14F925B5-221A-47BE-BCEF-F6C700BAE1F8}" srcOrd="2" destOrd="0" presId="urn:microsoft.com/office/officeart/2005/8/layout/matrix2"/>
    <dgm:cxn modelId="{05D3420E-90A6-4BDD-8F1D-CB637FDB1420}" type="presParOf" srcId="{0C551B5D-91E1-4251-8079-960B9BA68697}" destId="{C214E1AD-E51E-4730-9C13-090D8F098835}" srcOrd="3" destOrd="0" presId="urn:microsoft.com/office/officeart/2005/8/layout/matrix2"/>
    <dgm:cxn modelId="{E60FE9DC-89F3-49E7-A6FC-2715ED79B291}" type="presParOf" srcId="{0C551B5D-91E1-4251-8079-960B9BA68697}" destId="{D55A14F0-E48F-47A4-B29B-FB1A1B5382E6}"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8C5B3D-FB1D-4E78-8D4E-E7A4F93F16D2}" type="doc">
      <dgm:prSet loTypeId="urn:microsoft.com/office/officeart/2005/8/layout/hierarchy2#1" loCatId="hierarchy" qsTypeId="urn:microsoft.com/office/officeart/2005/8/quickstyle/3d5#1" qsCatId="3D" csTypeId="urn:microsoft.com/office/officeart/2005/8/colors/accent0_3#3" csCatId="mainScheme" phldr="1"/>
      <dgm:spPr/>
      <dgm:t>
        <a:bodyPr/>
        <a:lstStyle/>
        <a:p>
          <a:endParaRPr lang="zh-CN" altLang="en-US"/>
        </a:p>
      </dgm:t>
    </dgm:pt>
    <dgm:pt modelId="{CC094EAC-0C35-4E11-B209-1F5427BBF727}">
      <dgm:prSet phldrT="[文本]" custT="1"/>
      <dgm:spPr>
        <a:xfrm>
          <a:off x="1329408" y="1133110"/>
          <a:ext cx="2039000" cy="1019500"/>
        </a:xfrm>
        <a:prstGeom prst="roundRect">
          <a:avLst>
            <a:gd name="adj" fmla="val 10000"/>
          </a:avLst>
        </a:prstGeom>
        <a:solidFill>
          <a:srgbClr val="47677B">
            <a:hueOff val="0"/>
            <a:satOff val="0"/>
            <a:lumOff val="0"/>
            <a:alphaOff val="0"/>
          </a:srgbClr>
        </a:solidFill>
        <a:ln>
          <a:noFill/>
        </a:ln>
        <a:effectLst/>
        <a:sp3d extrusionH="381000" contourW="38100" prstMaterial="matte">
          <a:contourClr>
            <a:srgbClr val="FFFFFF"/>
          </a:contourClr>
        </a:sp3d>
      </dgm:spPr>
      <dgm:t>
        <a:bodyPr/>
        <a:lstStyle/>
        <a:p>
          <a:pPr>
            <a:buNone/>
          </a:pPr>
          <a:r>
            <a:rPr lang="zh-CN" altLang="en-US" sz="2000" dirty="0">
              <a:solidFill>
                <a:srgbClr val="FFFFFF"/>
              </a:solidFill>
              <a:latin typeface="Tahoma" panose="020B0604030504040204"/>
              <a:ea typeface="微软雅黑" panose="020B0503020204020204" pitchFamily="34" charset="-122"/>
              <a:cs typeface="+mn-cs"/>
            </a:rPr>
            <a:t>密码</a:t>
          </a:r>
          <a:endParaRPr lang="en-US" altLang="zh-CN" sz="2000" dirty="0">
            <a:solidFill>
              <a:srgbClr val="FFFFFF"/>
            </a:solidFill>
            <a:latin typeface="Tahoma" panose="020B0604030504040204"/>
            <a:ea typeface="微软雅黑" panose="020B0503020204020204" pitchFamily="34" charset="-122"/>
            <a:cs typeface="+mn-cs"/>
          </a:endParaRPr>
        </a:p>
        <a:p>
          <a:pPr>
            <a:buNone/>
          </a:pPr>
          <a:r>
            <a:rPr lang="zh-CN" altLang="en-US" sz="2000" dirty="0">
              <a:solidFill>
                <a:srgbClr val="FFFFFF"/>
              </a:solidFill>
              <a:latin typeface="Tahoma" panose="020B0604030504040204"/>
              <a:ea typeface="微软雅黑" panose="020B0503020204020204" pitchFamily="34" charset="-122"/>
              <a:cs typeface="+mn-cs"/>
            </a:rPr>
            <a:t>重要性</a:t>
          </a:r>
        </a:p>
      </dgm:t>
    </dgm:pt>
    <dgm:pt modelId="{B0A7E170-E152-4A13-92F9-F0BFE1BEC59C}" type="parTrans" cxnId="{1A730A4C-B71A-4E4A-AE0C-579EDBE48945}">
      <dgm:prSet/>
      <dgm:spPr/>
      <dgm:t>
        <a:bodyPr/>
        <a:lstStyle/>
        <a:p>
          <a:endParaRPr lang="zh-CN" altLang="en-US"/>
        </a:p>
      </dgm:t>
    </dgm:pt>
    <dgm:pt modelId="{E8EB2445-5C9C-4F64-8D1A-81EA9BB98FC9}" type="sibTrans" cxnId="{1A730A4C-B71A-4E4A-AE0C-579EDBE48945}">
      <dgm:prSet/>
      <dgm:spPr/>
      <dgm:t>
        <a:bodyPr/>
        <a:lstStyle/>
        <a:p>
          <a:endParaRPr lang="zh-CN" altLang="en-US"/>
        </a:p>
      </dgm:t>
    </dgm:pt>
    <dgm:pt modelId="{72E14CFF-3E1F-4DE7-8BAF-E282867A8C89}">
      <dgm:prSet phldrT="[文本]"/>
      <dgm:spPr>
        <a:xfrm>
          <a:off x="4649615" y="3290"/>
          <a:ext cx="2039000" cy="1019500"/>
        </a:xfrm>
        <a:prstGeom prst="roundRect">
          <a:avLst>
            <a:gd name="adj" fmla="val 10000"/>
          </a:avLst>
        </a:prstGeom>
        <a:solidFill>
          <a:srgbClr val="47677B">
            <a:hueOff val="0"/>
            <a:satOff val="0"/>
            <a:lumOff val="0"/>
            <a:alphaOff val="0"/>
          </a:srgbClr>
        </a:solidFill>
        <a:ln>
          <a:noFill/>
        </a:ln>
        <a:effectLst/>
        <a:sp3d extrusionH="381000" contourW="38100" prstMaterial="matte">
          <a:contourClr>
            <a:srgbClr val="FFFFFF"/>
          </a:contourClr>
        </a:sp3d>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与个人隐私息</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息相关</a:t>
          </a:r>
        </a:p>
      </dgm:t>
    </dgm:pt>
    <dgm:pt modelId="{F5BFA53D-4FD2-41AE-8AF6-C888D773C7DA}" type="parTrans" cxnId="{B9EA9ABD-4937-4CBB-BBE6-6DD88038DFC2}">
      <dgm:prSet/>
      <dgm:spPr>
        <a:xfrm rot="19115569">
          <a:off x="3154907" y="1050731"/>
          <a:ext cx="1708210" cy="54438"/>
        </a:xfrm>
        <a:custGeom>
          <a:avLst/>
          <a:gdLst/>
          <a:ahLst/>
          <a:cxnLst/>
          <a:rect l="0" t="0" r="0" b="0"/>
          <a:pathLst>
            <a:path>
              <a:moveTo>
                <a:pt x="0" y="27219"/>
              </a:moveTo>
              <a:lnTo>
                <a:pt x="1708210" y="27219"/>
              </a:lnTo>
            </a:path>
          </a:pathLst>
        </a:custGeom>
        <a:noFill/>
        <a:ln w="25400" cap="flat" cmpd="sng" algn="ctr">
          <a:solidFill>
            <a:srgbClr val="47677B">
              <a:shade val="60000"/>
              <a:hueOff val="0"/>
              <a:satOff val="0"/>
              <a:lumOff val="0"/>
              <a:alphaOff val="0"/>
            </a:srgbClr>
          </a:solidFill>
          <a:prstDash val="solid"/>
        </a:ln>
        <a:effectLst/>
        <a:sp3d z="-40000" prstMaterial="matte"/>
      </dgm:spPr>
      <dgm:t>
        <a:bodyPr/>
        <a:lstStyle/>
        <a:p>
          <a:pPr>
            <a:buNone/>
          </a:pPr>
          <a:endParaRPr lang="zh-CN" altLang="en-US">
            <a:solidFill>
              <a:srgbClr val="284448">
                <a:hueOff val="0"/>
                <a:satOff val="0"/>
                <a:lumOff val="0"/>
                <a:alphaOff val="0"/>
              </a:srgbClr>
            </a:solidFill>
            <a:latin typeface="Tahoma" panose="020B0604030504040204"/>
            <a:ea typeface="微软雅黑" panose="020B0503020204020204" pitchFamily="34" charset="-122"/>
            <a:cs typeface="+mn-cs"/>
          </a:endParaRPr>
        </a:p>
      </dgm:t>
    </dgm:pt>
    <dgm:pt modelId="{07467BF1-543E-42E1-B451-DCDD4DF1E91C}" type="sibTrans" cxnId="{B9EA9ABD-4937-4CBB-BBE6-6DD88038DFC2}">
      <dgm:prSet/>
      <dgm:spPr/>
      <dgm:t>
        <a:bodyPr/>
        <a:lstStyle/>
        <a:p>
          <a:endParaRPr lang="zh-CN" altLang="en-US"/>
        </a:p>
      </dgm:t>
    </dgm:pt>
    <dgm:pt modelId="{AE4EC520-A94E-44D5-8BED-626C662FE37A}">
      <dgm:prSet phldrT="[文本]"/>
      <dgm:spPr>
        <a:xfrm>
          <a:off x="4649615" y="1175715"/>
          <a:ext cx="2039000" cy="1019500"/>
        </a:xfrm>
        <a:prstGeom prst="roundRect">
          <a:avLst>
            <a:gd name="adj" fmla="val 10000"/>
          </a:avLst>
        </a:prstGeom>
        <a:solidFill>
          <a:srgbClr val="47677B">
            <a:hueOff val="0"/>
            <a:satOff val="0"/>
            <a:lumOff val="0"/>
            <a:alphaOff val="0"/>
          </a:srgbClr>
        </a:solidFill>
        <a:ln>
          <a:noFill/>
        </a:ln>
        <a:effectLst/>
        <a:sp3d extrusionH="381000" contourW="38100" prstMaterial="matte">
          <a:contourClr>
            <a:srgbClr val="FFFFFF"/>
          </a:contourClr>
        </a:sp3d>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攻击的第一道防线</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也是最后一道防线</a:t>
          </a:r>
        </a:p>
      </dgm:t>
    </dgm:pt>
    <dgm:pt modelId="{09BE1674-957E-4D50-8B0B-98BA649C0CA1}" type="parTrans" cxnId="{A56A773A-A3A4-4B81-99E0-86508A702571}">
      <dgm:prSet/>
      <dgm:spPr>
        <a:xfrm rot="114276">
          <a:off x="3368055" y="1636944"/>
          <a:ext cx="1281914" cy="54438"/>
        </a:xfrm>
        <a:custGeom>
          <a:avLst/>
          <a:gdLst/>
          <a:ahLst/>
          <a:cxnLst/>
          <a:rect l="0" t="0" r="0" b="0"/>
          <a:pathLst>
            <a:path>
              <a:moveTo>
                <a:pt x="0" y="27219"/>
              </a:moveTo>
              <a:lnTo>
                <a:pt x="1281914" y="27219"/>
              </a:lnTo>
            </a:path>
          </a:pathLst>
        </a:custGeom>
        <a:noFill/>
        <a:ln w="25400" cap="flat" cmpd="sng" algn="ctr">
          <a:solidFill>
            <a:srgbClr val="47677B">
              <a:shade val="60000"/>
              <a:hueOff val="0"/>
              <a:satOff val="0"/>
              <a:lumOff val="0"/>
              <a:alphaOff val="0"/>
            </a:srgbClr>
          </a:solidFill>
          <a:prstDash val="solid"/>
        </a:ln>
        <a:effectLst/>
        <a:sp3d z="-40000" prstMaterial="matte"/>
      </dgm:spPr>
      <dgm:t>
        <a:bodyPr/>
        <a:lstStyle/>
        <a:p>
          <a:pPr>
            <a:buNone/>
          </a:pPr>
          <a:endParaRPr lang="zh-CN" altLang="en-US">
            <a:solidFill>
              <a:srgbClr val="284448">
                <a:hueOff val="0"/>
                <a:satOff val="0"/>
                <a:lumOff val="0"/>
                <a:alphaOff val="0"/>
              </a:srgbClr>
            </a:solidFill>
            <a:latin typeface="Tahoma" panose="020B0604030504040204"/>
            <a:ea typeface="微软雅黑" panose="020B0503020204020204" pitchFamily="34" charset="-122"/>
            <a:cs typeface="+mn-cs"/>
          </a:endParaRPr>
        </a:p>
      </dgm:t>
    </dgm:pt>
    <dgm:pt modelId="{D022ECA4-1C2B-4452-950D-AA30BABE6520}" type="sibTrans" cxnId="{A56A773A-A3A4-4B81-99E0-86508A702571}">
      <dgm:prSet/>
      <dgm:spPr/>
      <dgm:t>
        <a:bodyPr/>
        <a:lstStyle/>
        <a:p>
          <a:endParaRPr lang="zh-CN" altLang="en-US"/>
        </a:p>
      </dgm:t>
    </dgm:pt>
    <dgm:pt modelId="{8437EABD-1F75-4A3F-8738-CEFC8DD11D75}">
      <dgm:prSet phldrT="[文本]"/>
      <dgm:spPr>
        <a:xfrm>
          <a:off x="4649615" y="2348141"/>
          <a:ext cx="2039000" cy="1019500"/>
        </a:xfrm>
        <a:prstGeom prst="roundRect">
          <a:avLst>
            <a:gd name="adj" fmla="val 10000"/>
          </a:avLst>
        </a:prstGeom>
        <a:solidFill>
          <a:srgbClr val="47677B">
            <a:hueOff val="0"/>
            <a:satOff val="0"/>
            <a:lumOff val="0"/>
            <a:alphaOff val="0"/>
          </a:srgbClr>
        </a:solidFill>
        <a:ln>
          <a:noFill/>
        </a:ln>
        <a:effectLst/>
        <a:sp3d extrusionH="381000" contourW="38100" prstMaterial="matte">
          <a:contourClr>
            <a:srgbClr val="FFFFFF"/>
          </a:contourClr>
        </a:sp3d>
      </dgm:spPr>
      <dgm:t>
        <a:bodyPr/>
        <a:lstStyle/>
        <a:p>
          <a:pPr algn="ctr">
            <a:buNone/>
          </a:pPr>
          <a:r>
            <a:rPr lang="zh-CN" altLang="en-US" dirty="0">
              <a:solidFill>
                <a:srgbClr val="FFFFFF"/>
              </a:solidFill>
              <a:latin typeface="Tahoma" panose="020B0604030504040204"/>
              <a:ea typeface="微软雅黑" panose="020B0503020204020204" pitchFamily="34" charset="-122"/>
              <a:cs typeface="+mn-cs"/>
            </a:rPr>
            <a:t>攻击简单易行</a:t>
          </a:r>
          <a:endParaRPr lang="en-US" altLang="zh-CN" dirty="0">
            <a:solidFill>
              <a:srgbClr val="FFFFFF"/>
            </a:solidFill>
            <a:latin typeface="Tahoma" panose="020B0604030504040204"/>
            <a:ea typeface="微软雅黑" panose="020B0503020204020204" pitchFamily="34" charset="-122"/>
            <a:cs typeface="+mn-cs"/>
          </a:endParaRPr>
        </a:p>
        <a:p>
          <a:pPr algn="ctr">
            <a:buNone/>
          </a:pPr>
          <a:r>
            <a:rPr lang="zh-CN" altLang="en-US" dirty="0">
              <a:solidFill>
                <a:srgbClr val="FFFFFF"/>
              </a:solidFill>
              <a:latin typeface="Tahoma" panose="020B0604030504040204"/>
              <a:ea typeface="微软雅黑" panose="020B0503020204020204" pitchFamily="34" charset="-122"/>
              <a:cs typeface="+mn-cs"/>
            </a:rPr>
            <a:t>破解快速 </a:t>
          </a:r>
        </a:p>
      </dgm:t>
    </dgm:pt>
    <dgm:pt modelId="{EE022907-02F4-4B49-8931-1E3ACEA972B3}" type="parTrans" cxnId="{CA5F0E9F-ACFB-47BA-8320-9E91D2CDCE36}">
      <dgm:prSet/>
      <dgm:spPr>
        <a:xfrm rot="2608886">
          <a:off x="3126149" y="2223156"/>
          <a:ext cx="1765725" cy="54438"/>
        </a:xfrm>
        <a:custGeom>
          <a:avLst/>
          <a:gdLst/>
          <a:ahLst/>
          <a:cxnLst/>
          <a:rect l="0" t="0" r="0" b="0"/>
          <a:pathLst>
            <a:path>
              <a:moveTo>
                <a:pt x="0" y="27219"/>
              </a:moveTo>
              <a:lnTo>
                <a:pt x="1765725" y="27219"/>
              </a:lnTo>
            </a:path>
          </a:pathLst>
        </a:custGeom>
        <a:noFill/>
        <a:ln w="25400" cap="flat" cmpd="sng" algn="ctr">
          <a:solidFill>
            <a:srgbClr val="47677B">
              <a:shade val="60000"/>
              <a:hueOff val="0"/>
              <a:satOff val="0"/>
              <a:lumOff val="0"/>
              <a:alphaOff val="0"/>
            </a:srgbClr>
          </a:solidFill>
          <a:prstDash val="solid"/>
        </a:ln>
        <a:effectLst/>
        <a:sp3d z="-40000" prstMaterial="matte"/>
      </dgm:spPr>
      <dgm:t>
        <a:bodyPr/>
        <a:lstStyle/>
        <a:p>
          <a:pPr>
            <a:buNone/>
          </a:pPr>
          <a:endParaRPr lang="zh-CN" altLang="en-US">
            <a:solidFill>
              <a:srgbClr val="284448">
                <a:hueOff val="0"/>
                <a:satOff val="0"/>
                <a:lumOff val="0"/>
                <a:alphaOff val="0"/>
              </a:srgbClr>
            </a:solidFill>
            <a:latin typeface="Tahoma" panose="020B0604030504040204"/>
            <a:ea typeface="微软雅黑" panose="020B0503020204020204" pitchFamily="34" charset="-122"/>
            <a:cs typeface="+mn-cs"/>
          </a:endParaRPr>
        </a:p>
      </dgm:t>
    </dgm:pt>
    <dgm:pt modelId="{5F92510E-3084-4B34-ABF4-0CBB88497F08}" type="sibTrans" cxnId="{CA5F0E9F-ACFB-47BA-8320-9E91D2CDCE36}">
      <dgm:prSet/>
      <dgm:spPr/>
      <dgm:t>
        <a:bodyPr/>
        <a:lstStyle/>
        <a:p>
          <a:endParaRPr lang="zh-CN" altLang="en-US"/>
        </a:p>
      </dgm:t>
    </dgm:pt>
    <dgm:pt modelId="{BBAD6BF1-FF51-49F1-85F2-C23DC89F5277}" type="pres">
      <dgm:prSet presAssocID="{3D8C5B3D-FB1D-4E78-8D4E-E7A4F93F16D2}" presName="diagram" presStyleCnt="0">
        <dgm:presLayoutVars>
          <dgm:chPref val="1"/>
          <dgm:dir/>
          <dgm:animOne val="branch"/>
          <dgm:animLvl val="lvl"/>
          <dgm:resizeHandles val="exact"/>
        </dgm:presLayoutVars>
      </dgm:prSet>
      <dgm:spPr/>
    </dgm:pt>
    <dgm:pt modelId="{B43DC9E5-03A2-424E-85FA-6D80F68A531E}" type="pres">
      <dgm:prSet presAssocID="{CC094EAC-0C35-4E11-B209-1F5427BBF727}" presName="root1" presStyleCnt="0"/>
      <dgm:spPr/>
    </dgm:pt>
    <dgm:pt modelId="{48FB78A0-9BFC-4D56-8073-6853D7255902}" type="pres">
      <dgm:prSet presAssocID="{CC094EAC-0C35-4E11-B209-1F5427BBF727}" presName="LevelOneTextNode" presStyleLbl="node0" presStyleIdx="0" presStyleCnt="1" custLinFactNeighborX="-22835" custLinFactNeighborY="-4179">
        <dgm:presLayoutVars>
          <dgm:chPref val="3"/>
        </dgm:presLayoutVars>
      </dgm:prSet>
      <dgm:spPr/>
    </dgm:pt>
    <dgm:pt modelId="{D9521AD1-E9FE-4C8C-A02B-4096B38D3305}" type="pres">
      <dgm:prSet presAssocID="{CC094EAC-0C35-4E11-B209-1F5427BBF727}" presName="level2hierChild" presStyleCnt="0"/>
      <dgm:spPr/>
    </dgm:pt>
    <dgm:pt modelId="{6DBC3453-C971-48F0-BA51-610480645C8C}" type="pres">
      <dgm:prSet presAssocID="{F5BFA53D-4FD2-41AE-8AF6-C888D773C7DA}" presName="conn2-1" presStyleLbl="parChTrans1D2" presStyleIdx="0" presStyleCnt="3"/>
      <dgm:spPr/>
    </dgm:pt>
    <dgm:pt modelId="{E984DF0A-54A5-4841-A86B-17EF1D48A948}" type="pres">
      <dgm:prSet presAssocID="{F5BFA53D-4FD2-41AE-8AF6-C888D773C7DA}" presName="connTx" presStyleLbl="parChTrans1D2" presStyleIdx="0" presStyleCnt="3"/>
      <dgm:spPr/>
    </dgm:pt>
    <dgm:pt modelId="{ACBDE6D8-2EF8-4D99-A195-1C90CF664636}" type="pres">
      <dgm:prSet presAssocID="{72E14CFF-3E1F-4DE7-8BAF-E282867A8C89}" presName="root2" presStyleCnt="0"/>
      <dgm:spPr/>
    </dgm:pt>
    <dgm:pt modelId="{A9F854D9-37EA-45C0-A3A1-97418626A272}" type="pres">
      <dgm:prSet presAssocID="{72E14CFF-3E1F-4DE7-8BAF-E282867A8C89}" presName="LevelTwoTextNode" presStyleLbl="node2" presStyleIdx="0" presStyleCnt="3">
        <dgm:presLayoutVars>
          <dgm:chPref val="3"/>
        </dgm:presLayoutVars>
      </dgm:prSet>
      <dgm:spPr/>
    </dgm:pt>
    <dgm:pt modelId="{9E8BE209-2033-4802-9A35-7FAB8FE656E3}" type="pres">
      <dgm:prSet presAssocID="{72E14CFF-3E1F-4DE7-8BAF-E282867A8C89}" presName="level3hierChild" presStyleCnt="0"/>
      <dgm:spPr/>
    </dgm:pt>
    <dgm:pt modelId="{25B2773B-5120-4266-9195-FFA1B4B7049F}" type="pres">
      <dgm:prSet presAssocID="{09BE1674-957E-4D50-8B0B-98BA649C0CA1}" presName="conn2-1" presStyleLbl="parChTrans1D2" presStyleIdx="1" presStyleCnt="3"/>
      <dgm:spPr/>
    </dgm:pt>
    <dgm:pt modelId="{E3FD0550-14A5-4096-ADF6-05B2312E5617}" type="pres">
      <dgm:prSet presAssocID="{09BE1674-957E-4D50-8B0B-98BA649C0CA1}" presName="connTx" presStyleLbl="parChTrans1D2" presStyleIdx="1" presStyleCnt="3"/>
      <dgm:spPr/>
    </dgm:pt>
    <dgm:pt modelId="{023E0CA4-1F5F-432E-AE0B-75F5FD8F3457}" type="pres">
      <dgm:prSet presAssocID="{AE4EC520-A94E-44D5-8BED-626C662FE37A}" presName="root2" presStyleCnt="0"/>
      <dgm:spPr/>
    </dgm:pt>
    <dgm:pt modelId="{8A097B93-5179-434D-9B9C-D030E921E3AD}" type="pres">
      <dgm:prSet presAssocID="{AE4EC520-A94E-44D5-8BED-626C662FE37A}" presName="LevelTwoTextNode" presStyleLbl="node2" presStyleIdx="1" presStyleCnt="3">
        <dgm:presLayoutVars>
          <dgm:chPref val="3"/>
        </dgm:presLayoutVars>
      </dgm:prSet>
      <dgm:spPr/>
    </dgm:pt>
    <dgm:pt modelId="{0C8C4C8E-E387-42FA-8504-20857360D883}" type="pres">
      <dgm:prSet presAssocID="{AE4EC520-A94E-44D5-8BED-626C662FE37A}" presName="level3hierChild" presStyleCnt="0"/>
      <dgm:spPr/>
    </dgm:pt>
    <dgm:pt modelId="{82EF3A0A-6024-4A50-BB64-108054B7BCBD}" type="pres">
      <dgm:prSet presAssocID="{EE022907-02F4-4B49-8931-1E3ACEA972B3}" presName="conn2-1" presStyleLbl="parChTrans1D2" presStyleIdx="2" presStyleCnt="3"/>
      <dgm:spPr/>
    </dgm:pt>
    <dgm:pt modelId="{2234BE67-04C4-430F-8BA7-4BAD6F523833}" type="pres">
      <dgm:prSet presAssocID="{EE022907-02F4-4B49-8931-1E3ACEA972B3}" presName="connTx" presStyleLbl="parChTrans1D2" presStyleIdx="2" presStyleCnt="3"/>
      <dgm:spPr/>
    </dgm:pt>
    <dgm:pt modelId="{1B681FBB-655C-4D23-B66D-113DC3AB2C3A}" type="pres">
      <dgm:prSet presAssocID="{8437EABD-1F75-4A3F-8738-CEFC8DD11D75}" presName="root2" presStyleCnt="0"/>
      <dgm:spPr/>
    </dgm:pt>
    <dgm:pt modelId="{D1110889-5F7A-464A-9EED-83E23B488594}" type="pres">
      <dgm:prSet presAssocID="{8437EABD-1F75-4A3F-8738-CEFC8DD11D75}" presName="LevelTwoTextNode" presStyleLbl="node2" presStyleIdx="2" presStyleCnt="3">
        <dgm:presLayoutVars>
          <dgm:chPref val="3"/>
        </dgm:presLayoutVars>
      </dgm:prSet>
      <dgm:spPr/>
    </dgm:pt>
    <dgm:pt modelId="{E793AF1D-7FCA-4F41-B868-58CD7D9C6163}" type="pres">
      <dgm:prSet presAssocID="{8437EABD-1F75-4A3F-8738-CEFC8DD11D75}" presName="level3hierChild" presStyleCnt="0"/>
      <dgm:spPr/>
    </dgm:pt>
  </dgm:ptLst>
  <dgm:cxnLst>
    <dgm:cxn modelId="{427A8805-42A3-40F8-BE45-153E97D39C86}" type="presOf" srcId="{72E14CFF-3E1F-4DE7-8BAF-E282867A8C89}" destId="{A9F854D9-37EA-45C0-A3A1-97418626A272}" srcOrd="0" destOrd="0" presId="urn:microsoft.com/office/officeart/2005/8/layout/hierarchy2#1"/>
    <dgm:cxn modelId="{3098BA12-2674-4492-B9C0-E87009B4C5C7}" type="presOf" srcId="{F5BFA53D-4FD2-41AE-8AF6-C888D773C7DA}" destId="{E984DF0A-54A5-4841-A86B-17EF1D48A948}" srcOrd="1" destOrd="0" presId="urn:microsoft.com/office/officeart/2005/8/layout/hierarchy2#1"/>
    <dgm:cxn modelId="{A56A773A-A3A4-4B81-99E0-86508A702571}" srcId="{CC094EAC-0C35-4E11-B209-1F5427BBF727}" destId="{AE4EC520-A94E-44D5-8BED-626C662FE37A}" srcOrd="1" destOrd="0" parTransId="{09BE1674-957E-4D50-8B0B-98BA649C0CA1}" sibTransId="{D022ECA4-1C2B-4452-950D-AA30BABE6520}"/>
    <dgm:cxn modelId="{2ECB8D3A-9207-46CD-8E4F-69C38BA75327}" type="presOf" srcId="{CC094EAC-0C35-4E11-B209-1F5427BBF727}" destId="{48FB78A0-9BFC-4D56-8073-6853D7255902}" srcOrd="0" destOrd="0" presId="urn:microsoft.com/office/officeart/2005/8/layout/hierarchy2#1"/>
    <dgm:cxn modelId="{6A0FEF40-CB4E-4902-947F-2C33A4A36E36}" type="presOf" srcId="{8437EABD-1F75-4A3F-8738-CEFC8DD11D75}" destId="{D1110889-5F7A-464A-9EED-83E23B488594}" srcOrd="0" destOrd="0" presId="urn:microsoft.com/office/officeart/2005/8/layout/hierarchy2#1"/>
    <dgm:cxn modelId="{1A730A4C-B71A-4E4A-AE0C-579EDBE48945}" srcId="{3D8C5B3D-FB1D-4E78-8D4E-E7A4F93F16D2}" destId="{CC094EAC-0C35-4E11-B209-1F5427BBF727}" srcOrd="0" destOrd="0" parTransId="{B0A7E170-E152-4A13-92F9-F0BFE1BEC59C}" sibTransId="{E8EB2445-5C9C-4F64-8D1A-81EA9BB98FC9}"/>
    <dgm:cxn modelId="{09591F4D-C0CD-4D63-8DDC-1A26B86DCB0D}" type="presOf" srcId="{3D8C5B3D-FB1D-4E78-8D4E-E7A4F93F16D2}" destId="{BBAD6BF1-FF51-49F1-85F2-C23DC89F5277}" srcOrd="0" destOrd="0" presId="urn:microsoft.com/office/officeart/2005/8/layout/hierarchy2#1"/>
    <dgm:cxn modelId="{6364226F-C954-4549-9210-369FA20E1558}" type="presOf" srcId="{AE4EC520-A94E-44D5-8BED-626C662FE37A}" destId="{8A097B93-5179-434D-9B9C-D030E921E3AD}" srcOrd="0" destOrd="0" presId="urn:microsoft.com/office/officeart/2005/8/layout/hierarchy2#1"/>
    <dgm:cxn modelId="{26E0D380-B739-454A-9CCB-D201333C53E1}" type="presOf" srcId="{EE022907-02F4-4B49-8931-1E3ACEA972B3}" destId="{2234BE67-04C4-430F-8BA7-4BAD6F523833}" srcOrd="1" destOrd="0" presId="urn:microsoft.com/office/officeart/2005/8/layout/hierarchy2#1"/>
    <dgm:cxn modelId="{CA5F0E9F-ACFB-47BA-8320-9E91D2CDCE36}" srcId="{CC094EAC-0C35-4E11-B209-1F5427BBF727}" destId="{8437EABD-1F75-4A3F-8738-CEFC8DD11D75}" srcOrd="2" destOrd="0" parTransId="{EE022907-02F4-4B49-8931-1E3ACEA972B3}" sibTransId="{5F92510E-3084-4B34-ABF4-0CBB88497F08}"/>
    <dgm:cxn modelId="{421E66A1-7F3F-4589-920D-25EF78947FE9}" type="presOf" srcId="{F5BFA53D-4FD2-41AE-8AF6-C888D773C7DA}" destId="{6DBC3453-C971-48F0-BA51-610480645C8C}" srcOrd="0" destOrd="0" presId="urn:microsoft.com/office/officeart/2005/8/layout/hierarchy2#1"/>
    <dgm:cxn modelId="{B9EA9ABD-4937-4CBB-BBE6-6DD88038DFC2}" srcId="{CC094EAC-0C35-4E11-B209-1F5427BBF727}" destId="{72E14CFF-3E1F-4DE7-8BAF-E282867A8C89}" srcOrd="0" destOrd="0" parTransId="{F5BFA53D-4FD2-41AE-8AF6-C888D773C7DA}" sibTransId="{07467BF1-543E-42E1-B451-DCDD4DF1E91C}"/>
    <dgm:cxn modelId="{7E4010C5-9409-4E15-955F-6691BF5BDAB9}" type="presOf" srcId="{09BE1674-957E-4D50-8B0B-98BA649C0CA1}" destId="{E3FD0550-14A5-4096-ADF6-05B2312E5617}" srcOrd="1" destOrd="0" presId="urn:microsoft.com/office/officeart/2005/8/layout/hierarchy2#1"/>
    <dgm:cxn modelId="{B464DCEE-8030-404C-8B71-FBAF5D4D5C34}" type="presOf" srcId="{09BE1674-957E-4D50-8B0B-98BA649C0CA1}" destId="{25B2773B-5120-4266-9195-FFA1B4B7049F}" srcOrd="0" destOrd="0" presId="urn:microsoft.com/office/officeart/2005/8/layout/hierarchy2#1"/>
    <dgm:cxn modelId="{5E92E6FE-629C-4F19-91C5-854716D5B63F}" type="presOf" srcId="{EE022907-02F4-4B49-8931-1E3ACEA972B3}" destId="{82EF3A0A-6024-4A50-BB64-108054B7BCBD}" srcOrd="0" destOrd="0" presId="urn:microsoft.com/office/officeart/2005/8/layout/hierarchy2#1"/>
    <dgm:cxn modelId="{C643E935-55D5-4A46-82E6-7ABE995D721F}" type="presParOf" srcId="{BBAD6BF1-FF51-49F1-85F2-C23DC89F5277}" destId="{B43DC9E5-03A2-424E-85FA-6D80F68A531E}" srcOrd="0" destOrd="0" presId="urn:microsoft.com/office/officeart/2005/8/layout/hierarchy2#1"/>
    <dgm:cxn modelId="{A48D83F5-2934-41B2-BAEE-71CD3153E12E}" type="presParOf" srcId="{B43DC9E5-03A2-424E-85FA-6D80F68A531E}" destId="{48FB78A0-9BFC-4D56-8073-6853D7255902}" srcOrd="0" destOrd="0" presId="urn:microsoft.com/office/officeart/2005/8/layout/hierarchy2#1"/>
    <dgm:cxn modelId="{8AC4B023-BEFD-4F46-895D-33019F6AF14D}" type="presParOf" srcId="{B43DC9E5-03A2-424E-85FA-6D80F68A531E}" destId="{D9521AD1-E9FE-4C8C-A02B-4096B38D3305}" srcOrd="1" destOrd="0" presId="urn:microsoft.com/office/officeart/2005/8/layout/hierarchy2#1"/>
    <dgm:cxn modelId="{7CB8AAE4-F32F-4C32-A599-67D0EB573FD0}" type="presParOf" srcId="{D9521AD1-E9FE-4C8C-A02B-4096B38D3305}" destId="{6DBC3453-C971-48F0-BA51-610480645C8C}" srcOrd="0" destOrd="0" presId="urn:microsoft.com/office/officeart/2005/8/layout/hierarchy2#1"/>
    <dgm:cxn modelId="{1A1E720D-A0B5-425E-AA8A-82EDDB1C4137}" type="presParOf" srcId="{6DBC3453-C971-48F0-BA51-610480645C8C}" destId="{E984DF0A-54A5-4841-A86B-17EF1D48A948}" srcOrd="0" destOrd="0" presId="urn:microsoft.com/office/officeart/2005/8/layout/hierarchy2#1"/>
    <dgm:cxn modelId="{E4ECC60A-985F-498C-AA2B-5BB2CA3E5B6A}" type="presParOf" srcId="{D9521AD1-E9FE-4C8C-A02B-4096B38D3305}" destId="{ACBDE6D8-2EF8-4D99-A195-1C90CF664636}" srcOrd="1" destOrd="0" presId="urn:microsoft.com/office/officeart/2005/8/layout/hierarchy2#1"/>
    <dgm:cxn modelId="{F3503BA7-6814-4869-A192-2D57B5853B4E}" type="presParOf" srcId="{ACBDE6D8-2EF8-4D99-A195-1C90CF664636}" destId="{A9F854D9-37EA-45C0-A3A1-97418626A272}" srcOrd="0" destOrd="0" presId="urn:microsoft.com/office/officeart/2005/8/layout/hierarchy2#1"/>
    <dgm:cxn modelId="{64839B41-5BE0-45F1-9957-9B48C8327DB0}" type="presParOf" srcId="{ACBDE6D8-2EF8-4D99-A195-1C90CF664636}" destId="{9E8BE209-2033-4802-9A35-7FAB8FE656E3}" srcOrd="1" destOrd="0" presId="urn:microsoft.com/office/officeart/2005/8/layout/hierarchy2#1"/>
    <dgm:cxn modelId="{E362B2F5-FD08-4743-8E16-37EF496341E8}" type="presParOf" srcId="{D9521AD1-E9FE-4C8C-A02B-4096B38D3305}" destId="{25B2773B-5120-4266-9195-FFA1B4B7049F}" srcOrd="2" destOrd="0" presId="urn:microsoft.com/office/officeart/2005/8/layout/hierarchy2#1"/>
    <dgm:cxn modelId="{C6942A5C-E68C-4F9B-BB16-DBA605F16903}" type="presParOf" srcId="{25B2773B-5120-4266-9195-FFA1B4B7049F}" destId="{E3FD0550-14A5-4096-ADF6-05B2312E5617}" srcOrd="0" destOrd="0" presId="urn:microsoft.com/office/officeart/2005/8/layout/hierarchy2#1"/>
    <dgm:cxn modelId="{AD0E51B6-ADFC-4425-8082-9B74DC85C0C2}" type="presParOf" srcId="{D9521AD1-E9FE-4C8C-A02B-4096B38D3305}" destId="{023E0CA4-1F5F-432E-AE0B-75F5FD8F3457}" srcOrd="3" destOrd="0" presId="urn:microsoft.com/office/officeart/2005/8/layout/hierarchy2#1"/>
    <dgm:cxn modelId="{843B5488-F2E0-49DD-B04F-5B0FCD5955D7}" type="presParOf" srcId="{023E0CA4-1F5F-432E-AE0B-75F5FD8F3457}" destId="{8A097B93-5179-434D-9B9C-D030E921E3AD}" srcOrd="0" destOrd="0" presId="urn:microsoft.com/office/officeart/2005/8/layout/hierarchy2#1"/>
    <dgm:cxn modelId="{C41C9239-2C6B-40BC-94F8-A8EC7B3A18FC}" type="presParOf" srcId="{023E0CA4-1F5F-432E-AE0B-75F5FD8F3457}" destId="{0C8C4C8E-E387-42FA-8504-20857360D883}" srcOrd="1" destOrd="0" presId="urn:microsoft.com/office/officeart/2005/8/layout/hierarchy2#1"/>
    <dgm:cxn modelId="{C26EC8CA-4C0D-4BEB-8465-947E02FC1307}" type="presParOf" srcId="{D9521AD1-E9FE-4C8C-A02B-4096B38D3305}" destId="{82EF3A0A-6024-4A50-BB64-108054B7BCBD}" srcOrd="4" destOrd="0" presId="urn:microsoft.com/office/officeart/2005/8/layout/hierarchy2#1"/>
    <dgm:cxn modelId="{17944198-5E48-4A4A-A05F-2A2E3F9F96CB}" type="presParOf" srcId="{82EF3A0A-6024-4A50-BB64-108054B7BCBD}" destId="{2234BE67-04C4-430F-8BA7-4BAD6F523833}" srcOrd="0" destOrd="0" presId="urn:microsoft.com/office/officeart/2005/8/layout/hierarchy2#1"/>
    <dgm:cxn modelId="{0525553B-16A8-433B-BC09-2C466C4AE327}" type="presParOf" srcId="{D9521AD1-E9FE-4C8C-A02B-4096B38D3305}" destId="{1B681FBB-655C-4D23-B66D-113DC3AB2C3A}" srcOrd="5" destOrd="0" presId="urn:microsoft.com/office/officeart/2005/8/layout/hierarchy2#1"/>
    <dgm:cxn modelId="{7C3BB0C6-E389-4B30-A86C-8F430B55A559}" type="presParOf" srcId="{1B681FBB-655C-4D23-B66D-113DC3AB2C3A}" destId="{D1110889-5F7A-464A-9EED-83E23B488594}" srcOrd="0" destOrd="0" presId="urn:microsoft.com/office/officeart/2005/8/layout/hierarchy2#1"/>
    <dgm:cxn modelId="{62F9ACD8-73C6-44F7-A7C8-54C051DB4A4A}" type="presParOf" srcId="{1B681FBB-655C-4D23-B66D-113DC3AB2C3A}" destId="{E793AF1D-7FCA-4F41-B868-58CD7D9C6163}" srcOrd="1" destOrd="0" presId="urn:microsoft.com/office/officeart/2005/8/layout/hierarchy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9A46DF-9658-4F7D-BAC0-0EA183F1F32A}" type="doc">
      <dgm:prSet loTypeId="urn:microsoft.com/office/officeart/2005/8/layout/matrix2" loCatId="matrix" qsTypeId="urn:microsoft.com/office/officeart/2005/8/quickstyle/simple1#3" qsCatId="simple" csTypeId="urn:microsoft.com/office/officeart/2005/8/colors/accent0_3#4" csCatId="mainScheme" phldr="1"/>
      <dgm:spPr/>
      <dgm:t>
        <a:bodyPr/>
        <a:lstStyle/>
        <a:p>
          <a:endParaRPr lang="zh-CN" altLang="en-US"/>
        </a:p>
      </dgm:t>
    </dgm:pt>
    <dgm:pt modelId="{FA05EDC2-B2F4-4772-81D3-E0FB13222B83}">
      <dgm:prSet phldrT="[文本]"/>
      <dgm:spPr>
        <a:xfrm>
          <a:off x="648910" y="284564"/>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系统</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设备</a:t>
          </a:r>
        </a:p>
      </dgm:t>
    </dgm:pt>
    <dgm:pt modelId="{BE2A6F3D-2D41-40C4-9960-9B8D18B63AAA}" type="parTrans" cxnId="{0B943EF0-C499-47A1-B589-FF8BD9147DA2}">
      <dgm:prSet/>
      <dgm:spPr/>
      <dgm:t>
        <a:bodyPr/>
        <a:lstStyle/>
        <a:p>
          <a:endParaRPr lang="zh-CN" altLang="en-US"/>
        </a:p>
      </dgm:t>
    </dgm:pt>
    <dgm:pt modelId="{E6F41DF3-9E6E-4D05-80C0-18039FDB7D9A}" type="sibTrans" cxnId="{0B943EF0-C499-47A1-B589-FF8BD9147DA2}">
      <dgm:prSet/>
      <dgm:spPr/>
      <dgm:t>
        <a:bodyPr/>
        <a:lstStyle/>
        <a:p>
          <a:endParaRPr lang="zh-CN" altLang="en-US"/>
        </a:p>
      </dgm:t>
    </dgm:pt>
    <dgm:pt modelId="{79F1470A-1089-4344-B3F6-311ED5D34415}">
      <dgm:prSet phldrT="[文本]"/>
      <dgm:spPr>
        <a:xfrm>
          <a:off x="2706533" y="284564"/>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帐号</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密码</a:t>
          </a:r>
        </a:p>
      </dgm:t>
    </dgm:pt>
    <dgm:pt modelId="{4CF2A583-F78A-4D86-AC91-5004654DC11F}" type="parTrans" cxnId="{4AF08034-4930-403F-843D-25949B55C33F}">
      <dgm:prSet/>
      <dgm:spPr/>
      <dgm:t>
        <a:bodyPr/>
        <a:lstStyle/>
        <a:p>
          <a:endParaRPr lang="zh-CN" altLang="en-US"/>
        </a:p>
      </dgm:t>
    </dgm:pt>
    <dgm:pt modelId="{215B7CD4-A549-4F7A-9C91-B2CAAD09ECD7}" type="sibTrans" cxnId="{4AF08034-4930-403F-843D-25949B55C33F}">
      <dgm:prSet/>
      <dgm:spPr/>
      <dgm:t>
        <a:bodyPr/>
        <a:lstStyle/>
        <a:p>
          <a:endParaRPr lang="zh-CN" altLang="en-US"/>
        </a:p>
      </dgm:t>
    </dgm:pt>
    <dgm:pt modelId="{E3076F49-0392-4923-B32C-F8CBF0BD979B}">
      <dgm:prSet phldrT="[文本]"/>
      <dgm:spPr>
        <a:xfrm>
          <a:off x="648910" y="2342187"/>
          <a:ext cx="1751168" cy="1751168"/>
        </a:xfrm>
        <a:prstGeom prst="roundRect">
          <a:avLst/>
        </a:prstGeom>
        <a:solidFill>
          <a:srgbClr val="336699"/>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网络</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应用</a:t>
          </a:r>
        </a:p>
      </dgm:t>
    </dgm:pt>
    <dgm:pt modelId="{88E15A0D-9085-47AB-91BB-E7564E81C187}" type="parTrans" cxnId="{CDF955ED-5655-4ED5-B59D-65E64FC60BE4}">
      <dgm:prSet/>
      <dgm:spPr/>
      <dgm:t>
        <a:bodyPr/>
        <a:lstStyle/>
        <a:p>
          <a:endParaRPr lang="zh-CN" altLang="en-US"/>
        </a:p>
      </dgm:t>
    </dgm:pt>
    <dgm:pt modelId="{7AAA104D-6C75-4EC4-AB75-33D1F0916837}" type="sibTrans" cxnId="{CDF955ED-5655-4ED5-B59D-65E64FC60BE4}">
      <dgm:prSet/>
      <dgm:spPr/>
      <dgm:t>
        <a:bodyPr/>
        <a:lstStyle/>
        <a:p>
          <a:endParaRPr lang="zh-CN" altLang="en-US"/>
        </a:p>
      </dgm:t>
    </dgm:pt>
    <dgm:pt modelId="{7B7DBB8B-0323-4951-96FF-A3AAEB2D3E2D}">
      <dgm:prSet phldrT="[文本]"/>
      <dgm:spPr>
        <a:xfrm>
          <a:off x="2706533" y="2342187"/>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社会</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工程学</a:t>
          </a:r>
        </a:p>
      </dgm:t>
    </dgm:pt>
    <dgm:pt modelId="{16E603F5-E6E5-4BE0-A934-F3ECECFAC725}" type="parTrans" cxnId="{1762D528-81C8-467C-9F79-54D63C3DD425}">
      <dgm:prSet/>
      <dgm:spPr/>
      <dgm:t>
        <a:bodyPr/>
        <a:lstStyle/>
        <a:p>
          <a:endParaRPr lang="zh-CN" altLang="en-US"/>
        </a:p>
      </dgm:t>
    </dgm:pt>
    <dgm:pt modelId="{1A588EC5-E703-4669-A5D8-8931D895FF16}" type="sibTrans" cxnId="{1762D528-81C8-467C-9F79-54D63C3DD425}">
      <dgm:prSet/>
      <dgm:spPr/>
      <dgm:t>
        <a:bodyPr/>
        <a:lstStyle/>
        <a:p>
          <a:endParaRPr lang="zh-CN" altLang="en-US"/>
        </a:p>
      </dgm:t>
    </dgm:pt>
    <dgm:pt modelId="{0C551B5D-91E1-4251-8079-960B9BA68697}" type="pres">
      <dgm:prSet presAssocID="{6C9A46DF-9658-4F7D-BAC0-0EA183F1F32A}" presName="matrix" presStyleCnt="0">
        <dgm:presLayoutVars>
          <dgm:chMax val="1"/>
          <dgm:dir/>
          <dgm:resizeHandles val="exact"/>
        </dgm:presLayoutVars>
      </dgm:prSet>
      <dgm:spPr/>
    </dgm:pt>
    <dgm:pt modelId="{108EAC9A-06FE-4688-BCD7-D52DEADF0052}" type="pres">
      <dgm:prSet presAssocID="{6C9A46DF-9658-4F7D-BAC0-0EA183F1F32A}" presName="axisShape" presStyleLbl="bgShp" presStyleIdx="0" presStyleCnt="1"/>
      <dgm:spPr>
        <a:xfrm>
          <a:off x="364345" y="0"/>
          <a:ext cx="4377921" cy="4377921"/>
        </a:xfrm>
        <a:prstGeom prst="quadArrow">
          <a:avLst>
            <a:gd name="adj1" fmla="val 2000"/>
            <a:gd name="adj2" fmla="val 4000"/>
            <a:gd name="adj3" fmla="val 5000"/>
          </a:avLst>
        </a:prstGeom>
        <a:solidFill>
          <a:srgbClr val="47677B">
            <a:tint val="40000"/>
            <a:hueOff val="0"/>
            <a:satOff val="0"/>
            <a:lumOff val="0"/>
            <a:alphaOff val="0"/>
          </a:srgbClr>
        </a:solidFill>
        <a:ln>
          <a:noFill/>
        </a:ln>
        <a:effectLst/>
      </dgm:spPr>
    </dgm:pt>
    <dgm:pt modelId="{9821FAA0-CF45-4F82-A6D0-E4512F4CC8DD}" type="pres">
      <dgm:prSet presAssocID="{6C9A46DF-9658-4F7D-BAC0-0EA183F1F32A}" presName="rect1" presStyleLbl="node1" presStyleIdx="0" presStyleCnt="4">
        <dgm:presLayoutVars>
          <dgm:chMax val="0"/>
          <dgm:chPref val="0"/>
          <dgm:bulletEnabled val="1"/>
        </dgm:presLayoutVars>
      </dgm:prSet>
      <dgm:spPr/>
    </dgm:pt>
    <dgm:pt modelId="{14F925B5-221A-47BE-BCEF-F6C700BAE1F8}" type="pres">
      <dgm:prSet presAssocID="{6C9A46DF-9658-4F7D-BAC0-0EA183F1F32A}" presName="rect2" presStyleLbl="node1" presStyleIdx="1" presStyleCnt="4">
        <dgm:presLayoutVars>
          <dgm:chMax val="0"/>
          <dgm:chPref val="0"/>
          <dgm:bulletEnabled val="1"/>
        </dgm:presLayoutVars>
      </dgm:prSet>
      <dgm:spPr/>
    </dgm:pt>
    <dgm:pt modelId="{C214E1AD-E51E-4730-9C13-090D8F098835}" type="pres">
      <dgm:prSet presAssocID="{6C9A46DF-9658-4F7D-BAC0-0EA183F1F32A}" presName="rect3" presStyleLbl="node1" presStyleIdx="2" presStyleCnt="4">
        <dgm:presLayoutVars>
          <dgm:chMax val="0"/>
          <dgm:chPref val="0"/>
          <dgm:bulletEnabled val="1"/>
        </dgm:presLayoutVars>
      </dgm:prSet>
      <dgm:spPr/>
    </dgm:pt>
    <dgm:pt modelId="{D55A14F0-E48F-47A4-B29B-FB1A1B5382E6}" type="pres">
      <dgm:prSet presAssocID="{6C9A46DF-9658-4F7D-BAC0-0EA183F1F32A}" presName="rect4" presStyleLbl="node1" presStyleIdx="3" presStyleCnt="4">
        <dgm:presLayoutVars>
          <dgm:chMax val="0"/>
          <dgm:chPref val="0"/>
          <dgm:bulletEnabled val="1"/>
        </dgm:presLayoutVars>
      </dgm:prSet>
      <dgm:spPr/>
    </dgm:pt>
  </dgm:ptLst>
  <dgm:cxnLst>
    <dgm:cxn modelId="{AD7A3D0F-031F-4BF4-AE28-8396F166F8E6}" type="presOf" srcId="{7B7DBB8B-0323-4951-96FF-A3AAEB2D3E2D}" destId="{D55A14F0-E48F-47A4-B29B-FB1A1B5382E6}" srcOrd="0" destOrd="0" presId="urn:microsoft.com/office/officeart/2005/8/layout/matrix2"/>
    <dgm:cxn modelId="{5464AD25-5374-48ED-A3C9-A86207EA8758}" type="presOf" srcId="{E3076F49-0392-4923-B32C-F8CBF0BD979B}" destId="{C214E1AD-E51E-4730-9C13-090D8F098835}" srcOrd="0" destOrd="0" presId="urn:microsoft.com/office/officeart/2005/8/layout/matrix2"/>
    <dgm:cxn modelId="{1762D528-81C8-467C-9F79-54D63C3DD425}" srcId="{6C9A46DF-9658-4F7D-BAC0-0EA183F1F32A}" destId="{7B7DBB8B-0323-4951-96FF-A3AAEB2D3E2D}" srcOrd="3" destOrd="0" parTransId="{16E603F5-E6E5-4BE0-A934-F3ECECFAC725}" sibTransId="{1A588EC5-E703-4669-A5D8-8931D895FF16}"/>
    <dgm:cxn modelId="{4AF08034-4930-403F-843D-25949B55C33F}" srcId="{6C9A46DF-9658-4F7D-BAC0-0EA183F1F32A}" destId="{79F1470A-1089-4344-B3F6-311ED5D34415}" srcOrd="1" destOrd="0" parTransId="{4CF2A583-F78A-4D86-AC91-5004654DC11F}" sibTransId="{215B7CD4-A549-4F7A-9C91-B2CAAD09ECD7}"/>
    <dgm:cxn modelId="{66E69253-45EB-40E6-A552-DE4031479E68}" type="presOf" srcId="{FA05EDC2-B2F4-4772-81D3-E0FB13222B83}" destId="{9821FAA0-CF45-4F82-A6D0-E4512F4CC8DD}" srcOrd="0" destOrd="0" presId="urn:microsoft.com/office/officeart/2005/8/layout/matrix2"/>
    <dgm:cxn modelId="{C5801784-FF01-4170-947C-DB3062219CDD}" type="presOf" srcId="{79F1470A-1089-4344-B3F6-311ED5D34415}" destId="{14F925B5-221A-47BE-BCEF-F6C700BAE1F8}" srcOrd="0" destOrd="0" presId="urn:microsoft.com/office/officeart/2005/8/layout/matrix2"/>
    <dgm:cxn modelId="{CDF955ED-5655-4ED5-B59D-65E64FC60BE4}" srcId="{6C9A46DF-9658-4F7D-BAC0-0EA183F1F32A}" destId="{E3076F49-0392-4923-B32C-F8CBF0BD979B}" srcOrd="2" destOrd="0" parTransId="{88E15A0D-9085-47AB-91BB-E7564E81C187}" sibTransId="{7AAA104D-6C75-4EC4-AB75-33D1F0916837}"/>
    <dgm:cxn modelId="{0B943EF0-C499-47A1-B589-FF8BD9147DA2}" srcId="{6C9A46DF-9658-4F7D-BAC0-0EA183F1F32A}" destId="{FA05EDC2-B2F4-4772-81D3-E0FB13222B83}" srcOrd="0" destOrd="0" parTransId="{BE2A6F3D-2D41-40C4-9960-9B8D18B63AAA}" sibTransId="{E6F41DF3-9E6E-4D05-80C0-18039FDB7D9A}"/>
    <dgm:cxn modelId="{6408FAF9-612B-4D82-BD08-BED28C09C1DD}" type="presOf" srcId="{6C9A46DF-9658-4F7D-BAC0-0EA183F1F32A}" destId="{0C551B5D-91E1-4251-8079-960B9BA68697}" srcOrd="0" destOrd="0" presId="urn:microsoft.com/office/officeart/2005/8/layout/matrix2"/>
    <dgm:cxn modelId="{37AD7E65-ADB0-4C9A-90E1-1D6DB1E481BD}" type="presParOf" srcId="{0C551B5D-91E1-4251-8079-960B9BA68697}" destId="{108EAC9A-06FE-4688-BCD7-D52DEADF0052}" srcOrd="0" destOrd="0" presId="urn:microsoft.com/office/officeart/2005/8/layout/matrix2"/>
    <dgm:cxn modelId="{291E607F-E08F-419D-B882-B08C70644E87}" type="presParOf" srcId="{0C551B5D-91E1-4251-8079-960B9BA68697}" destId="{9821FAA0-CF45-4F82-A6D0-E4512F4CC8DD}" srcOrd="1" destOrd="0" presId="urn:microsoft.com/office/officeart/2005/8/layout/matrix2"/>
    <dgm:cxn modelId="{EE811CF3-2ADC-4768-A2BE-0B11128E74F0}" type="presParOf" srcId="{0C551B5D-91E1-4251-8079-960B9BA68697}" destId="{14F925B5-221A-47BE-BCEF-F6C700BAE1F8}" srcOrd="2" destOrd="0" presId="urn:microsoft.com/office/officeart/2005/8/layout/matrix2"/>
    <dgm:cxn modelId="{AD567AA6-C1E7-4778-9627-EE67255CEC12}" type="presParOf" srcId="{0C551B5D-91E1-4251-8079-960B9BA68697}" destId="{C214E1AD-E51E-4730-9C13-090D8F098835}" srcOrd="3" destOrd="0" presId="urn:microsoft.com/office/officeart/2005/8/layout/matrix2"/>
    <dgm:cxn modelId="{36E85A6C-BBA6-4252-8FA7-545F14B37F5A}" type="presParOf" srcId="{0C551B5D-91E1-4251-8079-960B9BA68697}" destId="{D55A14F0-E48F-47A4-B29B-FB1A1B5382E6}"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9A46DF-9658-4F7D-BAC0-0EA183F1F32A}" type="doc">
      <dgm:prSet loTypeId="urn:microsoft.com/office/officeart/2005/8/layout/matrix2" loCatId="matrix" qsTypeId="urn:microsoft.com/office/officeart/2005/8/quickstyle/simple1#4" qsCatId="simple" csTypeId="urn:microsoft.com/office/officeart/2005/8/colors/accent0_3#5" csCatId="mainScheme" phldr="1"/>
      <dgm:spPr/>
      <dgm:t>
        <a:bodyPr/>
        <a:lstStyle/>
        <a:p>
          <a:endParaRPr lang="zh-CN" altLang="en-US"/>
        </a:p>
      </dgm:t>
    </dgm:pt>
    <dgm:pt modelId="{FA05EDC2-B2F4-4772-81D3-E0FB13222B83}">
      <dgm:prSet phldrT="[文本]"/>
      <dgm:spPr>
        <a:xfrm>
          <a:off x="648910" y="284564"/>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系统</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设备</a:t>
          </a:r>
        </a:p>
      </dgm:t>
    </dgm:pt>
    <dgm:pt modelId="{BE2A6F3D-2D41-40C4-9960-9B8D18B63AAA}" type="parTrans" cxnId="{0B943EF0-C499-47A1-B589-FF8BD9147DA2}">
      <dgm:prSet/>
      <dgm:spPr/>
      <dgm:t>
        <a:bodyPr/>
        <a:lstStyle/>
        <a:p>
          <a:endParaRPr lang="zh-CN" altLang="en-US"/>
        </a:p>
      </dgm:t>
    </dgm:pt>
    <dgm:pt modelId="{E6F41DF3-9E6E-4D05-80C0-18039FDB7D9A}" type="sibTrans" cxnId="{0B943EF0-C499-47A1-B589-FF8BD9147DA2}">
      <dgm:prSet/>
      <dgm:spPr/>
      <dgm:t>
        <a:bodyPr/>
        <a:lstStyle/>
        <a:p>
          <a:endParaRPr lang="zh-CN" altLang="en-US"/>
        </a:p>
      </dgm:t>
    </dgm:pt>
    <dgm:pt modelId="{79F1470A-1089-4344-B3F6-311ED5D34415}">
      <dgm:prSet phldrT="[文本]"/>
      <dgm:spPr>
        <a:xfrm>
          <a:off x="2706533" y="284564"/>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帐号</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密码</a:t>
          </a:r>
        </a:p>
      </dgm:t>
    </dgm:pt>
    <dgm:pt modelId="{4CF2A583-F78A-4D86-AC91-5004654DC11F}" type="parTrans" cxnId="{4AF08034-4930-403F-843D-25949B55C33F}">
      <dgm:prSet/>
      <dgm:spPr/>
      <dgm:t>
        <a:bodyPr/>
        <a:lstStyle/>
        <a:p>
          <a:endParaRPr lang="zh-CN" altLang="en-US"/>
        </a:p>
      </dgm:t>
    </dgm:pt>
    <dgm:pt modelId="{215B7CD4-A549-4F7A-9C91-B2CAAD09ECD7}" type="sibTrans" cxnId="{4AF08034-4930-403F-843D-25949B55C33F}">
      <dgm:prSet/>
      <dgm:spPr/>
      <dgm:t>
        <a:bodyPr/>
        <a:lstStyle/>
        <a:p>
          <a:endParaRPr lang="zh-CN" altLang="en-US"/>
        </a:p>
      </dgm:t>
    </dgm:pt>
    <dgm:pt modelId="{E3076F49-0392-4923-B32C-F8CBF0BD979B}">
      <dgm:prSet phldrT="[文本]"/>
      <dgm:spPr>
        <a:xfrm>
          <a:off x="648910" y="2342187"/>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网络</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应用</a:t>
          </a:r>
        </a:p>
      </dgm:t>
    </dgm:pt>
    <dgm:pt modelId="{88E15A0D-9085-47AB-91BB-E7564E81C187}" type="parTrans" cxnId="{CDF955ED-5655-4ED5-B59D-65E64FC60BE4}">
      <dgm:prSet/>
      <dgm:spPr/>
      <dgm:t>
        <a:bodyPr/>
        <a:lstStyle/>
        <a:p>
          <a:endParaRPr lang="zh-CN" altLang="en-US"/>
        </a:p>
      </dgm:t>
    </dgm:pt>
    <dgm:pt modelId="{7AAA104D-6C75-4EC4-AB75-33D1F0916837}" type="sibTrans" cxnId="{CDF955ED-5655-4ED5-B59D-65E64FC60BE4}">
      <dgm:prSet/>
      <dgm:spPr/>
      <dgm:t>
        <a:bodyPr/>
        <a:lstStyle/>
        <a:p>
          <a:endParaRPr lang="zh-CN" altLang="en-US"/>
        </a:p>
      </dgm:t>
    </dgm:pt>
    <dgm:pt modelId="{7B7DBB8B-0323-4951-96FF-A3AAEB2D3E2D}">
      <dgm:prSet phldrT="[文本]"/>
      <dgm:spPr>
        <a:xfrm>
          <a:off x="2706533" y="2342187"/>
          <a:ext cx="1751168" cy="1751168"/>
        </a:xfrm>
        <a:prstGeom prst="roundRect">
          <a:avLst/>
        </a:prstGeom>
        <a:solidFill>
          <a:srgbClr val="336699"/>
        </a:solidFill>
        <a:ln w="25400" cap="flat" cmpd="sng" algn="ctr">
          <a:solidFill>
            <a:srgbClr val="EFF5F6">
              <a:hueOff val="0"/>
              <a:satOff val="0"/>
              <a:lumOff val="0"/>
              <a:alphaOff val="0"/>
            </a:srgbClr>
          </a:solidFill>
          <a:prstDash val="solid"/>
        </a:ln>
        <a:effectLst/>
      </dgm:spPr>
      <dgm:t>
        <a:bodyPr/>
        <a:lstStyle/>
        <a:p>
          <a:pPr>
            <a:buNone/>
          </a:pPr>
          <a:r>
            <a:rPr lang="zh-CN" altLang="en-US" dirty="0">
              <a:solidFill>
                <a:srgbClr val="FFFFFF"/>
              </a:solidFill>
              <a:latin typeface="Tahoma" panose="020B0604030504040204"/>
              <a:ea typeface="微软雅黑" panose="020B0503020204020204" pitchFamily="34" charset="-122"/>
              <a:cs typeface="+mn-cs"/>
            </a:rPr>
            <a:t>社会</a:t>
          </a:r>
          <a:endParaRPr lang="en-US" altLang="zh-CN" dirty="0">
            <a:solidFill>
              <a:srgbClr val="FFFFFF"/>
            </a:solidFill>
            <a:latin typeface="Tahoma" panose="020B0604030504040204"/>
            <a:ea typeface="微软雅黑" panose="020B0503020204020204" pitchFamily="34" charset="-122"/>
            <a:cs typeface="+mn-cs"/>
          </a:endParaRPr>
        </a:p>
        <a:p>
          <a:pPr>
            <a:buNone/>
          </a:pPr>
          <a:r>
            <a:rPr lang="zh-CN" altLang="en-US" dirty="0">
              <a:solidFill>
                <a:srgbClr val="FFFFFF"/>
              </a:solidFill>
              <a:latin typeface="Tahoma" panose="020B0604030504040204"/>
              <a:ea typeface="微软雅黑" panose="020B0503020204020204" pitchFamily="34" charset="-122"/>
              <a:cs typeface="+mn-cs"/>
            </a:rPr>
            <a:t>工程学</a:t>
          </a:r>
        </a:p>
      </dgm:t>
    </dgm:pt>
    <dgm:pt modelId="{16E603F5-E6E5-4BE0-A934-F3ECECFAC725}" type="parTrans" cxnId="{1762D528-81C8-467C-9F79-54D63C3DD425}">
      <dgm:prSet/>
      <dgm:spPr/>
      <dgm:t>
        <a:bodyPr/>
        <a:lstStyle/>
        <a:p>
          <a:endParaRPr lang="zh-CN" altLang="en-US"/>
        </a:p>
      </dgm:t>
    </dgm:pt>
    <dgm:pt modelId="{1A588EC5-E703-4669-A5D8-8931D895FF16}" type="sibTrans" cxnId="{1762D528-81C8-467C-9F79-54D63C3DD425}">
      <dgm:prSet/>
      <dgm:spPr/>
      <dgm:t>
        <a:bodyPr/>
        <a:lstStyle/>
        <a:p>
          <a:endParaRPr lang="zh-CN" altLang="en-US"/>
        </a:p>
      </dgm:t>
    </dgm:pt>
    <dgm:pt modelId="{0C551B5D-91E1-4251-8079-960B9BA68697}" type="pres">
      <dgm:prSet presAssocID="{6C9A46DF-9658-4F7D-BAC0-0EA183F1F32A}" presName="matrix" presStyleCnt="0">
        <dgm:presLayoutVars>
          <dgm:chMax val="1"/>
          <dgm:dir/>
          <dgm:resizeHandles val="exact"/>
        </dgm:presLayoutVars>
      </dgm:prSet>
      <dgm:spPr/>
    </dgm:pt>
    <dgm:pt modelId="{108EAC9A-06FE-4688-BCD7-D52DEADF0052}" type="pres">
      <dgm:prSet presAssocID="{6C9A46DF-9658-4F7D-BAC0-0EA183F1F32A}" presName="axisShape" presStyleLbl="bgShp" presStyleIdx="0" presStyleCnt="1"/>
      <dgm:spPr>
        <a:xfrm>
          <a:off x="364345" y="0"/>
          <a:ext cx="4377921" cy="4377921"/>
        </a:xfrm>
        <a:prstGeom prst="quadArrow">
          <a:avLst>
            <a:gd name="adj1" fmla="val 2000"/>
            <a:gd name="adj2" fmla="val 4000"/>
            <a:gd name="adj3" fmla="val 5000"/>
          </a:avLst>
        </a:prstGeom>
        <a:solidFill>
          <a:srgbClr val="47677B">
            <a:tint val="40000"/>
            <a:hueOff val="0"/>
            <a:satOff val="0"/>
            <a:lumOff val="0"/>
            <a:alphaOff val="0"/>
          </a:srgbClr>
        </a:solidFill>
        <a:ln>
          <a:noFill/>
        </a:ln>
        <a:effectLst/>
      </dgm:spPr>
    </dgm:pt>
    <dgm:pt modelId="{9821FAA0-CF45-4F82-A6D0-E4512F4CC8DD}" type="pres">
      <dgm:prSet presAssocID="{6C9A46DF-9658-4F7D-BAC0-0EA183F1F32A}" presName="rect1" presStyleLbl="node1" presStyleIdx="0" presStyleCnt="4">
        <dgm:presLayoutVars>
          <dgm:chMax val="0"/>
          <dgm:chPref val="0"/>
          <dgm:bulletEnabled val="1"/>
        </dgm:presLayoutVars>
      </dgm:prSet>
      <dgm:spPr/>
    </dgm:pt>
    <dgm:pt modelId="{14F925B5-221A-47BE-BCEF-F6C700BAE1F8}" type="pres">
      <dgm:prSet presAssocID="{6C9A46DF-9658-4F7D-BAC0-0EA183F1F32A}" presName="rect2" presStyleLbl="node1" presStyleIdx="1" presStyleCnt="4">
        <dgm:presLayoutVars>
          <dgm:chMax val="0"/>
          <dgm:chPref val="0"/>
          <dgm:bulletEnabled val="1"/>
        </dgm:presLayoutVars>
      </dgm:prSet>
      <dgm:spPr/>
    </dgm:pt>
    <dgm:pt modelId="{C214E1AD-E51E-4730-9C13-090D8F098835}" type="pres">
      <dgm:prSet presAssocID="{6C9A46DF-9658-4F7D-BAC0-0EA183F1F32A}" presName="rect3" presStyleLbl="node1" presStyleIdx="2" presStyleCnt="4">
        <dgm:presLayoutVars>
          <dgm:chMax val="0"/>
          <dgm:chPref val="0"/>
          <dgm:bulletEnabled val="1"/>
        </dgm:presLayoutVars>
      </dgm:prSet>
      <dgm:spPr/>
    </dgm:pt>
    <dgm:pt modelId="{D55A14F0-E48F-47A4-B29B-FB1A1B5382E6}" type="pres">
      <dgm:prSet presAssocID="{6C9A46DF-9658-4F7D-BAC0-0EA183F1F32A}" presName="rect4" presStyleLbl="node1" presStyleIdx="3" presStyleCnt="4">
        <dgm:presLayoutVars>
          <dgm:chMax val="0"/>
          <dgm:chPref val="0"/>
          <dgm:bulletEnabled val="1"/>
        </dgm:presLayoutVars>
      </dgm:prSet>
      <dgm:spPr/>
    </dgm:pt>
  </dgm:ptLst>
  <dgm:cxnLst>
    <dgm:cxn modelId="{920EC819-195A-49B9-B661-5D343D0AC69D}" type="presOf" srcId="{79F1470A-1089-4344-B3F6-311ED5D34415}" destId="{14F925B5-221A-47BE-BCEF-F6C700BAE1F8}" srcOrd="0" destOrd="0" presId="urn:microsoft.com/office/officeart/2005/8/layout/matrix2"/>
    <dgm:cxn modelId="{FEBE4D1A-F0FD-4726-A19B-FB9F172438C6}" type="presOf" srcId="{E3076F49-0392-4923-B32C-F8CBF0BD979B}" destId="{C214E1AD-E51E-4730-9C13-090D8F098835}" srcOrd="0" destOrd="0" presId="urn:microsoft.com/office/officeart/2005/8/layout/matrix2"/>
    <dgm:cxn modelId="{1762D528-81C8-467C-9F79-54D63C3DD425}" srcId="{6C9A46DF-9658-4F7D-BAC0-0EA183F1F32A}" destId="{7B7DBB8B-0323-4951-96FF-A3AAEB2D3E2D}" srcOrd="3" destOrd="0" parTransId="{16E603F5-E6E5-4BE0-A934-F3ECECFAC725}" sibTransId="{1A588EC5-E703-4669-A5D8-8931D895FF16}"/>
    <dgm:cxn modelId="{4AF08034-4930-403F-843D-25949B55C33F}" srcId="{6C9A46DF-9658-4F7D-BAC0-0EA183F1F32A}" destId="{79F1470A-1089-4344-B3F6-311ED5D34415}" srcOrd="1" destOrd="0" parTransId="{4CF2A583-F78A-4D86-AC91-5004654DC11F}" sibTransId="{215B7CD4-A549-4F7A-9C91-B2CAAD09ECD7}"/>
    <dgm:cxn modelId="{FA443367-F17B-4CB4-9515-9FB2A73ADF13}" type="presOf" srcId="{6C9A46DF-9658-4F7D-BAC0-0EA183F1F32A}" destId="{0C551B5D-91E1-4251-8079-960B9BA68697}" srcOrd="0" destOrd="0" presId="urn:microsoft.com/office/officeart/2005/8/layout/matrix2"/>
    <dgm:cxn modelId="{4183537A-D18A-4E19-A85B-9A2C28BF5817}" type="presOf" srcId="{7B7DBB8B-0323-4951-96FF-A3AAEB2D3E2D}" destId="{D55A14F0-E48F-47A4-B29B-FB1A1B5382E6}" srcOrd="0" destOrd="0" presId="urn:microsoft.com/office/officeart/2005/8/layout/matrix2"/>
    <dgm:cxn modelId="{2D90D59B-0A47-4DD8-93BF-1B8AFF0424EE}" type="presOf" srcId="{FA05EDC2-B2F4-4772-81D3-E0FB13222B83}" destId="{9821FAA0-CF45-4F82-A6D0-E4512F4CC8DD}" srcOrd="0" destOrd="0" presId="urn:microsoft.com/office/officeart/2005/8/layout/matrix2"/>
    <dgm:cxn modelId="{CDF955ED-5655-4ED5-B59D-65E64FC60BE4}" srcId="{6C9A46DF-9658-4F7D-BAC0-0EA183F1F32A}" destId="{E3076F49-0392-4923-B32C-F8CBF0BD979B}" srcOrd="2" destOrd="0" parTransId="{88E15A0D-9085-47AB-91BB-E7564E81C187}" sibTransId="{7AAA104D-6C75-4EC4-AB75-33D1F0916837}"/>
    <dgm:cxn modelId="{0B943EF0-C499-47A1-B589-FF8BD9147DA2}" srcId="{6C9A46DF-9658-4F7D-BAC0-0EA183F1F32A}" destId="{FA05EDC2-B2F4-4772-81D3-E0FB13222B83}" srcOrd="0" destOrd="0" parTransId="{BE2A6F3D-2D41-40C4-9960-9B8D18B63AAA}" sibTransId="{E6F41DF3-9E6E-4D05-80C0-18039FDB7D9A}"/>
    <dgm:cxn modelId="{8C50F86C-287B-46E8-AFCE-2AE849BBEA5C}" type="presParOf" srcId="{0C551B5D-91E1-4251-8079-960B9BA68697}" destId="{108EAC9A-06FE-4688-BCD7-D52DEADF0052}" srcOrd="0" destOrd="0" presId="urn:microsoft.com/office/officeart/2005/8/layout/matrix2"/>
    <dgm:cxn modelId="{544195A2-9608-4B6F-BDA9-7EB3379C863A}" type="presParOf" srcId="{0C551B5D-91E1-4251-8079-960B9BA68697}" destId="{9821FAA0-CF45-4F82-A6D0-E4512F4CC8DD}" srcOrd="1" destOrd="0" presId="urn:microsoft.com/office/officeart/2005/8/layout/matrix2"/>
    <dgm:cxn modelId="{24353495-A363-4A0A-BD56-DF18A9444843}" type="presParOf" srcId="{0C551B5D-91E1-4251-8079-960B9BA68697}" destId="{14F925B5-221A-47BE-BCEF-F6C700BAE1F8}" srcOrd="2" destOrd="0" presId="urn:microsoft.com/office/officeart/2005/8/layout/matrix2"/>
    <dgm:cxn modelId="{E7AF7CE5-8369-4835-926B-51CDBBE68D28}" type="presParOf" srcId="{0C551B5D-91E1-4251-8079-960B9BA68697}" destId="{C214E1AD-E51E-4730-9C13-090D8F098835}" srcOrd="3" destOrd="0" presId="urn:microsoft.com/office/officeart/2005/8/layout/matrix2"/>
    <dgm:cxn modelId="{3DCC977C-4946-43EB-9D0D-E2F41A0B8499}" type="presParOf" srcId="{0C551B5D-91E1-4251-8079-960B9BA68697}" destId="{D55A14F0-E48F-47A4-B29B-FB1A1B5382E6}"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EAC9A-06FE-4688-BCD7-D52DEADF0052}">
      <dsp:nvSpPr>
        <dsp:cNvPr id="0" name=""/>
        <dsp:cNvSpPr/>
      </dsp:nvSpPr>
      <dsp:spPr>
        <a:xfrm>
          <a:off x="364345" y="0"/>
          <a:ext cx="4377921" cy="4377921"/>
        </a:xfrm>
        <a:prstGeom prst="quadArrow">
          <a:avLst>
            <a:gd name="adj1" fmla="val 2000"/>
            <a:gd name="adj2" fmla="val 4000"/>
            <a:gd name="adj3" fmla="val 5000"/>
          </a:avLst>
        </a:prstGeom>
        <a:solidFill>
          <a:srgbClr val="47677B">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9821FAA0-CF45-4F82-A6D0-E4512F4CC8DD}">
      <dsp:nvSpPr>
        <dsp:cNvPr id="0" name=""/>
        <dsp:cNvSpPr/>
      </dsp:nvSpPr>
      <dsp:spPr>
        <a:xfrm>
          <a:off x="648910" y="284564"/>
          <a:ext cx="1751168" cy="1751168"/>
        </a:xfrm>
        <a:prstGeom prst="roundRect">
          <a:avLst/>
        </a:prstGeom>
        <a:solidFill>
          <a:srgbClr val="92BCC2"/>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系统</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设备</a:t>
          </a:r>
        </a:p>
      </dsp:txBody>
      <dsp:txXfrm>
        <a:off x="734395" y="370049"/>
        <a:ext cx="1580198" cy="1580198"/>
      </dsp:txXfrm>
    </dsp:sp>
    <dsp:sp modelId="{14F925B5-221A-47BE-BCEF-F6C700BAE1F8}">
      <dsp:nvSpPr>
        <dsp:cNvPr id="0" name=""/>
        <dsp:cNvSpPr/>
      </dsp:nvSpPr>
      <dsp:spPr>
        <a:xfrm>
          <a:off x="2706533" y="284564"/>
          <a:ext cx="1751168" cy="1751168"/>
        </a:xfrm>
        <a:prstGeom prst="roundRect">
          <a:avLst/>
        </a:prstGeom>
        <a:solidFill>
          <a:srgbClr val="FFFFFF">
            <a:lumMod val="7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帐号</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密码</a:t>
          </a:r>
        </a:p>
      </dsp:txBody>
      <dsp:txXfrm>
        <a:off x="2792018" y="370049"/>
        <a:ext cx="1580198" cy="1580198"/>
      </dsp:txXfrm>
    </dsp:sp>
    <dsp:sp modelId="{C214E1AD-E51E-4730-9C13-090D8F098835}">
      <dsp:nvSpPr>
        <dsp:cNvPr id="0" name=""/>
        <dsp:cNvSpPr/>
      </dsp:nvSpPr>
      <dsp:spPr>
        <a:xfrm>
          <a:off x="648910" y="2342187"/>
          <a:ext cx="1751168" cy="1751168"/>
        </a:xfrm>
        <a:prstGeom prst="roundRect">
          <a:avLst/>
        </a:prstGeom>
        <a:solidFill>
          <a:srgbClr val="FFFFFF">
            <a:lumMod val="7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网络</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应用</a:t>
          </a:r>
        </a:p>
      </dsp:txBody>
      <dsp:txXfrm>
        <a:off x="734395" y="2427672"/>
        <a:ext cx="1580198" cy="1580198"/>
      </dsp:txXfrm>
    </dsp:sp>
    <dsp:sp modelId="{D55A14F0-E48F-47A4-B29B-FB1A1B5382E6}">
      <dsp:nvSpPr>
        <dsp:cNvPr id="0" name=""/>
        <dsp:cNvSpPr/>
      </dsp:nvSpPr>
      <dsp:spPr>
        <a:xfrm>
          <a:off x="2706533" y="2342187"/>
          <a:ext cx="1751168" cy="1751168"/>
        </a:xfrm>
        <a:prstGeom prst="roundRect">
          <a:avLst/>
        </a:prstGeom>
        <a:solidFill>
          <a:srgbClr val="FFFFFF">
            <a:lumMod val="7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社会</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工程学</a:t>
          </a:r>
        </a:p>
      </dsp:txBody>
      <dsp:txXfrm>
        <a:off x="2792018" y="2427672"/>
        <a:ext cx="1580198" cy="15801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EAC9A-06FE-4688-BCD7-D52DEADF0052}">
      <dsp:nvSpPr>
        <dsp:cNvPr id="0" name=""/>
        <dsp:cNvSpPr/>
      </dsp:nvSpPr>
      <dsp:spPr>
        <a:xfrm>
          <a:off x="364345" y="0"/>
          <a:ext cx="4377921" cy="4377921"/>
        </a:xfrm>
        <a:prstGeom prst="quadArrow">
          <a:avLst>
            <a:gd name="adj1" fmla="val 2000"/>
            <a:gd name="adj2" fmla="val 4000"/>
            <a:gd name="adj3" fmla="val 5000"/>
          </a:avLst>
        </a:prstGeom>
        <a:solidFill>
          <a:srgbClr val="47677B">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9821FAA0-CF45-4F82-A6D0-E4512F4CC8DD}">
      <dsp:nvSpPr>
        <dsp:cNvPr id="0" name=""/>
        <dsp:cNvSpPr/>
      </dsp:nvSpPr>
      <dsp:spPr>
        <a:xfrm>
          <a:off x="648910" y="284564"/>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系统</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设备</a:t>
          </a:r>
        </a:p>
      </dsp:txBody>
      <dsp:txXfrm>
        <a:off x="734395" y="370049"/>
        <a:ext cx="1580198" cy="1580198"/>
      </dsp:txXfrm>
    </dsp:sp>
    <dsp:sp modelId="{14F925B5-221A-47BE-BCEF-F6C700BAE1F8}">
      <dsp:nvSpPr>
        <dsp:cNvPr id="0" name=""/>
        <dsp:cNvSpPr/>
      </dsp:nvSpPr>
      <dsp:spPr>
        <a:xfrm>
          <a:off x="2706533" y="284564"/>
          <a:ext cx="1751168" cy="1751168"/>
        </a:xfrm>
        <a:prstGeom prst="roundRect">
          <a:avLst/>
        </a:prstGeom>
        <a:solidFill>
          <a:srgbClr val="92BCC2"/>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帐号</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密码</a:t>
          </a:r>
        </a:p>
      </dsp:txBody>
      <dsp:txXfrm>
        <a:off x="2792018" y="370049"/>
        <a:ext cx="1580198" cy="1580198"/>
      </dsp:txXfrm>
    </dsp:sp>
    <dsp:sp modelId="{C214E1AD-E51E-4730-9C13-090D8F098835}">
      <dsp:nvSpPr>
        <dsp:cNvPr id="0" name=""/>
        <dsp:cNvSpPr/>
      </dsp:nvSpPr>
      <dsp:spPr>
        <a:xfrm>
          <a:off x="648910" y="2342187"/>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网络</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应用</a:t>
          </a:r>
        </a:p>
      </dsp:txBody>
      <dsp:txXfrm>
        <a:off x="734395" y="2427672"/>
        <a:ext cx="1580198" cy="1580198"/>
      </dsp:txXfrm>
    </dsp:sp>
    <dsp:sp modelId="{D55A14F0-E48F-47A4-B29B-FB1A1B5382E6}">
      <dsp:nvSpPr>
        <dsp:cNvPr id="0" name=""/>
        <dsp:cNvSpPr/>
      </dsp:nvSpPr>
      <dsp:spPr>
        <a:xfrm>
          <a:off x="2706533" y="2342187"/>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社会</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工程学</a:t>
          </a:r>
        </a:p>
      </dsp:txBody>
      <dsp:txXfrm>
        <a:off x="2792018" y="2427672"/>
        <a:ext cx="1580198" cy="15801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B78A0-9BFC-4D56-8073-6853D7255902}">
      <dsp:nvSpPr>
        <dsp:cNvPr id="0" name=""/>
        <dsp:cNvSpPr/>
      </dsp:nvSpPr>
      <dsp:spPr>
        <a:xfrm>
          <a:off x="1371839" y="845619"/>
          <a:ext cx="1521669" cy="760834"/>
        </a:xfrm>
        <a:prstGeom prst="roundRect">
          <a:avLst>
            <a:gd name="adj" fmla="val 10000"/>
          </a:avLst>
        </a:prstGeom>
        <a:solidFill>
          <a:srgbClr val="47677B">
            <a:hueOff val="0"/>
            <a:satOff val="0"/>
            <a:lumOff val="0"/>
            <a:alphaOff val="0"/>
          </a:srgbClr>
        </a:solidFill>
        <a:ln>
          <a:noFill/>
        </a:ln>
        <a:effectLst/>
        <a:sp3d extrusionH="381000" contourW="38100" prstMaterial="matte">
          <a:contourClr>
            <a:srgbClr val="FFFFFF"/>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FFFFFF"/>
              </a:solidFill>
              <a:latin typeface="Tahoma" panose="020B0604030504040204"/>
              <a:ea typeface="微软雅黑" panose="020B0503020204020204" pitchFamily="34" charset="-122"/>
              <a:cs typeface="+mn-cs"/>
            </a:rPr>
            <a:t>密码</a:t>
          </a:r>
          <a:endParaRPr lang="en-US" altLang="zh-CN" sz="2000" kern="1200" dirty="0">
            <a:solidFill>
              <a:srgbClr val="FFFFFF"/>
            </a:solidFill>
            <a:latin typeface="Tahoma" panose="020B0604030504040204"/>
            <a:ea typeface="微软雅黑" panose="020B0503020204020204" pitchFamily="34" charset="-122"/>
            <a:cs typeface="+mn-cs"/>
          </a:endParaRPr>
        </a:p>
        <a:p>
          <a:pPr marL="0" lvl="0" indent="0" algn="ctr" defTabSz="889000">
            <a:lnSpc>
              <a:spcPct val="90000"/>
            </a:lnSpc>
            <a:spcBef>
              <a:spcPct val="0"/>
            </a:spcBef>
            <a:spcAft>
              <a:spcPct val="35000"/>
            </a:spcAft>
            <a:buNone/>
          </a:pPr>
          <a:r>
            <a:rPr lang="zh-CN" altLang="en-US" sz="2000" kern="1200" dirty="0">
              <a:solidFill>
                <a:srgbClr val="FFFFFF"/>
              </a:solidFill>
              <a:latin typeface="Tahoma" panose="020B0604030504040204"/>
              <a:ea typeface="微软雅黑" panose="020B0503020204020204" pitchFamily="34" charset="-122"/>
              <a:cs typeface="+mn-cs"/>
            </a:rPr>
            <a:t>重要性</a:t>
          </a:r>
        </a:p>
      </dsp:txBody>
      <dsp:txXfrm>
        <a:off x="1394123" y="867903"/>
        <a:ext cx="1477101" cy="716266"/>
      </dsp:txXfrm>
    </dsp:sp>
    <dsp:sp modelId="{6DBC3453-C971-48F0-BA51-610480645C8C}">
      <dsp:nvSpPr>
        <dsp:cNvPr id="0" name=""/>
        <dsp:cNvSpPr/>
      </dsp:nvSpPr>
      <dsp:spPr>
        <a:xfrm rot="19115569">
          <a:off x="2734176" y="777235"/>
          <a:ext cx="1274806" cy="54438"/>
        </a:xfrm>
        <a:custGeom>
          <a:avLst/>
          <a:gdLst/>
          <a:ahLst/>
          <a:cxnLst/>
          <a:rect l="0" t="0" r="0" b="0"/>
          <a:pathLst>
            <a:path>
              <a:moveTo>
                <a:pt x="0" y="27219"/>
              </a:moveTo>
              <a:lnTo>
                <a:pt x="1708210" y="27219"/>
              </a:lnTo>
            </a:path>
          </a:pathLst>
        </a:custGeom>
        <a:noFill/>
        <a:ln w="25400" cap="flat" cmpd="sng" algn="ctr">
          <a:solidFill>
            <a:srgbClr val="47677B">
              <a:shade val="60000"/>
              <a:hueOff val="0"/>
              <a:satOff val="0"/>
              <a:lumOff val="0"/>
              <a:alphaOff val="0"/>
            </a:srgb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rgbClr val="284448">
                <a:hueOff val="0"/>
                <a:satOff val="0"/>
                <a:lumOff val="0"/>
                <a:alphaOff val="0"/>
              </a:srgbClr>
            </a:solidFill>
            <a:latin typeface="Tahoma" panose="020B0604030504040204"/>
            <a:ea typeface="微软雅黑" panose="020B0503020204020204" pitchFamily="34" charset="-122"/>
            <a:cs typeface="+mn-cs"/>
          </a:endParaRPr>
        </a:p>
      </dsp:txBody>
      <dsp:txXfrm>
        <a:off x="3326597" y="801630"/>
        <a:ext cx="0" cy="0"/>
      </dsp:txXfrm>
    </dsp:sp>
    <dsp:sp modelId="{A9F854D9-37EA-45C0-A3A1-97418626A272}">
      <dsp:nvSpPr>
        <dsp:cNvPr id="0" name=""/>
        <dsp:cNvSpPr/>
      </dsp:nvSpPr>
      <dsp:spPr>
        <a:xfrm>
          <a:off x="3849649" y="2455"/>
          <a:ext cx="1521669" cy="760834"/>
        </a:xfrm>
        <a:prstGeom prst="roundRect">
          <a:avLst>
            <a:gd name="adj" fmla="val 10000"/>
          </a:avLst>
        </a:prstGeom>
        <a:solidFill>
          <a:srgbClr val="47677B">
            <a:hueOff val="0"/>
            <a:satOff val="0"/>
            <a:lumOff val="0"/>
            <a:alphaOff val="0"/>
          </a:srgbClr>
        </a:solidFill>
        <a:ln>
          <a:noFill/>
        </a:ln>
        <a:effectLst/>
        <a:sp3d extrusionH="381000" contourW="38100" prstMaterial="matte">
          <a:contourClr>
            <a:srgbClr val="FFFFFF"/>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FFFFFF"/>
              </a:solidFill>
              <a:latin typeface="Tahoma" panose="020B0604030504040204"/>
              <a:ea typeface="微软雅黑" panose="020B0503020204020204" pitchFamily="34" charset="-122"/>
              <a:cs typeface="+mn-cs"/>
            </a:rPr>
            <a:t>与个人隐私息</a:t>
          </a:r>
          <a:endParaRPr lang="en-US" altLang="zh-CN" sz="1400" kern="1200" dirty="0">
            <a:solidFill>
              <a:srgbClr val="FFFFFF"/>
            </a:solidFill>
            <a:latin typeface="Tahoma" panose="020B0604030504040204"/>
            <a:ea typeface="微软雅黑" panose="020B0503020204020204" pitchFamily="34" charset="-122"/>
            <a:cs typeface="+mn-cs"/>
          </a:endParaRPr>
        </a:p>
        <a:p>
          <a:pPr marL="0" lvl="0" indent="0" algn="ctr" defTabSz="622300">
            <a:lnSpc>
              <a:spcPct val="90000"/>
            </a:lnSpc>
            <a:spcBef>
              <a:spcPct val="0"/>
            </a:spcBef>
            <a:spcAft>
              <a:spcPct val="35000"/>
            </a:spcAft>
            <a:buNone/>
          </a:pPr>
          <a:r>
            <a:rPr lang="zh-CN" altLang="en-US" sz="1400" kern="1200" dirty="0">
              <a:solidFill>
                <a:srgbClr val="FFFFFF"/>
              </a:solidFill>
              <a:latin typeface="Tahoma" panose="020B0604030504040204"/>
              <a:ea typeface="微软雅黑" panose="020B0503020204020204" pitchFamily="34" charset="-122"/>
              <a:cs typeface="+mn-cs"/>
            </a:rPr>
            <a:t>息相关</a:t>
          </a:r>
        </a:p>
      </dsp:txBody>
      <dsp:txXfrm>
        <a:off x="3871933" y="24739"/>
        <a:ext cx="1477101" cy="716266"/>
      </dsp:txXfrm>
    </dsp:sp>
    <dsp:sp modelId="{25B2773B-5120-4266-9195-FFA1B4B7049F}">
      <dsp:nvSpPr>
        <dsp:cNvPr id="0" name=""/>
        <dsp:cNvSpPr/>
      </dsp:nvSpPr>
      <dsp:spPr>
        <a:xfrm rot="114276">
          <a:off x="2893244" y="1214715"/>
          <a:ext cx="956669" cy="54438"/>
        </a:xfrm>
        <a:custGeom>
          <a:avLst/>
          <a:gdLst/>
          <a:ahLst/>
          <a:cxnLst/>
          <a:rect l="0" t="0" r="0" b="0"/>
          <a:pathLst>
            <a:path>
              <a:moveTo>
                <a:pt x="0" y="27219"/>
              </a:moveTo>
              <a:lnTo>
                <a:pt x="1281914" y="27219"/>
              </a:lnTo>
            </a:path>
          </a:pathLst>
        </a:custGeom>
        <a:noFill/>
        <a:ln w="25400" cap="flat" cmpd="sng" algn="ctr">
          <a:solidFill>
            <a:srgbClr val="47677B">
              <a:shade val="60000"/>
              <a:hueOff val="0"/>
              <a:satOff val="0"/>
              <a:lumOff val="0"/>
              <a:alphaOff val="0"/>
            </a:srgb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rgbClr val="284448">
                <a:hueOff val="0"/>
                <a:satOff val="0"/>
                <a:lumOff val="0"/>
                <a:alphaOff val="0"/>
              </a:srgbClr>
            </a:solidFill>
            <a:latin typeface="Tahoma" panose="020B0604030504040204"/>
            <a:ea typeface="微软雅黑" panose="020B0503020204020204" pitchFamily="34" charset="-122"/>
            <a:cs typeface="+mn-cs"/>
          </a:endParaRPr>
        </a:p>
      </dsp:txBody>
      <dsp:txXfrm>
        <a:off x="3348470" y="1217236"/>
        <a:ext cx="0" cy="0"/>
      </dsp:txXfrm>
    </dsp:sp>
    <dsp:sp modelId="{8A097B93-5179-434D-9B9C-D030E921E3AD}">
      <dsp:nvSpPr>
        <dsp:cNvPr id="0" name=""/>
        <dsp:cNvSpPr/>
      </dsp:nvSpPr>
      <dsp:spPr>
        <a:xfrm>
          <a:off x="3849649" y="877415"/>
          <a:ext cx="1521669" cy="760834"/>
        </a:xfrm>
        <a:prstGeom prst="roundRect">
          <a:avLst>
            <a:gd name="adj" fmla="val 10000"/>
          </a:avLst>
        </a:prstGeom>
        <a:solidFill>
          <a:srgbClr val="47677B">
            <a:hueOff val="0"/>
            <a:satOff val="0"/>
            <a:lumOff val="0"/>
            <a:alphaOff val="0"/>
          </a:srgbClr>
        </a:solidFill>
        <a:ln>
          <a:noFill/>
        </a:ln>
        <a:effectLst/>
        <a:sp3d extrusionH="381000" contourW="38100" prstMaterial="matte">
          <a:contourClr>
            <a:srgbClr val="FFFFFF"/>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FFFFFF"/>
              </a:solidFill>
              <a:latin typeface="Tahoma" panose="020B0604030504040204"/>
              <a:ea typeface="微软雅黑" panose="020B0503020204020204" pitchFamily="34" charset="-122"/>
              <a:cs typeface="+mn-cs"/>
            </a:rPr>
            <a:t>攻击的第一道防线</a:t>
          </a:r>
          <a:endParaRPr lang="en-US" altLang="zh-CN" sz="1400" kern="1200" dirty="0">
            <a:solidFill>
              <a:srgbClr val="FFFFFF"/>
            </a:solidFill>
            <a:latin typeface="Tahoma" panose="020B0604030504040204"/>
            <a:ea typeface="微软雅黑" panose="020B0503020204020204" pitchFamily="34" charset="-122"/>
            <a:cs typeface="+mn-cs"/>
          </a:endParaRPr>
        </a:p>
        <a:p>
          <a:pPr marL="0" lvl="0" indent="0" algn="ctr" defTabSz="622300">
            <a:lnSpc>
              <a:spcPct val="90000"/>
            </a:lnSpc>
            <a:spcBef>
              <a:spcPct val="0"/>
            </a:spcBef>
            <a:spcAft>
              <a:spcPct val="35000"/>
            </a:spcAft>
            <a:buNone/>
          </a:pPr>
          <a:r>
            <a:rPr lang="zh-CN" altLang="en-US" sz="1400" kern="1200" dirty="0">
              <a:solidFill>
                <a:srgbClr val="FFFFFF"/>
              </a:solidFill>
              <a:latin typeface="Tahoma" panose="020B0604030504040204"/>
              <a:ea typeface="微软雅黑" panose="020B0503020204020204" pitchFamily="34" charset="-122"/>
              <a:cs typeface="+mn-cs"/>
            </a:rPr>
            <a:t>也是最后一道防线</a:t>
          </a:r>
        </a:p>
      </dsp:txBody>
      <dsp:txXfrm>
        <a:off x="3871933" y="899699"/>
        <a:ext cx="1477101" cy="716266"/>
      </dsp:txXfrm>
    </dsp:sp>
    <dsp:sp modelId="{82EF3A0A-6024-4A50-BB64-108054B7BCBD}">
      <dsp:nvSpPr>
        <dsp:cNvPr id="0" name=""/>
        <dsp:cNvSpPr/>
      </dsp:nvSpPr>
      <dsp:spPr>
        <a:xfrm rot="2608886">
          <a:off x="2712714" y="1652195"/>
          <a:ext cx="1317729" cy="54438"/>
        </a:xfrm>
        <a:custGeom>
          <a:avLst/>
          <a:gdLst/>
          <a:ahLst/>
          <a:cxnLst/>
          <a:rect l="0" t="0" r="0" b="0"/>
          <a:pathLst>
            <a:path>
              <a:moveTo>
                <a:pt x="0" y="27219"/>
              </a:moveTo>
              <a:lnTo>
                <a:pt x="1765725" y="27219"/>
              </a:lnTo>
            </a:path>
          </a:pathLst>
        </a:custGeom>
        <a:noFill/>
        <a:ln w="25400" cap="flat" cmpd="sng" algn="ctr">
          <a:solidFill>
            <a:srgbClr val="47677B">
              <a:shade val="60000"/>
              <a:hueOff val="0"/>
              <a:satOff val="0"/>
              <a:lumOff val="0"/>
              <a:alphaOff val="0"/>
            </a:srgb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rgbClr val="284448">
                <a:hueOff val="0"/>
                <a:satOff val="0"/>
                <a:lumOff val="0"/>
                <a:alphaOff val="0"/>
              </a:srgbClr>
            </a:solidFill>
            <a:latin typeface="Tahoma" panose="020B0604030504040204"/>
            <a:ea typeface="微软雅黑" panose="020B0503020204020204" pitchFamily="34" charset="-122"/>
            <a:cs typeface="+mn-cs"/>
          </a:endParaRPr>
        </a:p>
      </dsp:txBody>
      <dsp:txXfrm>
        <a:off x="3370344" y="1632842"/>
        <a:ext cx="0" cy="0"/>
      </dsp:txXfrm>
    </dsp:sp>
    <dsp:sp modelId="{D1110889-5F7A-464A-9EED-83E23B488594}">
      <dsp:nvSpPr>
        <dsp:cNvPr id="0" name=""/>
        <dsp:cNvSpPr/>
      </dsp:nvSpPr>
      <dsp:spPr>
        <a:xfrm>
          <a:off x="3849649" y="1752374"/>
          <a:ext cx="1521669" cy="760834"/>
        </a:xfrm>
        <a:prstGeom prst="roundRect">
          <a:avLst>
            <a:gd name="adj" fmla="val 10000"/>
          </a:avLst>
        </a:prstGeom>
        <a:solidFill>
          <a:srgbClr val="47677B">
            <a:hueOff val="0"/>
            <a:satOff val="0"/>
            <a:lumOff val="0"/>
            <a:alphaOff val="0"/>
          </a:srgbClr>
        </a:solidFill>
        <a:ln>
          <a:noFill/>
        </a:ln>
        <a:effectLst/>
        <a:sp3d extrusionH="381000" contourW="38100" prstMaterial="matte">
          <a:contourClr>
            <a:srgbClr val="FFFFFF"/>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FFFFFF"/>
              </a:solidFill>
              <a:latin typeface="Tahoma" panose="020B0604030504040204"/>
              <a:ea typeface="微软雅黑" panose="020B0503020204020204" pitchFamily="34" charset="-122"/>
              <a:cs typeface="+mn-cs"/>
            </a:rPr>
            <a:t>攻击简单易行</a:t>
          </a:r>
          <a:endParaRPr lang="en-US" altLang="zh-CN" sz="1400" kern="1200" dirty="0">
            <a:solidFill>
              <a:srgbClr val="FFFFFF"/>
            </a:solidFill>
            <a:latin typeface="Tahoma" panose="020B0604030504040204"/>
            <a:ea typeface="微软雅黑" panose="020B0503020204020204" pitchFamily="34" charset="-122"/>
            <a:cs typeface="+mn-cs"/>
          </a:endParaRPr>
        </a:p>
        <a:p>
          <a:pPr marL="0" lvl="0" indent="0" algn="ctr" defTabSz="622300">
            <a:lnSpc>
              <a:spcPct val="90000"/>
            </a:lnSpc>
            <a:spcBef>
              <a:spcPct val="0"/>
            </a:spcBef>
            <a:spcAft>
              <a:spcPct val="35000"/>
            </a:spcAft>
            <a:buNone/>
          </a:pPr>
          <a:r>
            <a:rPr lang="zh-CN" altLang="en-US" sz="1400" kern="1200" dirty="0">
              <a:solidFill>
                <a:srgbClr val="FFFFFF"/>
              </a:solidFill>
              <a:latin typeface="Tahoma" panose="020B0604030504040204"/>
              <a:ea typeface="微软雅黑" panose="020B0503020204020204" pitchFamily="34" charset="-122"/>
              <a:cs typeface="+mn-cs"/>
            </a:rPr>
            <a:t>破解快速 </a:t>
          </a:r>
        </a:p>
      </dsp:txBody>
      <dsp:txXfrm>
        <a:off x="3871933" y="1774658"/>
        <a:ext cx="1477101" cy="7162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EAC9A-06FE-4688-BCD7-D52DEADF0052}">
      <dsp:nvSpPr>
        <dsp:cNvPr id="0" name=""/>
        <dsp:cNvSpPr/>
      </dsp:nvSpPr>
      <dsp:spPr>
        <a:xfrm>
          <a:off x="364345" y="0"/>
          <a:ext cx="4377921" cy="4377921"/>
        </a:xfrm>
        <a:prstGeom prst="quadArrow">
          <a:avLst>
            <a:gd name="adj1" fmla="val 2000"/>
            <a:gd name="adj2" fmla="val 4000"/>
            <a:gd name="adj3" fmla="val 5000"/>
          </a:avLst>
        </a:prstGeom>
        <a:solidFill>
          <a:srgbClr val="47677B">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9821FAA0-CF45-4F82-A6D0-E4512F4CC8DD}">
      <dsp:nvSpPr>
        <dsp:cNvPr id="0" name=""/>
        <dsp:cNvSpPr/>
      </dsp:nvSpPr>
      <dsp:spPr>
        <a:xfrm>
          <a:off x="648910" y="284564"/>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系统</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设备</a:t>
          </a:r>
        </a:p>
      </dsp:txBody>
      <dsp:txXfrm>
        <a:off x="734395" y="370049"/>
        <a:ext cx="1580198" cy="1580198"/>
      </dsp:txXfrm>
    </dsp:sp>
    <dsp:sp modelId="{14F925B5-221A-47BE-BCEF-F6C700BAE1F8}">
      <dsp:nvSpPr>
        <dsp:cNvPr id="0" name=""/>
        <dsp:cNvSpPr/>
      </dsp:nvSpPr>
      <dsp:spPr>
        <a:xfrm>
          <a:off x="2706533" y="284564"/>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帐号</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密码</a:t>
          </a:r>
        </a:p>
      </dsp:txBody>
      <dsp:txXfrm>
        <a:off x="2792018" y="370049"/>
        <a:ext cx="1580198" cy="1580198"/>
      </dsp:txXfrm>
    </dsp:sp>
    <dsp:sp modelId="{C214E1AD-E51E-4730-9C13-090D8F098835}">
      <dsp:nvSpPr>
        <dsp:cNvPr id="0" name=""/>
        <dsp:cNvSpPr/>
      </dsp:nvSpPr>
      <dsp:spPr>
        <a:xfrm>
          <a:off x="648910" y="2342187"/>
          <a:ext cx="1751168" cy="1751168"/>
        </a:xfrm>
        <a:prstGeom prst="roundRect">
          <a:avLst/>
        </a:prstGeom>
        <a:solidFill>
          <a:srgbClr val="336699"/>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网络</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应用</a:t>
          </a:r>
        </a:p>
      </dsp:txBody>
      <dsp:txXfrm>
        <a:off x="734395" y="2427672"/>
        <a:ext cx="1580198" cy="1580198"/>
      </dsp:txXfrm>
    </dsp:sp>
    <dsp:sp modelId="{D55A14F0-E48F-47A4-B29B-FB1A1B5382E6}">
      <dsp:nvSpPr>
        <dsp:cNvPr id="0" name=""/>
        <dsp:cNvSpPr/>
      </dsp:nvSpPr>
      <dsp:spPr>
        <a:xfrm>
          <a:off x="2706533" y="2342187"/>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社会</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工程学</a:t>
          </a:r>
        </a:p>
      </dsp:txBody>
      <dsp:txXfrm>
        <a:off x="2792018" y="2427672"/>
        <a:ext cx="1580198" cy="1580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EAC9A-06FE-4688-BCD7-D52DEADF0052}">
      <dsp:nvSpPr>
        <dsp:cNvPr id="0" name=""/>
        <dsp:cNvSpPr/>
      </dsp:nvSpPr>
      <dsp:spPr>
        <a:xfrm>
          <a:off x="364345" y="0"/>
          <a:ext cx="4377921" cy="4377921"/>
        </a:xfrm>
        <a:prstGeom prst="quadArrow">
          <a:avLst>
            <a:gd name="adj1" fmla="val 2000"/>
            <a:gd name="adj2" fmla="val 4000"/>
            <a:gd name="adj3" fmla="val 5000"/>
          </a:avLst>
        </a:prstGeom>
        <a:solidFill>
          <a:srgbClr val="47677B">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9821FAA0-CF45-4F82-A6D0-E4512F4CC8DD}">
      <dsp:nvSpPr>
        <dsp:cNvPr id="0" name=""/>
        <dsp:cNvSpPr/>
      </dsp:nvSpPr>
      <dsp:spPr>
        <a:xfrm>
          <a:off x="648910" y="284564"/>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系统</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设备</a:t>
          </a:r>
        </a:p>
      </dsp:txBody>
      <dsp:txXfrm>
        <a:off x="734395" y="370049"/>
        <a:ext cx="1580198" cy="1580198"/>
      </dsp:txXfrm>
    </dsp:sp>
    <dsp:sp modelId="{14F925B5-221A-47BE-BCEF-F6C700BAE1F8}">
      <dsp:nvSpPr>
        <dsp:cNvPr id="0" name=""/>
        <dsp:cNvSpPr/>
      </dsp:nvSpPr>
      <dsp:spPr>
        <a:xfrm>
          <a:off x="2706533" y="284564"/>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帐号</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密码</a:t>
          </a:r>
        </a:p>
      </dsp:txBody>
      <dsp:txXfrm>
        <a:off x="2792018" y="370049"/>
        <a:ext cx="1580198" cy="1580198"/>
      </dsp:txXfrm>
    </dsp:sp>
    <dsp:sp modelId="{C214E1AD-E51E-4730-9C13-090D8F098835}">
      <dsp:nvSpPr>
        <dsp:cNvPr id="0" name=""/>
        <dsp:cNvSpPr/>
      </dsp:nvSpPr>
      <dsp:spPr>
        <a:xfrm>
          <a:off x="648910" y="2342187"/>
          <a:ext cx="1751168" cy="1751168"/>
        </a:xfrm>
        <a:prstGeom prst="roundRect">
          <a:avLst/>
        </a:prstGeom>
        <a:solidFill>
          <a:srgbClr val="FFFFFF">
            <a:lumMod val="65000"/>
          </a:srgbClr>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网络</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应用</a:t>
          </a:r>
        </a:p>
      </dsp:txBody>
      <dsp:txXfrm>
        <a:off x="734395" y="2427672"/>
        <a:ext cx="1580198" cy="1580198"/>
      </dsp:txXfrm>
    </dsp:sp>
    <dsp:sp modelId="{D55A14F0-E48F-47A4-B29B-FB1A1B5382E6}">
      <dsp:nvSpPr>
        <dsp:cNvPr id="0" name=""/>
        <dsp:cNvSpPr/>
      </dsp:nvSpPr>
      <dsp:spPr>
        <a:xfrm>
          <a:off x="2706533" y="2342187"/>
          <a:ext cx="1751168" cy="1751168"/>
        </a:xfrm>
        <a:prstGeom prst="roundRect">
          <a:avLst/>
        </a:prstGeom>
        <a:solidFill>
          <a:srgbClr val="336699"/>
        </a:solidFill>
        <a:ln w="25400" cap="flat" cmpd="sng" algn="ctr">
          <a:solidFill>
            <a:srgbClr val="EFF5F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社会</a:t>
          </a:r>
          <a:endParaRPr lang="en-US" altLang="zh-CN" sz="2800" kern="1200" dirty="0">
            <a:solidFill>
              <a:srgbClr val="FFFFFF"/>
            </a:solidFill>
            <a:latin typeface="Tahoma" panose="020B0604030504040204"/>
            <a:ea typeface="微软雅黑"/>
            <a:cs typeface="+mn-cs"/>
          </a:endParaRPr>
        </a:p>
        <a:p>
          <a:pPr marL="0" lvl="0" indent="0" algn="ctr" defTabSz="1244600">
            <a:lnSpc>
              <a:spcPct val="90000"/>
            </a:lnSpc>
            <a:spcBef>
              <a:spcPct val="0"/>
            </a:spcBef>
            <a:spcAft>
              <a:spcPct val="35000"/>
            </a:spcAft>
            <a:buNone/>
          </a:pPr>
          <a:r>
            <a:rPr lang="zh-CN" altLang="en-US" sz="2800" kern="1200" dirty="0">
              <a:solidFill>
                <a:srgbClr val="FFFFFF"/>
              </a:solidFill>
              <a:latin typeface="Tahoma" panose="020B0604030504040204"/>
              <a:ea typeface="微软雅黑"/>
              <a:cs typeface="+mn-cs"/>
            </a:rPr>
            <a:t>工程学</a:t>
          </a:r>
        </a:p>
      </dsp:txBody>
      <dsp:txXfrm>
        <a:off x="2792018" y="2427672"/>
        <a:ext cx="1580198" cy="1580198"/>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5#1">
  <dgm:title val=""/>
  <dgm:desc val=""/>
  <dgm:catLst>
    <dgm:cat type="3D" pri="11500"/>
  </dgm:catLst>
  <dgm:scene3d>
    <a:camera prst="isometricOffAxis2Left" zoom="95000"/>
    <a:lightRig rig="flat" dir="t"/>
  </dgm:scene3d>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A051AA9-DC53-4D5B-913C-7BC49F07C0FE}" type="datetimeFigureOut">
              <a:rPr lang="zh-CN" altLang="en-US" smtClean="0"/>
              <a:t>2022/5/30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F962AA-8E90-42C8-B720-235E81AB8EE6}"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DCDE8-4711-4F7A-862B-F89CAC4DBD91}" type="datetimeFigureOut">
              <a:rPr lang="zh-CN" altLang="en-US" smtClean="0"/>
              <a:t>2022/5/30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ECFEC-07F1-4868-A176-AAB3403DE6F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baike.baidu.com/item/%E9%9A%90%E8%BA%AB" TargetMode="External"/><Relationship Id="rId3" Type="http://schemas.openxmlformats.org/officeDocument/2006/relationships/hyperlink" Target="https://baike.baidu.com/item/%E7%BA%BD%E7%BA%A6%E6%97%B6%E6%8A%A5" TargetMode="External"/><Relationship Id="rId7" Type="http://schemas.openxmlformats.org/officeDocument/2006/relationships/hyperlink" Target="https://baike.baidu.com/item/%E7%A6%BB%E5%BF%83%E6%9C%BA"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baike.baidu.com/item/%E4%B8%AA%E4%BA%BA%E7%94%B5%E8%84%91" TargetMode="External"/><Relationship Id="rId5" Type="http://schemas.openxmlformats.org/officeDocument/2006/relationships/hyperlink" Target="https://baike.baidu.com/item/%E5%A5%A5%E5%B7%B4%E9%A9%AC" TargetMode="External"/><Relationship Id="rId4" Type="http://schemas.openxmlformats.org/officeDocument/2006/relationships/hyperlink" Target="https://baike.baidu.com/item/%E5%B0%8F%E5%B8%83%E4%BB%80" TargetMode="External"/><Relationship Id="rId9" Type="http://schemas.openxmlformats.org/officeDocument/2006/relationships/hyperlink" Target="https://baike.baidu.com/item/SCADA"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8ECFEC-07F1-4868-A176-AAB3403DE6F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133</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14531634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134</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8255336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135</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8013352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136</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29240005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137</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0755869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138</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2097007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139</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6406964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140</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4704384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141</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11639760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142</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4921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11</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143</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28209155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144</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26537673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145</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23228712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146</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143085958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147</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13665385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148</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25967368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8ECFEC-07F1-4868-A176-AAB3403DE6FF}" type="slidenum">
              <a:rPr lang="zh-CN" altLang="en-US" smtClean="0"/>
              <a:t>149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当只有我们了解了人脸识别的技术以及人脸的价值，才能够去预防有关人脸的信息泄露问题。我们的所有信息都是有价值的不管是对单位或者是个人而言。</a:t>
            </a:r>
          </a:p>
        </p:txBody>
      </p:sp>
      <p:sp>
        <p:nvSpPr>
          <p:cNvPr id="4" name="灯片编号占位符 3"/>
          <p:cNvSpPr>
            <a:spLocks noGrp="1"/>
          </p:cNvSpPr>
          <p:nvPr>
            <p:ph type="sldNum" sz="quarter" idx="5"/>
          </p:nvPr>
        </p:nvSpPr>
        <p:spPr/>
        <p:txBody>
          <a:bodyPr/>
          <a:lstStyle/>
          <a:p>
            <a:fld id="{3E8ECFEC-07F1-4868-A176-AAB3403DE6FF}" type="slidenum">
              <a:rPr lang="zh-CN" altLang="en-US" smtClean="0"/>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信息系统常用被攻击的种类分为病毒木马和网络攻击两种</a:t>
            </a:r>
          </a:p>
        </p:txBody>
      </p:sp>
      <p:sp>
        <p:nvSpPr>
          <p:cNvPr id="4" name="灯片编号占位符 3"/>
          <p:cNvSpPr>
            <a:spLocks noGrp="1"/>
          </p:cNvSpPr>
          <p:nvPr>
            <p:ph type="sldNum" sz="quarter" idx="5"/>
          </p:nvPr>
        </p:nvSpPr>
        <p:spPr/>
        <p:txBody>
          <a:bodyPr/>
          <a:lstStyle/>
          <a:p>
            <a:fld id="{3E8ECFEC-07F1-4868-A176-AAB3403DE6FF}" type="slidenum">
              <a:rPr lang="zh-CN" altLang="en-US" smtClean="0"/>
              <a:t>33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34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臭名昭著的</a:t>
            </a:r>
            <a:r>
              <a:rPr lang="en-US" altLang="zh-CN" dirty="0" err="1"/>
              <a:t>WANNACry</a:t>
            </a:r>
            <a:r>
              <a:rPr lang="zh-CN" altLang="en-US" dirty="0"/>
              <a:t>勒索病毒，他的爆发时间是</a:t>
            </a:r>
            <a:r>
              <a:rPr lang="en-US" altLang="zh-CN" dirty="0"/>
              <a:t>2017</a:t>
            </a:r>
            <a:r>
              <a:rPr lang="zh-CN" altLang="en-US" dirty="0"/>
              <a:t>年</a:t>
            </a:r>
            <a:r>
              <a:rPr lang="en-US" altLang="zh-CN" dirty="0"/>
              <a:t>5</a:t>
            </a:r>
            <a:r>
              <a:rPr lang="zh-CN" altLang="en-US" dirty="0"/>
              <a:t>月，影响范围巨大，国内国外都有染指，他不满足于加密单台设备，他还会通过漏洞传染其他设备</a:t>
            </a:r>
            <a:endParaRPr lang="en-US" altLang="zh-CN" dirty="0"/>
          </a:p>
          <a:p>
            <a:r>
              <a:rPr lang="zh-CN" altLang="en-US" dirty="0"/>
              <a:t>，由于很多设备补丁打的不及时，导致病毒现在还在传播。影响范围包括中美俄及欧洲在内的</a:t>
            </a:r>
            <a:r>
              <a:rPr lang="en-US" altLang="zh-CN" dirty="0"/>
              <a:t>100</a:t>
            </a:r>
            <a:r>
              <a:rPr lang="zh-CN" altLang="en-US" dirty="0"/>
              <a:t>多个国家，我国部分高校内网，企业内网和政府机构专网遭到动机较为严重。</a:t>
            </a:r>
            <a:endParaRPr lang="en-US" altLang="zh-CN" dirty="0"/>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36</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WannaCry</a:t>
            </a:r>
            <a:r>
              <a:rPr lang="zh-CN" altLang="en-US" dirty="0"/>
              <a:t>勒索病毒额杰作了，</a:t>
            </a:r>
            <a:r>
              <a:rPr lang="en-US" altLang="zh-CN" dirty="0"/>
              <a:t>2018</a:t>
            </a:r>
            <a:r>
              <a:rPr lang="zh-CN" altLang="en-US" dirty="0"/>
              <a:t>年</a:t>
            </a:r>
            <a:r>
              <a:rPr lang="en-US" altLang="zh-CN" dirty="0"/>
              <a:t>8</a:t>
            </a:r>
            <a:r>
              <a:rPr lang="zh-CN" altLang="en-US" dirty="0"/>
              <a:t>月，台积电在装设新机台时，没有按照操作流程，遭到了</a:t>
            </a:r>
            <a:r>
              <a:rPr lang="en-US" altLang="zh-CN" dirty="0" err="1"/>
              <a:t>Wngcay</a:t>
            </a:r>
            <a:r>
              <a:rPr lang="zh-CN" altLang="en-US" dirty="0"/>
              <a:t>勒索病毒的感染，首先是位于台湾竹科学院的</a:t>
            </a:r>
            <a:r>
              <a:rPr lang="en-US" altLang="zh-CN" dirty="0"/>
              <a:t>12</a:t>
            </a:r>
            <a:r>
              <a:rPr lang="zh-CN" altLang="en-US" dirty="0"/>
              <a:t>英寸晶原厂和运营总部突然传出电脑遭到病毒入侵全线停产的消息，几小时后，位于台中科员的</a:t>
            </a:r>
            <a:r>
              <a:rPr lang="en-US" altLang="zh-CN" dirty="0"/>
              <a:t>FAb15</a:t>
            </a:r>
            <a:r>
              <a:rPr lang="zh-CN" altLang="en-US" dirty="0"/>
              <a:t>厂房和台南的</a:t>
            </a:r>
            <a:r>
              <a:rPr lang="en-US" altLang="zh-CN" dirty="0"/>
              <a:t>FAb14</a:t>
            </a:r>
            <a:r>
              <a:rPr lang="zh-CN" altLang="en-US" dirty="0"/>
              <a:t>厂也出现了同样的消息，此次病毒勒索病毒事件造成了</a:t>
            </a:r>
            <a:r>
              <a:rPr lang="en-US" altLang="zh-CN" dirty="0"/>
              <a:t>25.96</a:t>
            </a:r>
            <a:r>
              <a:rPr lang="zh-CN" altLang="en-US" dirty="0"/>
              <a:t>亿的损失，约占基因收的</a:t>
            </a:r>
            <a:r>
              <a:rPr lang="en-US" altLang="zh-CN" dirty="0"/>
              <a:t>1%</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37</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40</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t>44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作为世界上首个网络“超级破坏性武器”，</a:t>
            </a:r>
            <a:r>
              <a:rPr lang="en-US" altLang="zh-CN" sz="1200" b="0" i="0" u="none" strike="noStrike" kern="1200" dirty="0">
                <a:solidFill>
                  <a:schemeClr val="tx1"/>
                </a:solidFill>
                <a:effectLst/>
                <a:latin typeface="+mn-lt"/>
                <a:ea typeface="+mn-ea"/>
                <a:cs typeface="+mn-cs"/>
              </a:rPr>
              <a:t>Stuxnet</a:t>
            </a:r>
            <a:r>
              <a:rPr lang="zh-CN" altLang="en-US" sz="1200" b="0" i="0" u="none" strike="noStrike" kern="1200" dirty="0">
                <a:solidFill>
                  <a:schemeClr val="tx1"/>
                </a:solidFill>
                <a:effectLst/>
                <a:latin typeface="+mn-lt"/>
                <a:ea typeface="+mn-ea"/>
                <a:cs typeface="+mn-cs"/>
              </a:rPr>
              <a:t>的计算机病毒已经感染了全球超过 </a:t>
            </a:r>
            <a:r>
              <a:rPr lang="en-US" altLang="zh-CN" sz="1200" b="0" i="0" u="none" strike="noStrike" kern="1200" dirty="0">
                <a:solidFill>
                  <a:schemeClr val="tx1"/>
                </a:solidFill>
                <a:effectLst/>
                <a:latin typeface="+mn-lt"/>
                <a:ea typeface="+mn-ea"/>
                <a:cs typeface="+mn-cs"/>
              </a:rPr>
              <a:t>45000</a:t>
            </a:r>
            <a:r>
              <a:rPr lang="zh-CN" altLang="en-US" sz="1200" b="0" i="0" u="none" strike="noStrike" kern="1200" dirty="0">
                <a:solidFill>
                  <a:schemeClr val="tx1"/>
                </a:solidFill>
                <a:effectLst/>
                <a:latin typeface="+mn-lt"/>
                <a:ea typeface="+mn-ea"/>
                <a:cs typeface="+mn-cs"/>
              </a:rPr>
              <a:t>个网络，伊朗遭到的攻击最为严重，</a:t>
            </a:r>
            <a:r>
              <a:rPr lang="en-US" altLang="zh-CN" sz="1200" b="0" i="0" u="none" strike="noStrike" kern="1200" dirty="0">
                <a:solidFill>
                  <a:schemeClr val="tx1"/>
                </a:solidFill>
                <a:effectLst/>
                <a:latin typeface="+mn-lt"/>
                <a:ea typeface="+mn-ea"/>
                <a:cs typeface="+mn-cs"/>
              </a:rPr>
              <a:t>60%</a:t>
            </a:r>
            <a:r>
              <a:rPr lang="zh-CN" altLang="en-US" sz="1200" b="0" i="0" u="none" strike="noStrike" kern="1200" dirty="0">
                <a:solidFill>
                  <a:schemeClr val="tx1"/>
                </a:solidFill>
                <a:effectLst/>
                <a:latin typeface="+mn-lt"/>
                <a:ea typeface="+mn-ea"/>
                <a:cs typeface="+mn-cs"/>
              </a:rPr>
              <a:t>的个人电脑感染了这种病毒。计算机安防专家认为，该病毒是有史以来最高端的“蠕虫”病毒。蠕虫是一种典型的计算机病毒，它能自我复制，并将副本通过网络传输，任何一台个人电脑只要和染毒电脑相连，就会被感染。</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2012</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日的美国</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纽约时报</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报道，揭露“震网”病毒震网传播</a:t>
            </a:r>
          </a:p>
          <a:p>
            <a:r>
              <a:rPr lang="zh-CN" altLang="en-US" sz="1200" b="0" i="0" u="none" strike="noStrike" kern="1200" dirty="0">
                <a:solidFill>
                  <a:schemeClr val="tx1"/>
                </a:solidFill>
                <a:effectLst/>
                <a:latin typeface="+mn-lt"/>
                <a:ea typeface="+mn-ea"/>
                <a:cs typeface="+mn-cs"/>
              </a:rPr>
              <a:t>起源于</a:t>
            </a:r>
            <a:r>
              <a:rPr lang="en-US" altLang="zh-CN" sz="1200" b="0" i="0" u="none" strike="noStrike" kern="1200" dirty="0">
                <a:solidFill>
                  <a:schemeClr val="tx1"/>
                </a:solidFill>
                <a:effectLst/>
                <a:latin typeface="+mn-lt"/>
                <a:ea typeface="+mn-ea"/>
                <a:cs typeface="+mn-cs"/>
              </a:rPr>
              <a:t>2006</a:t>
            </a:r>
            <a:r>
              <a:rPr lang="zh-CN" altLang="en-US" sz="1200" b="0" i="0" u="none" strike="noStrike" kern="1200" dirty="0">
                <a:solidFill>
                  <a:schemeClr val="tx1"/>
                </a:solidFill>
                <a:effectLst/>
                <a:latin typeface="+mn-lt"/>
                <a:ea typeface="+mn-ea"/>
                <a:cs typeface="+mn-cs"/>
              </a:rPr>
              <a:t>年前后由美国前总统</a:t>
            </a:r>
            <a:r>
              <a:rPr lang="zh-CN" altLang="en-US" sz="1200" b="0" i="0" u="none" strike="noStrike" kern="1200" dirty="0">
                <a:solidFill>
                  <a:schemeClr val="tx1"/>
                </a:solidFill>
                <a:effectLst/>
                <a:latin typeface="+mn-lt"/>
                <a:ea typeface="+mn-ea"/>
                <a:cs typeface="+mn-cs"/>
                <a:hlinkClick r:id="rId4"/>
              </a:rPr>
              <a:t>小布什</a:t>
            </a:r>
            <a:r>
              <a:rPr lang="zh-CN" altLang="en-US" sz="1200" b="0" i="0" u="none" strike="noStrike" kern="1200" dirty="0">
                <a:solidFill>
                  <a:schemeClr val="tx1"/>
                </a:solidFill>
                <a:effectLst/>
                <a:latin typeface="+mn-lt"/>
                <a:ea typeface="+mn-ea"/>
                <a:cs typeface="+mn-cs"/>
              </a:rPr>
              <a:t>启动的“奥运会计划”。</a:t>
            </a:r>
            <a:r>
              <a:rPr lang="en-US" altLang="zh-CN" sz="1200" b="0" i="0" u="none" strike="noStrike" kern="1200" dirty="0">
                <a:solidFill>
                  <a:schemeClr val="tx1"/>
                </a:solidFill>
                <a:effectLst/>
                <a:latin typeface="+mn-lt"/>
                <a:ea typeface="+mn-ea"/>
                <a:cs typeface="+mn-cs"/>
              </a:rPr>
              <a:t>2008</a:t>
            </a:r>
            <a:r>
              <a:rPr lang="zh-CN" altLang="en-US" sz="1200" b="0" i="0" u="none" strike="noStrike" kern="1200" dirty="0">
                <a:solidFill>
                  <a:schemeClr val="tx1"/>
                </a:solidFill>
                <a:effectLst/>
                <a:latin typeface="+mn-lt"/>
                <a:ea typeface="+mn-ea"/>
                <a:cs typeface="+mn-cs"/>
              </a:rPr>
              <a:t>年，</a:t>
            </a:r>
            <a:r>
              <a:rPr lang="zh-CN" altLang="en-US" sz="1200" b="0" i="0" u="none" strike="noStrike" kern="1200" dirty="0">
                <a:solidFill>
                  <a:schemeClr val="tx1"/>
                </a:solidFill>
                <a:effectLst/>
                <a:latin typeface="+mn-lt"/>
                <a:ea typeface="+mn-ea"/>
                <a:cs typeface="+mn-cs"/>
                <a:hlinkClick r:id="rId5"/>
              </a:rPr>
              <a:t>奥巴马</a:t>
            </a:r>
            <a:r>
              <a:rPr lang="zh-CN" altLang="en-US" sz="1200" b="0" i="0" u="none" strike="noStrike" kern="1200" dirty="0">
                <a:solidFill>
                  <a:schemeClr val="tx1"/>
                </a:solidFill>
                <a:effectLst/>
                <a:latin typeface="+mn-lt"/>
                <a:ea typeface="+mn-ea"/>
                <a:cs typeface="+mn-cs"/>
              </a:rPr>
              <a:t>上任后下令加速该计划。</a:t>
            </a:r>
            <a:r>
              <a:rPr lang="zh-CN" altLang="en-US" sz="1200" b="0" i="0" u="none" strike="noStrike" kern="1200" baseline="30000" dirty="0">
                <a:solidFill>
                  <a:schemeClr val="tx1"/>
                </a:solidFill>
                <a:effectLst/>
                <a:latin typeface="+mn-lt"/>
                <a:ea typeface="+mn-ea"/>
                <a:cs typeface="+mn-cs"/>
              </a:rPr>
              <a:t> </a:t>
            </a:r>
            <a:endParaRPr lang="zh-CN" altLang="en-US"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2013</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月，中国解放军报报道，美国曾利用“震网”蠕虫病毒攻击伊朗的铀浓缩设备，已经造成伊朗核电站推迟发电，目前国内已有近</a:t>
            </a:r>
            <a:r>
              <a:rPr lang="en-US" altLang="zh-CN" sz="1200" b="0" i="0" u="none" strike="noStrike" kern="1200" dirty="0">
                <a:solidFill>
                  <a:schemeClr val="tx1"/>
                </a:solidFill>
                <a:effectLst/>
                <a:latin typeface="+mn-lt"/>
                <a:ea typeface="+mn-ea"/>
                <a:cs typeface="+mn-cs"/>
              </a:rPr>
              <a:t>500</a:t>
            </a:r>
            <a:r>
              <a:rPr lang="zh-CN" altLang="en-US" sz="1200" b="0" i="0" u="none" strike="noStrike" kern="1200" dirty="0">
                <a:solidFill>
                  <a:schemeClr val="tx1"/>
                </a:solidFill>
                <a:effectLst/>
                <a:latin typeface="+mn-lt"/>
                <a:ea typeface="+mn-ea"/>
                <a:cs typeface="+mn-cs"/>
              </a:rPr>
              <a:t>万网民、及多个行业的领军企业遭此病毒攻击。 这种病毒可能是新时期电子战争中的一种武器。震网病毒，截止</a:t>
            </a:r>
            <a:r>
              <a:rPr lang="en-US" altLang="zh-CN" sz="1200" b="0" i="0" u="none" strike="noStrike" kern="1200" dirty="0">
                <a:solidFill>
                  <a:schemeClr val="tx1"/>
                </a:solidFill>
                <a:effectLst/>
                <a:latin typeface="+mn-lt"/>
                <a:ea typeface="+mn-ea"/>
                <a:cs typeface="+mn-cs"/>
              </a:rPr>
              <a:t>2011</a:t>
            </a:r>
            <a:r>
              <a:rPr lang="zh-CN" altLang="en-US" sz="1200" b="0" i="0" u="none" strike="noStrike" kern="1200" dirty="0">
                <a:solidFill>
                  <a:schemeClr val="tx1"/>
                </a:solidFill>
                <a:effectLst/>
                <a:latin typeface="+mn-lt"/>
                <a:ea typeface="+mn-ea"/>
                <a:cs typeface="+mn-cs"/>
              </a:rPr>
              <a:t>年，感染了全球超过</a:t>
            </a:r>
            <a:r>
              <a:rPr lang="en-US" altLang="zh-CN" sz="1200" b="0" i="0" u="none" strike="noStrike" kern="1200" dirty="0">
                <a:solidFill>
                  <a:schemeClr val="tx1"/>
                </a:solidFill>
                <a:effectLst/>
                <a:latin typeface="+mn-lt"/>
                <a:ea typeface="+mn-ea"/>
                <a:cs typeface="+mn-cs"/>
              </a:rPr>
              <a:t>45000</a:t>
            </a:r>
            <a:r>
              <a:rPr lang="zh-CN" altLang="en-US" sz="1200" b="0" i="0" u="none" strike="noStrike" kern="1200" dirty="0">
                <a:solidFill>
                  <a:schemeClr val="tx1"/>
                </a:solidFill>
                <a:effectLst/>
                <a:latin typeface="+mn-lt"/>
                <a:ea typeface="+mn-ea"/>
                <a:cs typeface="+mn-cs"/>
              </a:rPr>
              <a:t>个网络，</a:t>
            </a:r>
            <a:r>
              <a:rPr lang="en-US" altLang="zh-CN" sz="1200" b="0" i="0" u="none" strike="noStrike" kern="1200" dirty="0">
                <a:solidFill>
                  <a:schemeClr val="tx1"/>
                </a:solidFill>
                <a:effectLst/>
                <a:latin typeface="+mn-lt"/>
                <a:ea typeface="+mn-ea"/>
                <a:cs typeface="+mn-cs"/>
              </a:rPr>
              <a:t>60%</a:t>
            </a:r>
            <a:r>
              <a:rPr lang="zh-CN" altLang="en-US" sz="1200" b="0" i="0" u="none" strike="noStrike" kern="1200" dirty="0">
                <a:solidFill>
                  <a:schemeClr val="tx1"/>
                </a:solidFill>
                <a:effectLst/>
                <a:latin typeface="+mn-lt"/>
                <a:ea typeface="+mn-ea"/>
                <a:cs typeface="+mn-cs"/>
              </a:rPr>
              <a:t>的</a:t>
            </a:r>
            <a:r>
              <a:rPr lang="zh-CN" altLang="en-US" sz="1200" b="0" i="0" u="none" strike="noStrike" kern="1200" dirty="0">
                <a:solidFill>
                  <a:schemeClr val="tx1"/>
                </a:solidFill>
                <a:effectLst/>
                <a:latin typeface="+mn-lt"/>
                <a:ea typeface="+mn-ea"/>
                <a:cs typeface="+mn-cs"/>
                <a:hlinkClick r:id="rId6"/>
              </a:rPr>
              <a:t>个人电脑</a:t>
            </a:r>
            <a:r>
              <a:rPr lang="zh-CN" altLang="en-US" sz="1200" b="0" i="0" u="none" strike="noStrike" kern="1200" dirty="0">
                <a:solidFill>
                  <a:schemeClr val="tx1"/>
                </a:solidFill>
                <a:effectLst/>
                <a:latin typeface="+mn-lt"/>
                <a:ea typeface="+mn-ea"/>
                <a:cs typeface="+mn-cs"/>
              </a:rPr>
              <a:t>感染了这种病毒。</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与传统的电脑病毒相比，“震网”病毒不会通过窃取个人隐私信息牟利。</a:t>
            </a:r>
          </a:p>
          <a:p>
            <a:r>
              <a:rPr lang="zh-CN" altLang="en-US" sz="1200" b="0" i="0" u="none" strike="noStrike" kern="1200" dirty="0">
                <a:solidFill>
                  <a:schemeClr val="tx1"/>
                </a:solidFill>
                <a:effectLst/>
                <a:latin typeface="+mn-lt"/>
                <a:ea typeface="+mn-ea"/>
                <a:cs typeface="+mn-cs"/>
              </a:rPr>
              <a:t>由于它的打击对象是全球各地的重要目标，因此被一些专家定性为全球首个投入实战舞台的“网络武器”。</a:t>
            </a:r>
          </a:p>
          <a:p>
            <a:r>
              <a:rPr lang="zh-CN" altLang="en-US" sz="1200" b="0" i="0" u="none" strike="noStrike" kern="1200" dirty="0">
                <a:solidFill>
                  <a:schemeClr val="tx1"/>
                </a:solidFill>
                <a:effectLst/>
                <a:latin typeface="+mn-lt"/>
                <a:ea typeface="+mn-ea"/>
                <a:cs typeface="+mn-cs"/>
              </a:rPr>
              <a:t>无需借助网络连接进行传播。这种病毒可以破坏世界各国的化工、发电和电力传输企业所使用的核心生产控制电脑软件，并且代替其对工厂其他电脑“发号施令”。</a:t>
            </a:r>
          </a:p>
          <a:p>
            <a:r>
              <a:rPr lang="zh-CN" altLang="en-US" sz="1200" b="0" i="0" u="none" strike="noStrike" kern="1200" dirty="0">
                <a:solidFill>
                  <a:schemeClr val="tx1"/>
                </a:solidFill>
                <a:effectLst/>
                <a:latin typeface="+mn-lt"/>
                <a:ea typeface="+mn-ea"/>
                <a:cs typeface="+mn-cs"/>
              </a:rPr>
              <a:t>极具毒性和破坏力。“震网”代码非常精密，主要有两个功能，一是使伊朗的</a:t>
            </a:r>
            <a:r>
              <a:rPr lang="zh-CN" altLang="en-US" sz="1200" b="0" i="0" u="none" strike="noStrike" kern="1200" dirty="0">
                <a:solidFill>
                  <a:schemeClr val="tx1"/>
                </a:solidFill>
                <a:effectLst/>
                <a:latin typeface="+mn-lt"/>
                <a:ea typeface="+mn-ea"/>
                <a:cs typeface="+mn-cs"/>
                <a:hlinkClick r:id="rId7"/>
              </a:rPr>
              <a:t>离心机</a:t>
            </a:r>
            <a:r>
              <a:rPr lang="zh-CN" altLang="en-US" sz="1200" b="0" i="0" u="none" strike="noStrike" kern="1200" dirty="0">
                <a:solidFill>
                  <a:schemeClr val="tx1"/>
                </a:solidFill>
                <a:effectLst/>
                <a:latin typeface="+mn-lt"/>
                <a:ea typeface="+mn-ea"/>
                <a:cs typeface="+mn-cs"/>
              </a:rPr>
              <a:t>运行失控，二是掩盖发生故障的情况，“谎报军情”，以“正常运转”记录回传给管理部门，造成决策的误判。在</a:t>
            </a:r>
            <a:r>
              <a:rPr lang="en-US" altLang="zh-CN" sz="1200" b="0" i="0" u="none" strike="noStrike" kern="1200" dirty="0">
                <a:solidFill>
                  <a:schemeClr val="tx1"/>
                </a:solidFill>
                <a:effectLst/>
                <a:latin typeface="+mn-lt"/>
                <a:ea typeface="+mn-ea"/>
                <a:cs typeface="+mn-cs"/>
              </a:rPr>
              <a:t>2011</a:t>
            </a:r>
            <a:r>
              <a:rPr lang="zh-CN" altLang="en-US" sz="1200" b="0" i="0" u="none" strike="noStrike" kern="1200" dirty="0">
                <a:solidFill>
                  <a:schemeClr val="tx1"/>
                </a:solidFill>
                <a:effectLst/>
                <a:latin typeface="+mn-lt"/>
                <a:ea typeface="+mn-ea"/>
                <a:cs typeface="+mn-cs"/>
              </a:rPr>
              <a:t>年</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月的攻击中，伊朗纳坦兹铀浓缩基地至少有</a:t>
            </a:r>
            <a:r>
              <a:rPr lang="en-US" altLang="zh-CN" sz="1200" b="0" i="0" u="none" strike="noStrike" kern="1200" dirty="0">
                <a:solidFill>
                  <a:schemeClr val="tx1"/>
                </a:solidFill>
                <a:effectLst/>
                <a:latin typeface="+mn-lt"/>
                <a:ea typeface="+mn-ea"/>
                <a:cs typeface="+mn-cs"/>
              </a:rPr>
              <a:t>1/5</a:t>
            </a:r>
            <a:r>
              <a:rPr lang="zh-CN" altLang="en-US" sz="1200" b="0" i="0" u="none" strike="noStrike" kern="1200" dirty="0">
                <a:solidFill>
                  <a:schemeClr val="tx1"/>
                </a:solidFill>
                <a:effectLst/>
                <a:latin typeface="+mn-lt"/>
                <a:ea typeface="+mn-ea"/>
                <a:cs typeface="+mn-cs"/>
              </a:rPr>
              <a:t>的离心机因感染该病毒而被迫关闭。</a:t>
            </a:r>
          </a:p>
          <a:p>
            <a:r>
              <a:rPr lang="zh-CN" altLang="en-US" sz="1200" b="0" i="0" u="none" strike="noStrike" kern="1200" dirty="0">
                <a:solidFill>
                  <a:schemeClr val="tx1"/>
                </a:solidFill>
                <a:effectLst/>
                <a:latin typeface="+mn-lt"/>
                <a:ea typeface="+mn-ea"/>
                <a:cs typeface="+mn-cs"/>
              </a:rPr>
              <a:t>“震网”定向明确，具有精确制导的“网络导弹”能力。它是专门针对工业控制系统编写的恶意病毒，能够利用</a:t>
            </a:r>
            <a:r>
              <a:rPr lang="en-US" altLang="zh-CN" sz="1200" b="0" i="0" u="none" strike="noStrike" kern="1200" dirty="0">
                <a:solidFill>
                  <a:schemeClr val="tx1"/>
                </a:solidFill>
                <a:effectLst/>
                <a:latin typeface="+mn-lt"/>
                <a:ea typeface="+mn-ea"/>
                <a:cs typeface="+mn-cs"/>
              </a:rPr>
              <a:t>Windows</a:t>
            </a:r>
            <a:r>
              <a:rPr lang="zh-CN" altLang="en-US" sz="1200" b="0" i="0" u="none" strike="noStrike" kern="1200" dirty="0">
                <a:solidFill>
                  <a:schemeClr val="tx1"/>
                </a:solidFill>
                <a:effectLst/>
                <a:latin typeface="+mn-lt"/>
                <a:ea typeface="+mn-ea"/>
                <a:cs typeface="+mn-cs"/>
              </a:rPr>
              <a:t>系统和西门子</a:t>
            </a:r>
            <a:r>
              <a:rPr lang="en-US" altLang="zh-CN" sz="1200" b="0" i="0" u="none" strike="noStrike" kern="1200" dirty="0" err="1">
                <a:solidFill>
                  <a:schemeClr val="tx1"/>
                </a:solidFill>
                <a:effectLst/>
                <a:latin typeface="+mn-lt"/>
                <a:ea typeface="+mn-ea"/>
                <a:cs typeface="+mn-cs"/>
              </a:rPr>
              <a:t>SIMATICWinCC</a:t>
            </a:r>
            <a:r>
              <a:rPr lang="zh-CN" altLang="en-US" sz="1200" b="0" i="0" u="none" strike="noStrike" kern="1200" dirty="0">
                <a:solidFill>
                  <a:schemeClr val="tx1"/>
                </a:solidFill>
                <a:effectLst/>
                <a:latin typeface="+mn-lt"/>
                <a:ea typeface="+mn-ea"/>
                <a:cs typeface="+mn-cs"/>
              </a:rPr>
              <a:t>系统的多个漏洞进行攻击，不再以刺探情报为己任，而是能根据指令，定向破坏伊朗离心机等要害目标。</a:t>
            </a:r>
          </a:p>
          <a:p>
            <a:r>
              <a:rPr lang="zh-CN" altLang="en-US" sz="1200" b="0" i="0" u="none" strike="noStrike" kern="1200" dirty="0">
                <a:solidFill>
                  <a:schemeClr val="tx1"/>
                </a:solidFill>
                <a:effectLst/>
                <a:latin typeface="+mn-lt"/>
                <a:ea typeface="+mn-ea"/>
                <a:cs typeface="+mn-cs"/>
              </a:rPr>
              <a:t>“震网”采取了多种先进技术，具有极强的</a:t>
            </a:r>
            <a:r>
              <a:rPr lang="zh-CN" altLang="en-US" sz="1200" b="0" i="0" u="none" strike="noStrike" kern="1200" dirty="0">
                <a:solidFill>
                  <a:schemeClr val="tx1"/>
                </a:solidFill>
                <a:effectLst/>
                <a:latin typeface="+mn-lt"/>
                <a:ea typeface="+mn-ea"/>
                <a:cs typeface="+mn-cs"/>
                <a:hlinkClick r:id="rId8"/>
              </a:rPr>
              <a:t>隐身</a:t>
            </a:r>
            <a:r>
              <a:rPr lang="zh-CN" altLang="en-US" sz="1200" b="0" i="0" u="none" strike="noStrike" kern="1200" dirty="0">
                <a:solidFill>
                  <a:schemeClr val="tx1"/>
                </a:solidFill>
                <a:effectLst/>
                <a:latin typeface="+mn-lt"/>
                <a:ea typeface="+mn-ea"/>
                <a:cs typeface="+mn-cs"/>
              </a:rPr>
              <a:t>性。它打击的对象是西门子公司的</a:t>
            </a:r>
            <a:r>
              <a:rPr lang="en-US" altLang="zh-CN" sz="1200" b="0" i="0" u="none" strike="noStrike" kern="1200" dirty="0" err="1">
                <a:solidFill>
                  <a:schemeClr val="tx1"/>
                </a:solidFill>
                <a:effectLst/>
                <a:latin typeface="+mn-lt"/>
                <a:ea typeface="+mn-ea"/>
                <a:cs typeface="+mn-cs"/>
              </a:rPr>
              <a:t>SIMATICWinCC</a:t>
            </a:r>
            <a:r>
              <a:rPr lang="zh-CN" altLang="en-US" sz="1200" b="0" i="0" u="none" strike="noStrike" kern="1200" dirty="0">
                <a:solidFill>
                  <a:schemeClr val="tx1"/>
                </a:solidFill>
                <a:effectLst/>
                <a:latin typeface="+mn-lt"/>
                <a:ea typeface="+mn-ea"/>
                <a:cs typeface="+mn-cs"/>
              </a:rPr>
              <a:t>监控与数据采集 （</a:t>
            </a:r>
            <a:r>
              <a:rPr lang="en-US" altLang="zh-CN" sz="1200" b="0" i="0" u="none" strike="noStrike" kern="1200" dirty="0">
                <a:solidFill>
                  <a:schemeClr val="tx1"/>
                </a:solidFill>
                <a:effectLst/>
                <a:latin typeface="+mn-lt"/>
                <a:ea typeface="+mn-ea"/>
                <a:cs typeface="+mn-cs"/>
                <a:hlinkClick r:id="rId9"/>
              </a:rPr>
              <a:t>SCADA</a:t>
            </a:r>
            <a:r>
              <a:rPr lang="zh-CN" altLang="en-US" sz="1200" b="0" i="0" u="none" strike="noStrike" kern="1200" dirty="0">
                <a:solidFill>
                  <a:schemeClr val="tx1"/>
                </a:solidFill>
                <a:effectLst/>
                <a:latin typeface="+mn-lt"/>
                <a:ea typeface="+mn-ea"/>
                <a:cs typeface="+mn-cs"/>
              </a:rPr>
              <a:t>）系统。尽管这些系统都是独立与网络而自成体系运行，也即“离线”操作的，但只要操作员将被病毒感染的</a:t>
            </a:r>
            <a:r>
              <a:rPr lang="en-US" altLang="zh-CN" sz="1200" b="0" i="0" u="none" strike="noStrike" kern="1200" dirty="0">
                <a:solidFill>
                  <a:schemeClr val="tx1"/>
                </a:solidFill>
                <a:effectLst/>
                <a:latin typeface="+mn-lt"/>
                <a:ea typeface="+mn-ea"/>
                <a:cs typeface="+mn-cs"/>
              </a:rPr>
              <a:t>U</a:t>
            </a:r>
            <a:r>
              <a:rPr lang="zh-CN" altLang="en-US" sz="1200" b="0" i="0" u="none" strike="noStrike" kern="1200" dirty="0">
                <a:solidFill>
                  <a:schemeClr val="tx1"/>
                </a:solidFill>
                <a:effectLst/>
                <a:latin typeface="+mn-lt"/>
                <a:ea typeface="+mn-ea"/>
                <a:cs typeface="+mn-cs"/>
              </a:rPr>
              <a:t>盘插入该系统</a:t>
            </a:r>
            <a:r>
              <a:rPr lang="en-US" altLang="zh-CN" sz="1200" b="0" i="0" u="none" strike="noStrike" kern="1200" dirty="0">
                <a:solidFill>
                  <a:schemeClr val="tx1"/>
                </a:solidFill>
                <a:effectLst/>
                <a:latin typeface="+mn-lt"/>
                <a:ea typeface="+mn-ea"/>
                <a:cs typeface="+mn-cs"/>
              </a:rPr>
              <a:t>USB</a:t>
            </a:r>
            <a:r>
              <a:rPr lang="zh-CN" altLang="en-US" sz="1200" b="0" i="0" u="none" strike="noStrike" kern="1200" dirty="0">
                <a:solidFill>
                  <a:schemeClr val="tx1"/>
                </a:solidFill>
                <a:effectLst/>
                <a:latin typeface="+mn-lt"/>
                <a:ea typeface="+mn-ea"/>
                <a:cs typeface="+mn-cs"/>
              </a:rPr>
              <a:t>接口，这种病毒就会在神不知鬼不觉的情况下 （不会有任何其他操作要求或者提示出现）取得该系统的控制权。</a:t>
            </a:r>
          </a:p>
          <a:p>
            <a:r>
              <a:rPr lang="zh-CN" altLang="en-US" sz="1200" b="0" i="0" u="none" strike="noStrike" kern="1200" dirty="0">
                <a:solidFill>
                  <a:schemeClr val="tx1"/>
                </a:solidFill>
                <a:effectLst/>
                <a:latin typeface="+mn-lt"/>
                <a:ea typeface="+mn-ea"/>
                <a:cs typeface="+mn-cs"/>
              </a:rPr>
              <a:t>“震网”病毒结构非常复杂，计算机安全专家在对软件进行反编译后发现，它不可能是黑客所为，应该是一个“受国家资助的高级团队研发的结晶”。美国</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纽约时报</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称，美国和以色列情报机构合作制造出“震网”病毒。</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a:solidFill>
                  <a:schemeClr val="tx1"/>
                </a:solidFill>
                <a:effectLst/>
                <a:latin typeface="+mn-lt"/>
                <a:ea typeface="+mn-ea"/>
                <a:cs typeface="+mn-cs"/>
              </a:rPr>
              <a:t>纪录片零日</a:t>
            </a:r>
            <a:endParaRPr lang="zh-CN" altLang="en-US"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49</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其它类不属于网络攻击，但是造成的后果却是非常的严重</a:t>
            </a:r>
          </a:p>
        </p:txBody>
      </p:sp>
      <p:sp>
        <p:nvSpPr>
          <p:cNvPr id="4" name="灯片编号占位符 3"/>
          <p:cNvSpPr>
            <a:spLocks noGrp="1"/>
          </p:cNvSpPr>
          <p:nvPr>
            <p:ph type="sldNum" sz="quarter" idx="5"/>
          </p:nvPr>
        </p:nvSpPr>
        <p:spPr/>
        <p:txBody>
          <a:bodyPr/>
          <a:lstStyle/>
          <a:p>
            <a:fld id="{3E8ECFEC-07F1-4868-A176-AAB3403DE6FF}" type="slidenum">
              <a:rPr lang="zh-CN" altLang="en-US" smtClean="0"/>
              <a:t>63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数据中心也有很多的减震技术，主要有：升降防震地台、地震滑行器、内地板防震支架，还有防爆墙及安全缓冲区、防震机柜等等。</a:t>
            </a:r>
            <a:endParaRPr kumimoji="1"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64</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B2949741-CCE9-4DD6-967B-7E3BA0BD0B8E}" type="slidenum">
              <a:rPr lang="en-US" altLang="zh-CN">
                <a:ea typeface="宋体" panose="02010600030101010101" pitchFamily="2" charset="-122"/>
              </a:rPr>
              <a:t>67</a:t>
            </a:fld>
            <a:endParaRPr lang="en-US" altLang="zh-CN">
              <a:ea typeface="宋体" panose="02010600030101010101" pitchFamily="2" charset="-122"/>
            </a:endParaRPr>
          </a:p>
        </p:txBody>
      </p:sp>
      <p:sp>
        <p:nvSpPr>
          <p:cNvPr id="5123"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5124" name="슬라이드 노트 개체 틀 2"/>
          <p:cNvSpPr>
            <a:spLocks noGrp="1" noChangeArrowheads="1"/>
          </p:cNvSpPr>
          <p:nvPr>
            <p:ph type="body" idx="1"/>
          </p:nvPr>
        </p:nvSpPr>
        <p:spPr>
          <a:noFill/>
        </p:spPr>
        <p:txBody>
          <a:bodyPr/>
          <a:lstStyle/>
          <a:p>
            <a:endParaRPr lang="zh-CN" altLang="zh-CN" dirty="0"/>
          </a:p>
        </p:txBody>
      </p:sp>
      <p:sp>
        <p:nvSpPr>
          <p:cNvPr id="5125"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7F42B0BE-91C1-40BD-BC01-EE58F74DECA7}" type="slidenum">
              <a:rPr lang="ru-RU" altLang="zh-CN" sz="1200">
                <a:ea typeface="宋体" panose="02010600030101010101" pitchFamily="2" charset="-122"/>
              </a:rPr>
              <a:t>67</a:t>
            </a:fld>
            <a:endParaRPr lang="ru-RU" altLang="zh-CN" sz="120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0B50EE58-5EA3-4C3C-8BE5-8B26946C5B6E}" type="slidenum">
              <a:rPr lang="en-US" altLang="zh-CN">
                <a:ea typeface="宋体" panose="02010600030101010101" pitchFamily="2" charset="-122"/>
              </a:rPr>
              <a:t>68</a:t>
            </a:fld>
            <a:endParaRPr lang="en-US" altLang="zh-CN">
              <a:ea typeface="宋体" panose="02010600030101010101" pitchFamily="2" charset="-122"/>
            </a:endParaRPr>
          </a:p>
        </p:txBody>
      </p:sp>
      <p:sp>
        <p:nvSpPr>
          <p:cNvPr id="9219"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9220" name="슬라이드 노트 개체 틀 2"/>
          <p:cNvSpPr>
            <a:spLocks noGrp="1" noChangeArrowheads="1"/>
          </p:cNvSpPr>
          <p:nvPr>
            <p:ph type="body" idx="1"/>
          </p:nvPr>
        </p:nvSpPr>
        <p:spPr>
          <a:noFill/>
        </p:spPr>
        <p:txBody>
          <a:bodyPr/>
          <a:lstStyle/>
          <a:p>
            <a:endParaRPr lang="zh-CN" altLang="ru-RU" dirty="0"/>
          </a:p>
        </p:txBody>
      </p:sp>
      <p:sp>
        <p:nvSpPr>
          <p:cNvPr id="9221"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6FA87DD3-EF84-4E87-AAA2-658901DE5C0B}" type="slidenum">
              <a:rPr lang="ru-RU" altLang="zh-CN" sz="1200">
                <a:ea typeface="宋体" panose="02010600030101010101" pitchFamily="2" charset="-122"/>
              </a:rPr>
              <a:t>68</a:t>
            </a:fld>
            <a:endParaRPr lang="ru-RU" altLang="zh-CN" sz="120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80C3B4D-400F-4ABD-8774-2BE0A38E9234}" type="slidenum">
              <a:rPr lang="en-US" altLang="zh-CN">
                <a:ea typeface="宋体" panose="02010600030101010101" pitchFamily="2" charset="-122"/>
              </a:rPr>
              <a:t>69</a:t>
            </a:fld>
            <a:endParaRPr lang="en-US" altLang="zh-CN">
              <a:ea typeface="宋体" panose="02010600030101010101" pitchFamily="2" charset="-122"/>
            </a:endParaRPr>
          </a:p>
        </p:txBody>
      </p:sp>
      <p:sp>
        <p:nvSpPr>
          <p:cNvPr id="11267"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11268" name="슬라이드 노트 개체 틀 2"/>
          <p:cNvSpPr>
            <a:spLocks noGrp="1" noChangeArrowheads="1"/>
          </p:cNvSpPr>
          <p:nvPr>
            <p:ph type="body" idx="1"/>
          </p:nvPr>
        </p:nvSpPr>
        <p:spPr>
          <a:noFill/>
        </p:spPr>
        <p:txBody>
          <a:bodyPr/>
          <a:lstStyle/>
          <a:p>
            <a:endParaRPr lang="zh-CN" altLang="ru-RU" dirty="0"/>
          </a:p>
        </p:txBody>
      </p:sp>
      <p:sp>
        <p:nvSpPr>
          <p:cNvPr id="11269"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1C28101A-7A6E-4C96-A251-4E2C5D45FD7D}" type="slidenum">
              <a:rPr lang="ru-RU" altLang="zh-CN" sz="1200">
                <a:ea typeface="宋体" panose="02010600030101010101" pitchFamily="2" charset="-122"/>
              </a:rPr>
              <a:t>69</a:t>
            </a:fld>
            <a:endParaRPr lang="ru-RU" altLang="zh-CN" sz="120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8F42C9D-FF37-4350-9BB8-EF9EE079A84C}" type="slidenum">
              <a:rPr lang="en-US" altLang="zh-CN">
                <a:ea typeface="宋体" panose="02010600030101010101" pitchFamily="2" charset="-122"/>
              </a:rPr>
              <a:t>70</a:t>
            </a:fld>
            <a:endParaRPr lang="en-US" altLang="zh-CN">
              <a:ea typeface="宋体" panose="02010600030101010101" pitchFamily="2" charset="-122"/>
            </a:endParaRPr>
          </a:p>
        </p:txBody>
      </p:sp>
      <p:sp>
        <p:nvSpPr>
          <p:cNvPr id="27651"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27652" name="슬라이드 노트 개체 틀 2"/>
          <p:cNvSpPr>
            <a:spLocks noGrp="1" noChangeArrowheads="1"/>
          </p:cNvSpPr>
          <p:nvPr>
            <p:ph type="body" idx="1"/>
          </p:nvPr>
        </p:nvSpPr>
        <p:spPr>
          <a:noFill/>
        </p:spPr>
        <p:txBody>
          <a:bodyPr/>
          <a:lstStyle/>
          <a:p>
            <a:endParaRPr lang="zh-CN" altLang="zh-CN"/>
          </a:p>
        </p:txBody>
      </p:sp>
      <p:sp>
        <p:nvSpPr>
          <p:cNvPr id="27653"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F5CDF1CA-0B75-429F-9416-890D17254B17}" type="slidenum">
              <a:rPr lang="ru-RU" altLang="zh-CN" sz="1200">
                <a:ea typeface="宋体" panose="02010600030101010101" pitchFamily="2" charset="-122"/>
              </a:rPr>
              <a:t>70</a:t>
            </a:fld>
            <a:endParaRPr lang="ru-RU" altLang="zh-CN" sz="120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81ABF7A4-5413-416D-B65E-6D9CF3E4EDF5}" type="slidenum">
              <a:rPr lang="en-US" altLang="zh-CN">
                <a:ea typeface="宋体" panose="02010600030101010101" pitchFamily="2" charset="-122"/>
              </a:rPr>
              <a:t>71</a:t>
            </a:fld>
            <a:endParaRPr lang="en-US" altLang="zh-CN">
              <a:ea typeface="宋体" panose="02010600030101010101" pitchFamily="2" charset="-122"/>
            </a:endParaRPr>
          </a:p>
        </p:txBody>
      </p:sp>
      <p:sp>
        <p:nvSpPr>
          <p:cNvPr id="29699"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29700" name="슬라이드 노트 개체 틀 2"/>
          <p:cNvSpPr>
            <a:spLocks noGrp="1" noChangeArrowheads="1"/>
          </p:cNvSpPr>
          <p:nvPr>
            <p:ph type="body" idx="1"/>
          </p:nvPr>
        </p:nvSpPr>
        <p:spPr>
          <a:noFill/>
        </p:spPr>
        <p:txBody>
          <a:bodyPr/>
          <a:lstStyle/>
          <a:p>
            <a:endParaRPr lang="zh-CN" altLang="zh-CN"/>
          </a:p>
        </p:txBody>
      </p:sp>
      <p:sp>
        <p:nvSpPr>
          <p:cNvPr id="29701"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EC817F58-F033-47E1-BDCD-A6C130B57416}" type="slidenum">
              <a:rPr lang="ru-RU" altLang="zh-CN" sz="1200">
                <a:ea typeface="宋体" panose="02010600030101010101" pitchFamily="2" charset="-122"/>
              </a:rPr>
              <a:t>71</a:t>
            </a:fld>
            <a:endParaRPr lang="ru-RU" altLang="zh-CN" sz="120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8539789-72DF-49CC-9604-3092A6AD3913}" type="slidenum">
              <a:rPr lang="en-US" altLang="zh-CN">
                <a:ea typeface="宋体" panose="02010600030101010101" pitchFamily="2" charset="-122"/>
              </a:rPr>
              <a:t>72</a:t>
            </a:fld>
            <a:endParaRPr lang="en-US" altLang="zh-CN">
              <a:ea typeface="宋体" panose="02010600030101010101" pitchFamily="2" charset="-122"/>
            </a:endParaRPr>
          </a:p>
        </p:txBody>
      </p:sp>
      <p:sp>
        <p:nvSpPr>
          <p:cNvPr id="31747"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31748" name="슬라이드 노트 개체 틀 2"/>
          <p:cNvSpPr>
            <a:spLocks noGrp="1" noChangeArrowheads="1"/>
          </p:cNvSpPr>
          <p:nvPr>
            <p:ph type="body" idx="1"/>
          </p:nvPr>
        </p:nvSpPr>
        <p:spPr>
          <a:noFill/>
        </p:spPr>
        <p:txBody>
          <a:bodyPr/>
          <a:lstStyle/>
          <a:p>
            <a:endParaRPr lang="zh-CN" altLang="zh-CN"/>
          </a:p>
        </p:txBody>
      </p:sp>
      <p:sp>
        <p:nvSpPr>
          <p:cNvPr id="31749"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1C3AB910-62FC-4353-89A8-9F6F542C1901}" type="slidenum">
              <a:rPr lang="ru-RU" altLang="zh-CN" sz="1200">
                <a:ea typeface="宋体" panose="02010600030101010101" pitchFamily="2" charset="-122"/>
              </a:rPr>
              <a:t>72</a:t>
            </a:fld>
            <a:endParaRPr lang="ru-RU" altLang="zh-CN" sz="120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4645925-48E1-49F4-A392-5C934735596D}" type="slidenum">
              <a:rPr lang="en-US" altLang="zh-CN">
                <a:ea typeface="宋体" panose="02010600030101010101" pitchFamily="2" charset="-122"/>
              </a:rPr>
              <a:t>73</a:t>
            </a:fld>
            <a:endParaRPr lang="en-US" altLang="zh-CN">
              <a:ea typeface="宋体" panose="02010600030101010101" pitchFamily="2" charset="-122"/>
            </a:endParaRPr>
          </a:p>
        </p:txBody>
      </p:sp>
      <p:sp>
        <p:nvSpPr>
          <p:cNvPr id="33795"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33796" name="슬라이드 노트 개체 틀 2"/>
          <p:cNvSpPr>
            <a:spLocks noGrp="1" noChangeArrowheads="1"/>
          </p:cNvSpPr>
          <p:nvPr>
            <p:ph type="body" idx="1"/>
          </p:nvPr>
        </p:nvSpPr>
        <p:spPr>
          <a:noFill/>
        </p:spPr>
        <p:txBody>
          <a:bodyPr/>
          <a:lstStyle/>
          <a:p>
            <a:endParaRPr lang="zh-CN" altLang="zh-CN"/>
          </a:p>
        </p:txBody>
      </p:sp>
      <p:sp>
        <p:nvSpPr>
          <p:cNvPr id="33797"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423967D1-6A14-4013-8A23-FE85086528FB}" type="slidenum">
              <a:rPr lang="ru-RU" altLang="zh-CN" sz="1200">
                <a:ea typeface="宋体" panose="02010600030101010101" pitchFamily="2" charset="-122"/>
              </a:rPr>
              <a:t>73</a:t>
            </a:fld>
            <a:endParaRPr lang="ru-RU" altLang="zh-CN" sz="120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68633691-1746-4D23-A41E-EF50EB6944C3}" type="slidenum">
              <a:rPr lang="en-US" altLang="zh-CN">
                <a:ea typeface="宋体" panose="02010600030101010101" pitchFamily="2" charset="-122"/>
              </a:rPr>
              <a:t>74</a:t>
            </a:fld>
            <a:endParaRPr lang="en-US" altLang="zh-CN">
              <a:ea typeface="宋体" panose="02010600030101010101" pitchFamily="2" charset="-122"/>
            </a:endParaRPr>
          </a:p>
        </p:txBody>
      </p:sp>
      <p:sp>
        <p:nvSpPr>
          <p:cNvPr id="35843"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35844" name="슬라이드 노트 개체 틀 2"/>
          <p:cNvSpPr>
            <a:spLocks noGrp="1" noChangeArrowheads="1"/>
          </p:cNvSpPr>
          <p:nvPr>
            <p:ph type="body" idx="1"/>
          </p:nvPr>
        </p:nvSpPr>
        <p:spPr>
          <a:noFill/>
        </p:spPr>
        <p:txBody>
          <a:bodyPr/>
          <a:lstStyle/>
          <a:p>
            <a:endParaRPr lang="zh-CN" altLang="zh-CN"/>
          </a:p>
        </p:txBody>
      </p:sp>
      <p:sp>
        <p:nvSpPr>
          <p:cNvPr id="35845"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651E124D-732A-401F-87B0-8AA2FA454FD0}" type="slidenum">
              <a:rPr lang="ru-RU" altLang="zh-CN" sz="1200">
                <a:ea typeface="宋体" panose="02010600030101010101" pitchFamily="2" charset="-122"/>
              </a:rPr>
              <a:t>74</a:t>
            </a:fld>
            <a:endParaRPr lang="ru-RU" altLang="zh-CN" sz="120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65974F7-4CC7-49B8-A3CE-6EDDDDD2B40C}" type="slidenum">
              <a:rPr lang="en-US" altLang="zh-CN">
                <a:ea typeface="宋体" panose="02010600030101010101" pitchFamily="2" charset="-122"/>
              </a:rPr>
              <a:t>75</a:t>
            </a:fld>
            <a:endParaRPr lang="en-US" altLang="zh-CN">
              <a:ea typeface="宋体" panose="02010600030101010101" pitchFamily="2" charset="-122"/>
            </a:endParaRPr>
          </a:p>
        </p:txBody>
      </p:sp>
      <p:sp>
        <p:nvSpPr>
          <p:cNvPr id="37891"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37892" name="슬라이드 노트 개체 틀 2"/>
          <p:cNvSpPr>
            <a:spLocks noGrp="1" noChangeArrowheads="1"/>
          </p:cNvSpPr>
          <p:nvPr>
            <p:ph type="body" idx="1"/>
          </p:nvPr>
        </p:nvSpPr>
        <p:spPr>
          <a:noFill/>
        </p:spPr>
        <p:txBody>
          <a:bodyPr/>
          <a:lstStyle/>
          <a:p>
            <a:endParaRPr lang="zh-CN" altLang="zh-CN"/>
          </a:p>
        </p:txBody>
      </p:sp>
      <p:sp>
        <p:nvSpPr>
          <p:cNvPr id="37893"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E99642E2-4D98-41F9-9732-681A01036801}" type="slidenum">
              <a:rPr lang="ru-RU" altLang="zh-CN" sz="1200">
                <a:ea typeface="宋体" panose="02010600030101010101" pitchFamily="2" charset="-122"/>
              </a:rPr>
              <a:t>75</a:t>
            </a:fld>
            <a:endParaRPr lang="ru-RU" altLang="zh-CN" sz="120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B571E8AC-9F4B-4B7F-8B2F-FB954584B9C2}" type="slidenum">
              <a:rPr lang="en-US" altLang="zh-CN">
                <a:ea typeface="宋体" panose="02010600030101010101" pitchFamily="2" charset="-122"/>
              </a:rPr>
              <a:t>76</a:t>
            </a:fld>
            <a:endParaRPr lang="en-US" altLang="zh-CN">
              <a:ea typeface="宋体" panose="02010600030101010101" pitchFamily="2" charset="-122"/>
            </a:endParaRPr>
          </a:p>
        </p:txBody>
      </p:sp>
      <p:sp>
        <p:nvSpPr>
          <p:cNvPr id="39939"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39940" name="슬라이드 노트 개체 틀 2"/>
          <p:cNvSpPr>
            <a:spLocks noGrp="1" noChangeArrowheads="1"/>
          </p:cNvSpPr>
          <p:nvPr>
            <p:ph type="body" idx="1"/>
          </p:nvPr>
        </p:nvSpPr>
        <p:spPr>
          <a:noFill/>
        </p:spPr>
        <p:txBody>
          <a:bodyPr/>
          <a:lstStyle/>
          <a:p>
            <a:endParaRPr lang="zh-CN" altLang="zh-CN"/>
          </a:p>
        </p:txBody>
      </p:sp>
      <p:sp>
        <p:nvSpPr>
          <p:cNvPr id="39941"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3B0639F3-608A-4B96-BFCC-E1A91B7E42B0}" type="slidenum">
              <a:rPr lang="ru-RU" altLang="zh-CN" sz="1200">
                <a:ea typeface="宋体" panose="02010600030101010101" pitchFamily="2" charset="-122"/>
              </a:rPr>
              <a:t>76</a:t>
            </a:fld>
            <a:endParaRPr lang="ru-RU" altLang="zh-CN" sz="120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ED07DBB1-75F3-41EF-971E-09049164D3E9}" type="slidenum">
              <a:rPr lang="en-US" altLang="zh-CN">
                <a:ea typeface="宋体" panose="02010600030101010101" pitchFamily="2" charset="-122"/>
              </a:rPr>
              <a:t>77</a:t>
            </a:fld>
            <a:endParaRPr lang="en-US" altLang="zh-CN">
              <a:ea typeface="宋体" panose="02010600030101010101" pitchFamily="2" charset="-122"/>
            </a:endParaRPr>
          </a:p>
        </p:txBody>
      </p:sp>
      <p:sp>
        <p:nvSpPr>
          <p:cNvPr id="41987"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41988" name="슬라이드 노트 개체 틀 2"/>
          <p:cNvSpPr>
            <a:spLocks noGrp="1" noChangeArrowheads="1"/>
          </p:cNvSpPr>
          <p:nvPr>
            <p:ph type="body" idx="1"/>
          </p:nvPr>
        </p:nvSpPr>
        <p:spPr>
          <a:noFill/>
        </p:spPr>
        <p:txBody>
          <a:bodyPr/>
          <a:lstStyle/>
          <a:p>
            <a:r>
              <a:rPr lang="zh-CN" altLang="ru-RU"/>
              <a:t>잘못된 예시 설명</a:t>
            </a:r>
          </a:p>
          <a:p>
            <a:r>
              <a:rPr lang="ru-RU" altLang="zh-CN"/>
              <a:t>(</a:t>
            </a:r>
            <a:r>
              <a:rPr lang="zh-CN" altLang="ru-RU"/>
              <a:t>클릭</a:t>
            </a:r>
            <a:r>
              <a:rPr lang="ru-RU" altLang="zh-CN"/>
              <a:t>)</a:t>
            </a:r>
            <a:br>
              <a:rPr lang="ru-RU" altLang="zh-CN"/>
            </a:br>
            <a:r>
              <a:rPr lang="zh-CN" altLang="ru-RU"/>
              <a:t>잘된 예시 설명</a:t>
            </a:r>
          </a:p>
        </p:txBody>
      </p:sp>
      <p:sp>
        <p:nvSpPr>
          <p:cNvPr id="41989"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66A932FE-5C27-4851-BBBE-84F684D147CA}" type="slidenum">
              <a:rPr lang="ru-RU" altLang="zh-CN" sz="1200">
                <a:ea typeface="宋体" panose="02010600030101010101" pitchFamily="2" charset="-122"/>
              </a:rPr>
              <a:t>77</a:t>
            </a:fld>
            <a:endParaRPr lang="ru-RU" altLang="zh-CN" sz="120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5D3DDDB5-573C-45A9-B3E9-1DB2A1776F00}" type="slidenum">
              <a:rPr lang="en-US" altLang="zh-CN">
                <a:ea typeface="宋体" panose="02010600030101010101" pitchFamily="2" charset="-122"/>
              </a:rPr>
              <a:t>78</a:t>
            </a:fld>
            <a:endParaRPr lang="en-US" altLang="zh-CN">
              <a:ea typeface="宋体" panose="02010600030101010101" pitchFamily="2" charset="-122"/>
            </a:endParaRPr>
          </a:p>
        </p:txBody>
      </p:sp>
      <p:sp>
        <p:nvSpPr>
          <p:cNvPr id="44035"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44036" name="슬라이드 노트 개체 틀 2"/>
          <p:cNvSpPr>
            <a:spLocks noGrp="1" noChangeArrowheads="1"/>
          </p:cNvSpPr>
          <p:nvPr>
            <p:ph type="body" idx="1"/>
          </p:nvPr>
        </p:nvSpPr>
        <p:spPr>
          <a:noFill/>
        </p:spPr>
        <p:txBody>
          <a:bodyPr/>
          <a:lstStyle/>
          <a:p>
            <a:endParaRPr lang="zh-CN" altLang="zh-CN"/>
          </a:p>
        </p:txBody>
      </p:sp>
      <p:sp>
        <p:nvSpPr>
          <p:cNvPr id="44037"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4E391493-5C5C-4223-A618-14F5E23234BB}" type="slidenum">
              <a:rPr lang="ru-RU" altLang="zh-CN" sz="1200">
                <a:ea typeface="宋体" panose="02010600030101010101" pitchFamily="2" charset="-122"/>
              </a:rPr>
              <a:t>78</a:t>
            </a:fld>
            <a:endParaRPr lang="ru-RU" altLang="zh-CN" sz="120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07EA199-6DF3-4727-85FF-9984EFE1A5BB}" type="slidenum">
              <a:rPr lang="en-US" altLang="zh-CN">
                <a:ea typeface="宋体" panose="02010600030101010101" pitchFamily="2" charset="-122"/>
              </a:rPr>
              <a:t>79</a:t>
            </a:fld>
            <a:endParaRPr lang="en-US" altLang="zh-CN">
              <a:ea typeface="宋体" panose="02010600030101010101" pitchFamily="2" charset="-122"/>
            </a:endParaRPr>
          </a:p>
        </p:txBody>
      </p:sp>
      <p:sp>
        <p:nvSpPr>
          <p:cNvPr id="46083"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46084" name="슬라이드 노트 개체 틀 2"/>
          <p:cNvSpPr>
            <a:spLocks noGrp="1" noChangeArrowheads="1"/>
          </p:cNvSpPr>
          <p:nvPr>
            <p:ph type="body" idx="1"/>
          </p:nvPr>
        </p:nvSpPr>
        <p:spPr>
          <a:noFill/>
        </p:spPr>
        <p:txBody>
          <a:bodyPr/>
          <a:lstStyle/>
          <a:p>
            <a:r>
              <a:rPr lang="zh-CN" altLang="ru-RU"/>
              <a:t>해킹 공격 전 정상적인 통신 방식 설명</a:t>
            </a:r>
          </a:p>
          <a:p>
            <a:r>
              <a:rPr lang="ru-RU" altLang="zh-CN"/>
              <a:t>(</a:t>
            </a:r>
            <a:r>
              <a:rPr lang="zh-CN" altLang="ru-RU"/>
              <a:t>클릭</a:t>
            </a:r>
            <a:r>
              <a:rPr lang="ru-RU" altLang="zh-CN"/>
              <a:t>)</a:t>
            </a:r>
            <a:br>
              <a:rPr lang="ru-RU" altLang="zh-CN"/>
            </a:br>
            <a:r>
              <a:rPr lang="zh-CN" altLang="ru-RU"/>
              <a:t>해킹 공격 후 해커 노트북에 정보가 전달되는 과정 설명</a:t>
            </a:r>
          </a:p>
        </p:txBody>
      </p:sp>
      <p:sp>
        <p:nvSpPr>
          <p:cNvPr id="46085"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74B26A3C-1ECA-4D23-B9C7-F8DAFEDA4453}" type="slidenum">
              <a:rPr lang="ru-RU" altLang="zh-CN" sz="1200">
                <a:ea typeface="宋体" panose="02010600030101010101" pitchFamily="2" charset="-122"/>
              </a:rPr>
              <a:t>79</a:t>
            </a:fld>
            <a:endParaRPr lang="ru-RU" altLang="zh-CN" sz="120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57E2B769-0889-4B0B-AC80-5BE3A0527536}" type="slidenum">
              <a:rPr lang="en-US" altLang="zh-CN">
                <a:ea typeface="宋体" panose="02010600030101010101" pitchFamily="2" charset="-122"/>
              </a:rPr>
              <a:t>80</a:t>
            </a:fld>
            <a:endParaRPr lang="en-US" altLang="zh-CN">
              <a:ea typeface="宋体" panose="02010600030101010101" pitchFamily="2" charset="-122"/>
            </a:endParaRPr>
          </a:p>
        </p:txBody>
      </p:sp>
      <p:sp>
        <p:nvSpPr>
          <p:cNvPr id="48131"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48132" name="슬라이드 노트 개체 틀 2"/>
          <p:cNvSpPr>
            <a:spLocks noGrp="1" noChangeArrowheads="1"/>
          </p:cNvSpPr>
          <p:nvPr>
            <p:ph type="body" idx="1"/>
          </p:nvPr>
        </p:nvSpPr>
        <p:spPr>
          <a:noFill/>
        </p:spPr>
        <p:txBody>
          <a:bodyPr/>
          <a:lstStyle/>
          <a:p>
            <a:endParaRPr lang="zh-CN" altLang="zh-CN"/>
          </a:p>
        </p:txBody>
      </p:sp>
      <p:sp>
        <p:nvSpPr>
          <p:cNvPr id="48133"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1A763B87-593D-4366-9F0D-C77A8EF1ED5B}" type="slidenum">
              <a:rPr lang="ru-RU" altLang="zh-CN" sz="1200">
                <a:ea typeface="宋体" panose="02010600030101010101" pitchFamily="2" charset="-122"/>
              </a:rPr>
              <a:t>80</a:t>
            </a:fld>
            <a:endParaRPr lang="ru-RU" altLang="zh-CN" sz="120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6"/>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569B0EF7-F5A1-410C-9B2F-E3670EA1F7CB}" type="slidenum">
              <a:rPr lang="en-US" altLang="zh-CN">
                <a:ea typeface="宋体" panose="02010600030101010101" pitchFamily="2" charset="-122"/>
              </a:rPr>
              <a:t>81</a:t>
            </a:fld>
            <a:endParaRPr lang="en-US" altLang="zh-CN">
              <a:ea typeface="宋体" panose="02010600030101010101" pitchFamily="2" charset="-122"/>
            </a:endParaRPr>
          </a:p>
        </p:txBody>
      </p:sp>
      <p:sp>
        <p:nvSpPr>
          <p:cNvPr id="50179" name="슬라이드 이미지 개체 틀 1"/>
          <p:cNvSpPr>
            <a:spLocks noGrp="1" noRot="1" noChangeAspect="1" noChangeArrowheads="1" noTextEdit="1"/>
          </p:cNvSpPr>
          <p:nvPr>
            <p:ph type="sldImg"/>
          </p:nvPr>
        </p:nvSpPr>
        <p:spPr>
          <a:noFill/>
          <a:ln cap="flat">
            <a:headEnd type="none" w="med" len="med"/>
            <a:tailEnd type="none" w="med" len="med"/>
          </a:ln>
        </p:spPr>
      </p:sp>
      <p:sp>
        <p:nvSpPr>
          <p:cNvPr id="50180" name="슬라이드 노트 개체 틀 2"/>
          <p:cNvSpPr>
            <a:spLocks noGrp="1" noChangeArrowheads="1"/>
          </p:cNvSpPr>
          <p:nvPr>
            <p:ph type="body" idx="1"/>
          </p:nvPr>
        </p:nvSpPr>
        <p:spPr>
          <a:noFill/>
        </p:spPr>
        <p:txBody>
          <a:bodyPr/>
          <a:lstStyle/>
          <a:p>
            <a:endParaRPr lang="zh-CN" altLang="zh-CN"/>
          </a:p>
        </p:txBody>
      </p:sp>
      <p:sp>
        <p:nvSpPr>
          <p:cNvPr id="50181" name="슬라이드 번호 개체 틀 3"/>
          <p:cNvSpPr>
            <a:spLocks noChangeArrowheads="1"/>
          </p:cNvSpPr>
          <p:nvPr/>
        </p:nvSpPr>
        <p:spPr bwMode="auto">
          <a:xfrm>
            <a:off x="3849688" y="9428163"/>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fld id="{9BBFA58B-C869-4AAC-997D-C065B38813C9}" type="slidenum">
              <a:rPr lang="ru-RU" altLang="zh-CN" sz="1200">
                <a:ea typeface="宋体" panose="02010600030101010101" pitchFamily="2" charset="-122"/>
              </a:rPr>
              <a:t>81</a:t>
            </a:fld>
            <a:endParaRPr lang="ru-RU" altLang="zh-CN" sz="120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四面楚歌</a:t>
            </a:r>
          </a:p>
        </p:txBody>
      </p:sp>
      <p:sp>
        <p:nvSpPr>
          <p:cNvPr id="4" name="灯片编号占位符 3"/>
          <p:cNvSpPr>
            <a:spLocks noGrp="1"/>
          </p:cNvSpPr>
          <p:nvPr>
            <p:ph type="sldNum" sz="quarter" idx="5"/>
          </p:nvPr>
        </p:nvSpPr>
        <p:spPr/>
        <p:txBody>
          <a:bodyPr/>
          <a:lstStyle/>
          <a:p>
            <a:fld id="{3E8ECFEC-07F1-4868-A176-AAB3403DE6FF}" type="slidenum">
              <a:rPr lang="zh-CN" altLang="en-US" smtClean="0"/>
              <a:t>82</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84</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我们要承认 弱点是存在，世界上没有绝对的安全。弱点有哪些？技术层次、操作层次和管理层次。</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那人在安全环节扮演什么角色呢，他是整个安全环节最重要的一环，也是最薄弱的一环。</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所以产生了对人的社会工程学，简称欺骗的艺术。</a:t>
            </a:r>
          </a:p>
        </p:txBody>
      </p:sp>
      <p:sp>
        <p:nvSpPr>
          <p:cNvPr id="4" name="灯片编号占位符 3"/>
          <p:cNvSpPr>
            <a:spLocks noGrp="1"/>
          </p:cNvSpPr>
          <p:nvPr>
            <p:ph type="sldNum" sz="quarter" idx="5"/>
          </p:nvPr>
        </p:nvSpPr>
        <p:spPr/>
        <p:txBody>
          <a:bodyPr/>
          <a:lstStyle/>
          <a:p>
            <a:fld id="{3E8ECFEC-07F1-4868-A176-AAB3403DE6FF}" type="slidenum">
              <a:rPr lang="zh-CN" altLang="en-US" smtClean="0"/>
              <a:t>88</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CF3C64-4C40-4134-B56D-C5A2DD5BF8DC}" type="slidenum">
              <a:rPr lang="en-US" altLang="zh-CN">
                <a:latin typeface="Arial" panose="020B0604020202020204" pitchFamily="34" charset="0"/>
              </a:rPr>
              <a:t>89</a:t>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87396" name="Rectangle 3"/>
          <p:cNvSpPr>
            <a:spLocks noGrp="1" noChangeArrowheads="1"/>
          </p:cNvSpPr>
          <p:nvPr>
            <p:ph type="body" idx="1"/>
          </p:nvPr>
        </p:nvSpPr>
        <p:spPr bwMode="auto">
          <a:noFill/>
        </p:spPr>
        <p:txBody>
          <a:bodyPr wrap="square" numCol="1" anchor="t" anchorCtr="0" compatLnSpc="1"/>
          <a:lstStyle/>
          <a:p>
            <a:pPr>
              <a:spcBef>
                <a:spcPct val="0"/>
              </a:spcBef>
            </a:pPr>
            <a:r>
              <a:rPr lang="zh-CN" altLang="zh-CN" dirty="0"/>
              <a:t>得出一个结论，威胁无处不在。</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CF3C64-4C40-4134-B56D-C5A2DD5BF8DC}" type="slidenum">
              <a:rPr lang="en-US" altLang="zh-CN">
                <a:latin typeface="Arial" panose="020B0604020202020204" pitchFamily="34" charset="0"/>
              </a:rPr>
              <a:t>90</a:t>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87396" name="Rectangle 3"/>
          <p:cNvSpPr>
            <a:spLocks noGrp="1" noChangeArrowheads="1"/>
          </p:cNvSpPr>
          <p:nvPr>
            <p:ph type="body" idx="1"/>
          </p:nvPr>
        </p:nvSpPr>
        <p:spPr bwMode="auto">
          <a:noFill/>
        </p:spPr>
        <p:txBody>
          <a:bodyPr wrap="square" numCol="1" anchor="t" anchorCtr="0" compatLnSpc="1"/>
          <a:lstStyle/>
          <a:p>
            <a:pPr>
              <a:spcBef>
                <a:spcPct val="0"/>
              </a:spcBef>
            </a:pPr>
            <a:r>
              <a:rPr lang="zh-CN" altLang="zh-CN" dirty="0"/>
              <a:t>得出一个结论，威胁无处不在。</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CF3C64-4C40-4134-B56D-C5A2DD5BF8DC}" type="slidenum">
              <a:rPr lang="en-US" altLang="zh-CN">
                <a:latin typeface="Arial" panose="020B0604020202020204" pitchFamily="34" charset="0"/>
              </a:rPr>
              <a:t>91</a:t>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87396" name="Rectangle 3"/>
          <p:cNvSpPr>
            <a:spLocks noGrp="1" noChangeArrowheads="1"/>
          </p:cNvSpPr>
          <p:nvPr>
            <p:ph type="body" idx="1"/>
          </p:nvPr>
        </p:nvSpPr>
        <p:spPr bwMode="auto">
          <a:noFill/>
        </p:spPr>
        <p:txBody>
          <a:bodyPr wrap="square" numCol="1" anchor="t" anchorCtr="0" compatLnSpc="1"/>
          <a:lstStyle/>
          <a:p>
            <a:pPr>
              <a:spcBef>
                <a:spcPct val="0"/>
              </a:spcBef>
            </a:pPr>
            <a:r>
              <a:rPr lang="zh-CN" altLang="zh-CN" dirty="0"/>
              <a:t>得出一个结论，威胁无处不在。</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CF3C64-4C40-4134-B56D-C5A2DD5BF8DC}" type="slidenum">
              <a:rPr lang="en-US" altLang="zh-CN">
                <a:latin typeface="Arial" panose="020B0604020202020204" pitchFamily="34" charset="0"/>
              </a:rPr>
              <a:t>92</a:t>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87396" name="Rectangle 3"/>
          <p:cNvSpPr>
            <a:spLocks noGrp="1" noChangeArrowheads="1"/>
          </p:cNvSpPr>
          <p:nvPr>
            <p:ph type="body" idx="1"/>
          </p:nvPr>
        </p:nvSpPr>
        <p:spPr bwMode="auto">
          <a:noFill/>
        </p:spPr>
        <p:txBody>
          <a:bodyPr wrap="square" numCol="1" anchor="t" anchorCtr="0" compatLnSpc="1"/>
          <a:lstStyle/>
          <a:p>
            <a:pPr>
              <a:spcBef>
                <a:spcPct val="0"/>
              </a:spcBef>
            </a:pPr>
            <a:r>
              <a:rPr lang="zh-CN" altLang="zh-CN" dirty="0"/>
              <a:t>得出一个结论，威胁无处不在。</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CF3C64-4C40-4134-B56D-C5A2DD5BF8DC}" type="slidenum">
              <a:rPr lang="en-US" altLang="zh-CN">
                <a:latin typeface="Arial" panose="020B0604020202020204" pitchFamily="34" charset="0"/>
              </a:rPr>
              <a:t>93</a:t>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87396" name="Rectangle 3"/>
          <p:cNvSpPr>
            <a:spLocks noGrp="1" noChangeArrowheads="1"/>
          </p:cNvSpPr>
          <p:nvPr>
            <p:ph type="body" idx="1"/>
          </p:nvPr>
        </p:nvSpPr>
        <p:spPr bwMode="auto">
          <a:noFill/>
        </p:spPr>
        <p:txBody>
          <a:bodyPr wrap="square" numCol="1" anchor="t" anchorCtr="0" compatLnSpc="1"/>
          <a:lstStyle/>
          <a:p>
            <a:pPr>
              <a:spcBef>
                <a:spcPct val="0"/>
              </a:spcBef>
            </a:pPr>
            <a:r>
              <a:rPr lang="zh-CN" altLang="zh-CN" dirty="0"/>
              <a:t>得出一个结论，威胁无处不在。</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CF3C64-4C40-4134-B56D-C5A2DD5BF8DC}" type="slidenum">
              <a:rPr lang="en-US" altLang="zh-CN">
                <a:latin typeface="Arial" panose="020B0604020202020204" pitchFamily="34" charset="0"/>
              </a:rPr>
              <a:t>94</a:t>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87396" name="Rectangle 3"/>
          <p:cNvSpPr>
            <a:spLocks noGrp="1" noChangeArrowheads="1"/>
          </p:cNvSpPr>
          <p:nvPr>
            <p:ph type="body" idx="1"/>
          </p:nvPr>
        </p:nvSpPr>
        <p:spPr bwMode="auto">
          <a:noFill/>
        </p:spPr>
        <p:txBody>
          <a:bodyPr wrap="square" numCol="1" anchor="t" anchorCtr="0" compatLnSpc="1"/>
          <a:lstStyle/>
          <a:p>
            <a:pPr>
              <a:spcBef>
                <a:spcPct val="0"/>
              </a:spcBef>
            </a:pPr>
            <a:r>
              <a:rPr lang="zh-CN" altLang="zh-CN" dirty="0"/>
              <a:t>得出一个结论，威胁无处不在。</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CF3C64-4C40-4134-B56D-C5A2DD5BF8DC}" type="slidenum">
              <a:rPr lang="en-US" altLang="zh-CN">
                <a:latin typeface="Arial" panose="020B0604020202020204" pitchFamily="34" charset="0"/>
              </a:rPr>
              <a:t>95</a:t>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87396" name="Rectangle 3"/>
          <p:cNvSpPr>
            <a:spLocks noGrp="1" noChangeArrowheads="1"/>
          </p:cNvSpPr>
          <p:nvPr>
            <p:ph type="body" idx="1"/>
          </p:nvPr>
        </p:nvSpPr>
        <p:spPr bwMode="auto">
          <a:noFill/>
        </p:spPr>
        <p:txBody>
          <a:bodyPr wrap="square" numCol="1" anchor="t" anchorCtr="0" compatLnSpc="1"/>
          <a:lstStyle/>
          <a:p>
            <a:pPr>
              <a:spcBef>
                <a:spcPct val="0"/>
              </a:spcBef>
            </a:pPr>
            <a:r>
              <a:rPr lang="zh-CN" altLang="zh-CN" dirty="0"/>
              <a:t>得出一个结论，威胁无处不在。</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CF3C64-4C40-4134-B56D-C5A2DD5BF8DC}" type="slidenum">
              <a:rPr lang="en-US" altLang="zh-CN">
                <a:latin typeface="Arial" panose="020B0604020202020204" pitchFamily="34" charset="0"/>
              </a:rPr>
              <a:t>96</a:t>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87396" name="Rectangle 3"/>
          <p:cNvSpPr>
            <a:spLocks noGrp="1" noChangeArrowheads="1"/>
          </p:cNvSpPr>
          <p:nvPr>
            <p:ph type="body" idx="1"/>
          </p:nvPr>
        </p:nvSpPr>
        <p:spPr bwMode="auto">
          <a:noFill/>
        </p:spPr>
        <p:txBody>
          <a:bodyPr wrap="square" numCol="1" anchor="t" anchorCtr="0" compatLnSpc="1"/>
          <a:lstStyle/>
          <a:p>
            <a:pPr>
              <a:spcBef>
                <a:spcPct val="0"/>
              </a:spcBef>
            </a:pPr>
            <a:r>
              <a:rPr lang="zh-CN" altLang="zh-CN" dirty="0"/>
              <a:t>得出一个结论，威胁无处不在。</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CF3C64-4C40-4134-B56D-C5A2DD5BF8DC}" type="slidenum">
              <a:rPr lang="en-US" altLang="zh-CN">
                <a:latin typeface="Arial" panose="020B0604020202020204" pitchFamily="34" charset="0"/>
              </a:rPr>
              <a:t>97</a:t>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87396" name="Rectangle 3"/>
          <p:cNvSpPr>
            <a:spLocks noGrp="1" noChangeArrowheads="1"/>
          </p:cNvSpPr>
          <p:nvPr>
            <p:ph type="body" idx="1"/>
          </p:nvPr>
        </p:nvSpPr>
        <p:spPr bwMode="auto">
          <a:noFill/>
        </p:spPr>
        <p:txBody>
          <a:bodyPr wrap="square" numCol="1" anchor="t" anchorCtr="0" compatLnSpc="1"/>
          <a:lstStyle/>
          <a:p>
            <a:pPr>
              <a:spcBef>
                <a:spcPct val="0"/>
              </a:spcBef>
            </a:pPr>
            <a:r>
              <a:rPr lang="zh-CN" altLang="zh-CN" dirty="0"/>
              <a:t>得出一个结论，威胁无处不在。</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CF3C64-4C40-4134-B56D-C5A2DD5BF8DC}" type="slidenum">
              <a:rPr lang="en-US" altLang="zh-CN">
                <a:latin typeface="Arial" panose="020B0604020202020204" pitchFamily="34" charset="0"/>
              </a:rPr>
              <a:t>98</a:t>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87396" name="Rectangle 3"/>
          <p:cNvSpPr>
            <a:spLocks noGrp="1" noChangeArrowheads="1"/>
          </p:cNvSpPr>
          <p:nvPr>
            <p:ph type="body" idx="1"/>
          </p:nvPr>
        </p:nvSpPr>
        <p:spPr bwMode="auto">
          <a:noFill/>
        </p:spPr>
        <p:txBody>
          <a:bodyPr wrap="square" numCol="1" anchor="t" anchorCtr="0" compatLnSpc="1"/>
          <a:lstStyle/>
          <a:p>
            <a:pPr>
              <a:spcBef>
                <a:spcPct val="0"/>
              </a:spcBef>
            </a:pPr>
            <a:r>
              <a:rPr lang="zh-CN" altLang="zh-CN" dirty="0"/>
              <a:t>得出一个结论，威胁无处不在。</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CF3C64-4C40-4134-B56D-C5A2DD5BF8DC}" type="slidenum">
              <a:rPr lang="en-US" altLang="zh-CN">
                <a:latin typeface="Arial" panose="020B0604020202020204" pitchFamily="34" charset="0"/>
              </a:rPr>
              <a:t>99</a:t>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ln>
        </p:spPr>
      </p:sp>
      <p:sp>
        <p:nvSpPr>
          <p:cNvPr id="187396" name="Rectangle 3"/>
          <p:cNvSpPr>
            <a:spLocks noGrp="1" noChangeArrowheads="1"/>
          </p:cNvSpPr>
          <p:nvPr>
            <p:ph type="body" idx="1"/>
          </p:nvPr>
        </p:nvSpPr>
        <p:spPr bwMode="auto">
          <a:noFill/>
        </p:spPr>
        <p:txBody>
          <a:bodyPr wrap="square" numCol="1" anchor="t" anchorCtr="0" compatLnSpc="1"/>
          <a:lstStyle/>
          <a:p>
            <a:pPr>
              <a:spcBef>
                <a:spcPct val="0"/>
              </a:spcBef>
            </a:pPr>
            <a:r>
              <a:rPr lang="zh-CN" altLang="zh-CN" dirty="0"/>
              <a:t>得出一个结论，威胁无处不在。</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从技术上、管理上、以及 人员上 分析 那么我们总结出来什么？</a:t>
            </a:r>
          </a:p>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100</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101</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1000" y="685800"/>
            <a:ext cx="6096000" cy="3429000"/>
          </a:xfrm>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0FED690-BD56-4B29-9105-6193B455DC5B}" type="datetime1">
              <a:rPr lang="zh-CN" altLang="en-US" smtClean="0">
                <a:latin typeface="Arial" panose="020B0604020202020204" pitchFamily="34" charset="0"/>
              </a:rPr>
              <a:t>2022/5/30</a:t>
            </a:fld>
            <a:endParaRPr lang="zh-CN" altLang="en-US">
              <a:latin typeface="Arial" panose="020B0604020202020204" pitchFamily="34" charset="0"/>
            </a:endParaRPr>
          </a:p>
        </p:txBody>
      </p:sp>
      <p:sp>
        <p:nvSpPr>
          <p:cNvPr id="4915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71D60B3F-E8C2-43E0-9D70-C1DEB37C702A}" type="slidenum">
              <a:rPr lang="zh-CN" altLang="en-US">
                <a:latin typeface="Arial" panose="020B0604020202020204" pitchFamily="34" charset="0"/>
              </a:rPr>
              <a:t>103</a:t>
            </a:fld>
            <a:endParaRPr lang="zh-CN" altLang="en-US">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1000" y="685800"/>
            <a:ext cx="6096000" cy="3429000"/>
          </a:xfrm>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0FED690-BD56-4B29-9105-6193B455DC5B}" type="datetime1">
              <a:rPr lang="zh-CN" altLang="en-US" smtClean="0">
                <a:latin typeface="Arial" panose="020B0604020202020204" pitchFamily="34" charset="0"/>
              </a:rPr>
              <a:t>2022/5/30</a:t>
            </a:fld>
            <a:endParaRPr lang="zh-CN" altLang="en-US">
              <a:latin typeface="Arial" panose="020B0604020202020204" pitchFamily="34" charset="0"/>
            </a:endParaRPr>
          </a:p>
        </p:txBody>
      </p:sp>
      <p:sp>
        <p:nvSpPr>
          <p:cNvPr id="4915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71D60B3F-E8C2-43E0-9D70-C1DEB37C702A}" type="slidenum">
              <a:rPr lang="zh-CN" altLang="en-US">
                <a:latin typeface="Arial" panose="020B0604020202020204" pitchFamily="34" charset="0"/>
              </a:rPr>
              <a:t>104</a:t>
            </a:fld>
            <a:endParaRPr lang="zh-CN" altLang="en-US">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2A120C34-0472-4F69-B3B2-D265503EA9DC}" type="slidenum">
              <a:rPr lang="en-US" altLang="zh-CN">
                <a:latin typeface="Arial" panose="020B0604020202020204" pitchFamily="34" charset="0"/>
              </a:rPr>
              <a:t>105</a:t>
            </a:fld>
            <a:endParaRPr lang="en-US" altLang="zh-CN">
              <a:latin typeface="Arial" panose="020B0604020202020204" pitchFamily="34" charset="0"/>
            </a:endParaRPr>
          </a:p>
        </p:txBody>
      </p:sp>
      <p:sp>
        <p:nvSpPr>
          <p:cNvPr id="51203" name="Rectangle 2"/>
          <p:cNvSpPr>
            <a:spLocks noGrp="1" noRot="1" noChangeAspect="1" noChangeArrowheads="1" noTextEdit="1"/>
          </p:cNvSpPr>
          <p:nvPr>
            <p:ph type="sldImg"/>
          </p:nvPr>
        </p:nvSpPr>
        <p:spPr>
          <a:xfrm>
            <a:off x="381000" y="685800"/>
            <a:ext cx="6096000" cy="3429000"/>
          </a:xfrm>
        </p:spPr>
      </p:sp>
      <p:sp>
        <p:nvSpPr>
          <p:cNvPr id="51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3DB582C8-F3B9-4622-9B86-487EC57C79DF}" type="slidenum">
              <a:rPr lang="en-US" altLang="zh-CN">
                <a:latin typeface="Arial" panose="020B0604020202020204" pitchFamily="34" charset="0"/>
              </a:rPr>
              <a:t>106</a:t>
            </a:fld>
            <a:endParaRPr lang="en-US" altLang="zh-CN">
              <a:latin typeface="Arial" panose="020B0604020202020204" pitchFamily="34" charset="0"/>
            </a:endParaRPr>
          </a:p>
        </p:txBody>
      </p:sp>
      <p:sp>
        <p:nvSpPr>
          <p:cNvPr id="53251" name="Rectangle 2"/>
          <p:cNvSpPr>
            <a:spLocks noGrp="1" noRot="1" noChangeAspect="1" noChangeArrowheads="1" noTextEdit="1"/>
          </p:cNvSpPr>
          <p:nvPr>
            <p:ph type="sldImg"/>
          </p:nvPr>
        </p:nvSpPr>
        <p:spPr>
          <a:xfrm>
            <a:off x="381000" y="685800"/>
            <a:ext cx="6096000" cy="3429000"/>
          </a:xfrm>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50BE18C8-585E-4B3C-BB08-10BDA69AC783}" type="slidenum">
              <a:rPr lang="en-US" altLang="zh-CN">
                <a:latin typeface="Arial" panose="020B0604020202020204" pitchFamily="34" charset="0"/>
              </a:rPr>
              <a:t>107</a:t>
            </a:fld>
            <a:endParaRPr lang="en-US" altLang="zh-CN">
              <a:latin typeface="Arial" panose="020B0604020202020204" pitchFamily="34" charset="0"/>
            </a:endParaRPr>
          </a:p>
        </p:txBody>
      </p:sp>
      <p:sp>
        <p:nvSpPr>
          <p:cNvPr id="55299" name="Rectangle 2"/>
          <p:cNvSpPr>
            <a:spLocks noGrp="1" noRot="1" noChangeAspect="1" noChangeArrowheads="1" noTextEdit="1"/>
          </p:cNvSpPr>
          <p:nvPr>
            <p:ph type="sldImg"/>
          </p:nvPr>
        </p:nvSpPr>
        <p:spPr>
          <a:xfrm>
            <a:off x="381000" y="685800"/>
            <a:ext cx="6096000" cy="3429000"/>
          </a:xfrm>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C07E0B72-BB2C-4972-830B-8D1CC1D5A5FC}" type="slidenum">
              <a:rPr lang="en-US" altLang="zh-CN">
                <a:latin typeface="Arial" panose="020B0604020202020204" pitchFamily="34" charset="0"/>
              </a:rPr>
              <a:t>108</a:t>
            </a:fld>
            <a:endParaRPr lang="en-US" altLang="zh-CN">
              <a:latin typeface="Arial" panose="020B0604020202020204" pitchFamily="34" charset="0"/>
            </a:endParaRPr>
          </a:p>
        </p:txBody>
      </p:sp>
      <p:sp>
        <p:nvSpPr>
          <p:cNvPr id="57347" name="Rectangle 2"/>
          <p:cNvSpPr>
            <a:spLocks noGrp="1" noRot="1" noChangeAspect="1" noChangeArrowheads="1" noTextEdit="1"/>
          </p:cNvSpPr>
          <p:nvPr>
            <p:ph type="sldImg"/>
          </p:nvPr>
        </p:nvSpPr>
        <p:spPr>
          <a:xfrm>
            <a:off x="381000" y="685800"/>
            <a:ext cx="6096000" cy="3429000"/>
          </a:xfrm>
        </p:spPr>
      </p:sp>
      <p:sp>
        <p:nvSpPr>
          <p:cNvPr id="57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109</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110</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111</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112</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113</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rPr>
              <a:t>新网</a:t>
            </a:r>
            <a:r>
              <a:rPr lang="en-US" altLang="zh-CN" dirty="0">
                <a:latin typeface="Arial" panose="020B0604020202020204" pitchFamily="34" charset="0"/>
              </a:rPr>
              <a:t>-</a:t>
            </a:r>
            <a:r>
              <a:rPr lang="zh-CN" altLang="en-US" dirty="0">
                <a:latin typeface="Arial" panose="020B0604020202020204" pitchFamily="34" charset="0"/>
              </a:rPr>
              <a:t>域名服务注册商</a:t>
            </a:r>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rPr>
              <a:t>图片</a:t>
            </a:r>
            <a:r>
              <a:rPr lang="en-US" altLang="zh-CN" dirty="0">
                <a:latin typeface="Arial" panose="020B0604020202020204" pitchFamily="34" charset="0"/>
              </a:rPr>
              <a:t>1</a:t>
            </a:r>
            <a:r>
              <a:rPr lang="zh-CN" altLang="en-US" dirty="0">
                <a:latin typeface="Arial" panose="020B0604020202020204" pitchFamily="34" charset="0"/>
              </a:rPr>
              <a:t>：发现通讯录及用户名组成规律</a:t>
            </a:r>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图片</a:t>
            </a:r>
            <a:r>
              <a:rPr lang="en-US" altLang="zh-CN" dirty="0"/>
              <a:t>2</a:t>
            </a:r>
            <a:r>
              <a:rPr lang="zh-CN" altLang="en-US" dirty="0"/>
              <a:t>：暴力破解把</a:t>
            </a:r>
            <a:r>
              <a:rPr lang="en-US" altLang="zh-CN" dirty="0"/>
              <a:t>800</a:t>
            </a:r>
            <a:r>
              <a:rPr lang="zh-CN" altLang="en-US" dirty="0"/>
              <a:t>多个邮箱拿到</a:t>
            </a:r>
            <a:r>
              <a:rPr lang="en-US" altLang="zh-CN" dirty="0"/>
              <a:t>burp</a:t>
            </a:r>
            <a:r>
              <a:rPr lang="zh-CN" altLang="en-US" dirty="0"/>
              <a:t>上再爆破一次，几乎都是弱口令。</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图片</a:t>
            </a:r>
            <a:r>
              <a:rPr lang="en-US" altLang="zh-CN" dirty="0"/>
              <a:t>3</a:t>
            </a:r>
            <a:r>
              <a:rPr lang="zh-CN" altLang="en-US" dirty="0"/>
              <a:t>：仔细看了下新网的邮箱系统 发现应该可以直接写</a:t>
            </a:r>
            <a:r>
              <a:rPr lang="en-US" altLang="zh-CN" dirty="0"/>
              <a:t>html</a:t>
            </a:r>
            <a:r>
              <a:rPr lang="zh-CN" altLang="en-US" dirty="0"/>
              <a:t>，编写</a:t>
            </a:r>
            <a:r>
              <a:rPr lang="en-US" altLang="zh-CN" dirty="0"/>
              <a:t>XSS</a:t>
            </a:r>
            <a:r>
              <a:rPr lang="zh-CN" altLang="en-US" dirty="0"/>
              <a:t>，</a:t>
            </a:r>
            <a:r>
              <a:rPr lang="zh-CN" altLang="en-US" sz="1200" b="0" i="0" kern="1200" dirty="0">
                <a:solidFill>
                  <a:schemeClr val="tx1"/>
                </a:solidFill>
                <a:effectLst/>
                <a:latin typeface="+mn-lt"/>
                <a:ea typeface="+mn-ea"/>
                <a:cs typeface="+mn-cs"/>
              </a:rPr>
              <a:t>上传蠕虫获取其他邮箱信息，获取网管的铭感信息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图片</a:t>
            </a:r>
            <a:r>
              <a:rPr lang="en-US" altLang="zh-CN" dirty="0"/>
              <a:t>4</a:t>
            </a:r>
            <a:r>
              <a:rPr lang="zh-CN" altLang="en-US" dirty="0"/>
              <a:t>：上图是收获的</a:t>
            </a:r>
            <a:r>
              <a:rPr lang="en-US" altLang="zh-CN" dirty="0"/>
              <a:t>cookie</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图片</a:t>
            </a:r>
            <a:r>
              <a:rPr lang="en-US" altLang="zh-CN" dirty="0"/>
              <a:t>5</a:t>
            </a:r>
            <a:r>
              <a:rPr lang="zh-CN" altLang="en-US" dirty="0"/>
              <a:t>：</a:t>
            </a:r>
            <a:r>
              <a:rPr lang="en-US" altLang="zh-CN" dirty="0"/>
              <a:t>COOKIE</a:t>
            </a:r>
            <a:r>
              <a:rPr lang="zh-CN" altLang="en-US" dirty="0"/>
              <a:t>中保存了监控系统账户信息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后面图片验证登录，可以成功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为什么</a:t>
            </a:r>
            <a:r>
              <a:rPr lang="en-US" altLang="zh-CN" dirty="0"/>
              <a:t>QQ</a:t>
            </a:r>
            <a:r>
              <a:rPr lang="zh-CN" altLang="en-US" dirty="0"/>
              <a:t>等邮箱默认就没有</a:t>
            </a:r>
            <a:r>
              <a:rPr lang="en-US" altLang="zh-CN" dirty="0"/>
              <a:t>HTML</a:t>
            </a:r>
            <a:r>
              <a:rPr lang="zh-CN" altLang="en-US" dirty="0"/>
              <a:t>功能，需要点击加载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114</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115</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116</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117</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2A120C34-0472-4F69-B3B2-D265503EA9DC}" type="slidenum">
              <a:rPr lang="en-US" altLang="zh-CN">
                <a:latin typeface="Arial" panose="020B0604020202020204" pitchFamily="34" charset="0"/>
              </a:rPr>
              <a:t>118</a:t>
            </a:fld>
            <a:endParaRPr lang="en-US" altLang="zh-CN">
              <a:latin typeface="Arial" panose="020B0604020202020204" pitchFamily="34" charset="0"/>
            </a:endParaRPr>
          </a:p>
        </p:txBody>
      </p:sp>
      <p:sp>
        <p:nvSpPr>
          <p:cNvPr id="51203" name="Rectangle 2"/>
          <p:cNvSpPr>
            <a:spLocks noGrp="1" noRot="1" noChangeAspect="1" noChangeArrowheads="1" noTextEdit="1"/>
          </p:cNvSpPr>
          <p:nvPr>
            <p:ph type="sldImg"/>
          </p:nvPr>
        </p:nvSpPr>
        <p:spPr>
          <a:xfrm>
            <a:off x="381000" y="685800"/>
            <a:ext cx="6096000" cy="3429000"/>
          </a:xfrm>
        </p:spPr>
      </p:sp>
      <p:sp>
        <p:nvSpPr>
          <p:cNvPr id="51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zh-CN" dirty="0"/>
              <a:t>HW</a:t>
            </a:r>
            <a:r>
              <a:rPr lang="zh-CN" altLang="en-US" dirty="0"/>
              <a:t>期间，也有人钓鱼我们公司的邮件</a:t>
            </a:r>
            <a:endParaRPr lang="en-US" altLang="zh-CN" dirty="0"/>
          </a:p>
          <a:p>
            <a:pPr lvl="1"/>
            <a:endParaRPr lang="zh-CN"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119</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120</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121</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122</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8ECFEC-07F1-4868-A176-AAB3403DE6FF}"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123</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124</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125</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126</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、钉钉不退之前企业，陌生人可以通过搜索人名及手机号搜索到你之前企业的隶属关系</a:t>
            </a:r>
            <a:endParaRPr lang="en-US" altLang="zh-CN" dirty="0"/>
          </a:p>
          <a:p>
            <a:r>
              <a:rPr lang="en-US" altLang="zh-CN" dirty="0"/>
              <a:t>2</a:t>
            </a:r>
            <a:r>
              <a:rPr lang="zh-CN" altLang="en-US" dirty="0"/>
              <a:t>、通讯录绑定方便我们，也变相泄露隐私。比如你添加了某个陌生号码为联系人，他绑定过就会跳出与这个手机号有关的微信号、</a:t>
            </a:r>
            <a:r>
              <a:rPr lang="en-US" altLang="zh-CN" dirty="0"/>
              <a:t>QQ</a:t>
            </a:r>
            <a:r>
              <a:rPr lang="zh-CN" altLang="en-US" dirty="0"/>
              <a:t>号等。他的所有绑定信息会变成你可能认识的人推送给你。</a:t>
            </a:r>
          </a:p>
          <a:p>
            <a:endParaRPr lang="zh-CN" altLang="zh-CN"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AD65A956-6A01-412F-AD5E-6B508854ED1B}" type="slidenum">
              <a:rPr lang="en-US" altLang="zh-CN">
                <a:latin typeface="Arial" panose="020B0604020202020204" pitchFamily="34" charset="0"/>
              </a:rPr>
              <a:t>127</a:t>
            </a:fld>
            <a:endParaRPr lang="en-US" altLang="zh-CN">
              <a:latin typeface="Arial" panose="020B0604020202020204" pitchFamily="34" charset="0"/>
            </a:endParaRPr>
          </a:p>
        </p:txBody>
      </p:sp>
      <p:sp>
        <p:nvSpPr>
          <p:cNvPr id="64515" name="Rectangle 2"/>
          <p:cNvSpPr>
            <a:spLocks noGrp="1" noRot="1" noChangeAspect="1" noChangeArrowheads="1" noTextEdit="1"/>
          </p:cNvSpPr>
          <p:nvPr>
            <p:ph type="sldImg"/>
          </p:nvPr>
        </p:nvSpPr>
        <p:spPr>
          <a:xfrm>
            <a:off x="381000" y="685800"/>
            <a:ext cx="6096000" cy="3429000"/>
          </a:xfrm>
        </p:spPr>
      </p:sp>
      <p:sp>
        <p:nvSpPr>
          <p:cNvPr id="64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AD65A956-6A01-412F-AD5E-6B508854ED1B}" type="slidenum">
              <a:rPr lang="en-US" altLang="zh-CN">
                <a:latin typeface="Arial" panose="020B0604020202020204" pitchFamily="34" charset="0"/>
              </a:rPr>
              <a:t>129</a:t>
            </a:fld>
            <a:endParaRPr lang="en-US" altLang="zh-CN">
              <a:latin typeface="Arial" panose="020B0604020202020204" pitchFamily="34" charset="0"/>
            </a:endParaRPr>
          </a:p>
        </p:txBody>
      </p:sp>
      <p:sp>
        <p:nvSpPr>
          <p:cNvPr id="64515" name="Rectangle 2"/>
          <p:cNvSpPr>
            <a:spLocks noGrp="1" noRot="1" noChangeAspect="1" noChangeArrowheads="1" noTextEdit="1"/>
          </p:cNvSpPr>
          <p:nvPr>
            <p:ph type="sldImg"/>
          </p:nvPr>
        </p:nvSpPr>
        <p:spPr>
          <a:xfrm>
            <a:off x="381000" y="685800"/>
            <a:ext cx="6096000" cy="3429000"/>
          </a:xfrm>
        </p:spPr>
      </p:sp>
      <p:sp>
        <p:nvSpPr>
          <p:cNvPr id="64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130</a:t>
            </a:fld>
            <a:endParaRPr lang="zh-CN" altLang="en-US"/>
          </a:p>
        </p:txBody>
      </p:sp>
    </p:spTree>
    <p:extLst>
      <p:ext uri="{BB962C8B-B14F-4D97-AF65-F5344CB8AC3E}">
        <p14:creationId xmlns:p14="http://schemas.microsoft.com/office/powerpoint/2010/main" val="5971681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131</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443344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200">
                <a:solidFill>
                  <a:schemeClr val="tx1"/>
                </a:solidFill>
                <a:latin typeface="Calibri" panose="020F0502020204030204" charset="0"/>
                <a:ea typeface="宋体" panose="02010600030101010101" pitchFamily="2" charset="-122"/>
              </a:defRPr>
            </a:lvl1pPr>
            <a:lvl2pPr marL="742950" indent="-285750" defTabSz="974725">
              <a:defRPr sz="1200">
                <a:solidFill>
                  <a:schemeClr val="tx1"/>
                </a:solidFill>
                <a:latin typeface="Calibri" panose="020F0502020204030204" charset="0"/>
                <a:ea typeface="宋体" panose="02010600030101010101" pitchFamily="2" charset="-122"/>
              </a:defRPr>
            </a:lvl2pPr>
            <a:lvl3pPr marL="1143000" indent="-228600" defTabSz="974725">
              <a:defRPr sz="1200">
                <a:solidFill>
                  <a:schemeClr val="tx1"/>
                </a:solidFill>
                <a:latin typeface="Calibri" panose="020F0502020204030204" charset="0"/>
                <a:ea typeface="宋体" panose="02010600030101010101" pitchFamily="2" charset="-122"/>
              </a:defRPr>
            </a:lvl3pPr>
            <a:lvl4pPr marL="1600200" indent="-228600" defTabSz="974725">
              <a:defRPr sz="1200">
                <a:solidFill>
                  <a:schemeClr val="tx1"/>
                </a:solidFill>
                <a:latin typeface="Calibri" panose="020F0502020204030204" charset="0"/>
                <a:ea typeface="宋体" panose="02010600030101010101" pitchFamily="2" charset="-122"/>
              </a:defRPr>
            </a:lvl4pPr>
            <a:lvl5pPr marL="2057400" indent="-228600" defTabSz="974725">
              <a:defRPr sz="1200">
                <a:solidFill>
                  <a:schemeClr val="tx1"/>
                </a:solidFill>
                <a:latin typeface="Calibri" panose="020F0502020204030204" charset="0"/>
                <a:ea typeface="宋体" panose="02010600030101010101" pitchFamily="2" charset="-122"/>
              </a:defRPr>
            </a:lvl5pPr>
            <a:lvl6pPr marL="25146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defTabSz="974725"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fld id="{D7D7DC93-C831-4917-B9FB-F9422F903B19}" type="slidenum">
              <a:rPr lang="en-US" altLang="zh-CN">
                <a:latin typeface="Arial" panose="020B0604020202020204" pitchFamily="34" charset="0"/>
              </a:rPr>
              <a:t>132</a:t>
            </a:fld>
            <a:endParaRPr lang="en-US" altLang="zh-CN">
              <a:latin typeface="Arial" panose="020B0604020202020204" pitchFamily="34" charset="0"/>
            </a:endParaRPr>
          </a:p>
        </p:txBody>
      </p:sp>
      <p:sp>
        <p:nvSpPr>
          <p:cNvPr id="59395" name="Rectangle 2"/>
          <p:cNvSpPr>
            <a:spLocks noGrp="1" noRot="1" noChangeAspect="1" noChangeArrowheads="1" noTextEdit="1"/>
          </p:cNvSpPr>
          <p:nvPr>
            <p:ph type="sldImg"/>
          </p:nvPr>
        </p:nvSpPr>
        <p:spPr>
          <a:xfrm>
            <a:off x="381000" y="685800"/>
            <a:ext cx="6096000" cy="3429000"/>
          </a:xfrm>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061648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0" y="274643"/>
            <a:ext cx="36576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274643"/>
            <a:ext cx="10769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9" name="Parallelogram 22"/>
          <p:cNvSpPr/>
          <p:nvPr userDrawn="1"/>
        </p:nvSpPr>
        <p:spPr>
          <a:xfrm>
            <a:off x="10803467" y="1512998"/>
            <a:ext cx="1536700" cy="5383953"/>
          </a:xfrm>
          <a:prstGeom prst="parallelogram">
            <a:avLst/>
          </a:prstGeom>
          <a:solidFill>
            <a:srgbClr val="007B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800"/>
          </a:p>
        </p:txBody>
      </p:sp>
      <p:sp>
        <p:nvSpPr>
          <p:cNvPr id="10" name="Parallelogram 21"/>
          <p:cNvSpPr/>
          <p:nvPr userDrawn="1"/>
        </p:nvSpPr>
        <p:spPr>
          <a:xfrm>
            <a:off x="10209107" y="-26246"/>
            <a:ext cx="1536700" cy="5429673"/>
          </a:xfrm>
          <a:prstGeom prst="parallelogram">
            <a:avLst/>
          </a:prstGeom>
          <a:solidFill>
            <a:srgbClr val="E6004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800"/>
          </a:p>
        </p:txBody>
      </p:sp>
    </p:spTree>
  </p:cSld>
  <p:clrMapOvr>
    <a:masterClrMapping/>
  </p:clrMapOvr>
  <p:transition spd="slow"/>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sp>
        <p:nvSpPr>
          <p:cNvPr id="35" name="Title 1"/>
          <p:cNvSpPr txBox="1"/>
          <p:nvPr userDrawn="1"/>
        </p:nvSpPr>
        <p:spPr>
          <a:xfrm>
            <a:off x="1143840" y="545076"/>
            <a:ext cx="4536440" cy="379777"/>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eaLnBrk="0" hangingPunct="0"/>
            <a:endParaRPr lang="en-GB"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Group 7"/>
          <p:cNvGrpSpPr/>
          <p:nvPr userDrawn="1"/>
        </p:nvGrpSpPr>
        <p:grpSpPr bwMode="auto">
          <a:xfrm>
            <a:off x="431371" y="597011"/>
            <a:ext cx="520496" cy="274687"/>
            <a:chOff x="0" y="0"/>
            <a:chExt cx="1041399" cy="549275"/>
          </a:xfrm>
        </p:grpSpPr>
        <p:sp>
          <p:nvSpPr>
            <p:cNvPr id="2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2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2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sp>
        <p:nvSpPr>
          <p:cNvPr id="23" name="矩形 22"/>
          <p:cNvSpPr/>
          <p:nvPr userDrawn="1"/>
        </p:nvSpPr>
        <p:spPr>
          <a:xfrm>
            <a:off x="1143847" y="1022420"/>
            <a:ext cx="10312400" cy="360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8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标题和内容">
    <p:spTree>
      <p:nvGrpSpPr>
        <p:cNvPr id="1" name=""/>
        <p:cNvGrpSpPr/>
        <p:nvPr/>
      </p:nvGrpSpPr>
      <p:grpSpPr>
        <a:xfrm>
          <a:off x="0" y="0"/>
          <a:ext cx="0" cy="0"/>
          <a:chOff x="0" y="0"/>
          <a:chExt cx="0" cy="0"/>
        </a:xfrm>
      </p:grpSpPr>
      <p:sp>
        <p:nvSpPr>
          <p:cNvPr id="35" name="Title 1"/>
          <p:cNvSpPr txBox="1"/>
          <p:nvPr userDrawn="1"/>
        </p:nvSpPr>
        <p:spPr>
          <a:xfrm>
            <a:off x="1143840" y="545076"/>
            <a:ext cx="4536440" cy="379777"/>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eaLnBrk="0" hangingPunct="0"/>
            <a:endParaRPr lang="en-GB"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Group 7"/>
          <p:cNvGrpSpPr/>
          <p:nvPr userDrawn="1"/>
        </p:nvGrpSpPr>
        <p:grpSpPr bwMode="auto">
          <a:xfrm>
            <a:off x="431371" y="597011"/>
            <a:ext cx="520496" cy="274687"/>
            <a:chOff x="0" y="0"/>
            <a:chExt cx="1041399" cy="549275"/>
          </a:xfrm>
        </p:grpSpPr>
        <p:sp>
          <p:nvSpPr>
            <p:cNvPr id="2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2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2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sp>
        <p:nvSpPr>
          <p:cNvPr id="23" name="矩形 22"/>
          <p:cNvSpPr/>
          <p:nvPr userDrawn="1"/>
        </p:nvSpPr>
        <p:spPr>
          <a:xfrm>
            <a:off x="1143847" y="1022420"/>
            <a:ext cx="10312400" cy="360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8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sp>
        <p:nvSpPr>
          <p:cNvPr id="8" name="Rectangle 3"/>
          <p:cNvSpPr>
            <a:spLocks noGrp="1" noChangeArrowheads="1"/>
          </p:cNvSpPr>
          <p:nvPr>
            <p:ph type="title"/>
          </p:nvPr>
        </p:nvSpPr>
        <p:spPr bwMode="auto">
          <a:xfrm>
            <a:off x="2434845" y="4"/>
            <a:ext cx="9554793" cy="616129"/>
          </a:xfrm>
          <a:prstGeom prst="rect">
            <a:avLst/>
          </a:prstGeom>
          <a:noFill/>
          <a:ln w="9525">
            <a:noFill/>
            <a:miter lim="800000"/>
          </a:ln>
        </p:spPr>
        <p:txBody>
          <a:bodyPr/>
          <a:lstStyle/>
          <a:p>
            <a:pPr lvl="0"/>
            <a:r>
              <a:rPr lang="zh-CN" altLang="en-US"/>
              <a:t>单击此处编辑母版标题样式</a:t>
            </a:r>
            <a:endParaRPr lang="zh-CN" altLang="en-US" dirty="0"/>
          </a:p>
        </p:txBody>
      </p:sp>
      <p:sp>
        <p:nvSpPr>
          <p:cNvPr id="4" name="内容占位符 10"/>
          <p:cNvSpPr>
            <a:spLocks noGrp="1"/>
          </p:cNvSpPr>
          <p:nvPr>
            <p:ph sz="quarter" idx="10"/>
          </p:nvPr>
        </p:nvSpPr>
        <p:spPr>
          <a:xfrm>
            <a:off x="202408" y="750098"/>
            <a:ext cx="11787229" cy="5960589"/>
          </a:xfrm>
          <a:prstGeom prst="rect">
            <a:avLst/>
          </a:prstGeom>
        </p:spPr>
        <p:txBody>
          <a:bodyPr/>
          <a:lstStyle>
            <a:lvl1pPr marL="457200" indent="-457200">
              <a:lnSpc>
                <a:spcPct val="150000"/>
              </a:lnSpc>
              <a:buFont typeface="Arial" panose="020B0604020202020204" pitchFamily="34" charset="0"/>
              <a:buChar char="•"/>
              <a:defRPr lang="zh-CN" altLang="en-US" sz="3000" dirty="0" smtClean="0">
                <a:solidFill>
                  <a:srgbClr val="5D6A6D"/>
                </a:solidFill>
                <a:effectLst/>
                <a:latin typeface="+mn-ea"/>
                <a:ea typeface="+mn-ea"/>
                <a:cs typeface="+mn-cs"/>
              </a:defRPr>
            </a:lvl1pPr>
            <a:lvl2pPr marL="914400" indent="-457200">
              <a:lnSpc>
                <a:spcPct val="150000"/>
              </a:lnSpc>
              <a:buFont typeface="微软雅黑" panose="020B0503020204020204" pitchFamily="34" charset="-122"/>
              <a:buChar char="-"/>
              <a:defRPr lang="zh-CN" altLang="en-US" sz="2600" dirty="0" smtClean="0">
                <a:solidFill>
                  <a:srgbClr val="5D6A6D"/>
                </a:solidFill>
                <a:effectLst/>
                <a:latin typeface="+mn-ea"/>
                <a:ea typeface="+mn-ea"/>
              </a:defRPr>
            </a:lvl2pPr>
            <a:lvl3pPr>
              <a:lnSpc>
                <a:spcPct val="150000"/>
              </a:lnSpc>
              <a:defRPr lang="zh-CN" altLang="en-US" sz="2100" dirty="0" smtClean="0">
                <a:solidFill>
                  <a:srgbClr val="5D6A6D"/>
                </a:solidFill>
                <a:effectLst/>
                <a:latin typeface="+mn-ea"/>
                <a:ea typeface="+mn-ea"/>
              </a:defRPr>
            </a:lvl3pPr>
            <a:lvl4pPr>
              <a:lnSpc>
                <a:spcPct val="150000"/>
              </a:lnSpc>
              <a:defRPr lang="zh-CN" altLang="en-US" sz="1700" dirty="0" smtClean="0">
                <a:solidFill>
                  <a:srgbClr val="5D6A6D"/>
                </a:solidFill>
                <a:effectLst/>
                <a:latin typeface="+mn-ea"/>
                <a:ea typeface="+mn-ea"/>
              </a:defRPr>
            </a:lvl4pPr>
            <a:lvl5pPr>
              <a:lnSpc>
                <a:spcPct val="150000"/>
              </a:lnSpc>
              <a:defRPr lang="zh-CN" altLang="en-US" sz="1700" dirty="0" smtClean="0">
                <a:solidFill>
                  <a:srgbClr val="5D6A6D"/>
                </a:solidFill>
                <a:effectLst/>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
        <p:nvSpPr>
          <p:cNvPr id="8" name="Rectangle 3"/>
          <p:cNvSpPr>
            <a:spLocks noGrp="1" noChangeArrowheads="1"/>
          </p:cNvSpPr>
          <p:nvPr>
            <p:ph type="title"/>
          </p:nvPr>
        </p:nvSpPr>
        <p:spPr bwMode="auto">
          <a:xfrm>
            <a:off x="2434845" y="4"/>
            <a:ext cx="9554793" cy="616129"/>
          </a:xfrm>
          <a:prstGeom prst="rect">
            <a:avLst/>
          </a:prstGeom>
          <a:noFill/>
          <a:ln w="9525">
            <a:noFill/>
            <a:miter lim="800000"/>
          </a:ln>
        </p:spPr>
        <p:txBody>
          <a:bodyPr/>
          <a:lstStyle/>
          <a:p>
            <a:pPr lvl="0"/>
            <a:r>
              <a:rPr lang="zh-CN" altLang="en-US"/>
              <a:t>单击此处编辑母版标题样式</a:t>
            </a:r>
            <a:endParaRPr lang="zh-CN" altLang="en-US" dirty="0"/>
          </a:p>
        </p:txBody>
      </p:sp>
      <p:sp>
        <p:nvSpPr>
          <p:cNvPr id="4" name="内容占位符 10"/>
          <p:cNvSpPr>
            <a:spLocks noGrp="1"/>
          </p:cNvSpPr>
          <p:nvPr>
            <p:ph sz="quarter" idx="10"/>
          </p:nvPr>
        </p:nvSpPr>
        <p:spPr>
          <a:xfrm>
            <a:off x="202408" y="750098"/>
            <a:ext cx="11787229" cy="5960589"/>
          </a:xfrm>
          <a:prstGeom prst="rect">
            <a:avLst/>
          </a:prstGeom>
        </p:spPr>
        <p:txBody>
          <a:bodyPr/>
          <a:lstStyle>
            <a:lvl1pPr marL="457200" indent="-457200">
              <a:lnSpc>
                <a:spcPct val="150000"/>
              </a:lnSpc>
              <a:buFont typeface="Arial" panose="020B0604020202020204" pitchFamily="34" charset="0"/>
              <a:buChar char="•"/>
              <a:defRPr lang="zh-CN" altLang="en-US" sz="3000" dirty="0" smtClean="0">
                <a:solidFill>
                  <a:srgbClr val="5D6A6D"/>
                </a:solidFill>
                <a:effectLst/>
                <a:latin typeface="+mn-ea"/>
                <a:ea typeface="+mn-ea"/>
                <a:cs typeface="+mn-cs"/>
              </a:defRPr>
            </a:lvl1pPr>
            <a:lvl2pPr marL="914400" indent="-457200">
              <a:lnSpc>
                <a:spcPct val="150000"/>
              </a:lnSpc>
              <a:buFont typeface="微软雅黑" panose="020B0503020204020204" pitchFamily="34" charset="-122"/>
              <a:buChar char="-"/>
              <a:defRPr lang="zh-CN" altLang="en-US" sz="2600" dirty="0" smtClean="0">
                <a:solidFill>
                  <a:srgbClr val="5D6A6D"/>
                </a:solidFill>
                <a:effectLst/>
                <a:latin typeface="+mn-ea"/>
                <a:ea typeface="+mn-ea"/>
              </a:defRPr>
            </a:lvl2pPr>
            <a:lvl3pPr>
              <a:lnSpc>
                <a:spcPct val="150000"/>
              </a:lnSpc>
              <a:defRPr lang="zh-CN" altLang="en-US" sz="2100" dirty="0" smtClean="0">
                <a:solidFill>
                  <a:srgbClr val="5D6A6D"/>
                </a:solidFill>
                <a:effectLst/>
                <a:latin typeface="+mn-ea"/>
                <a:ea typeface="+mn-ea"/>
              </a:defRPr>
            </a:lvl3pPr>
            <a:lvl4pPr>
              <a:lnSpc>
                <a:spcPct val="150000"/>
              </a:lnSpc>
              <a:defRPr lang="zh-CN" altLang="en-US" sz="1700" dirty="0" smtClean="0">
                <a:solidFill>
                  <a:srgbClr val="5D6A6D"/>
                </a:solidFill>
                <a:effectLst/>
                <a:latin typeface="+mn-ea"/>
                <a:ea typeface="+mn-ea"/>
              </a:defRPr>
            </a:lvl4pPr>
            <a:lvl5pPr>
              <a:lnSpc>
                <a:spcPct val="150000"/>
              </a:lnSpc>
              <a:defRPr lang="zh-CN" altLang="en-US" sz="1700" dirty="0" smtClean="0">
                <a:solidFill>
                  <a:srgbClr val="5D6A6D"/>
                </a:solidFill>
                <a:effectLst/>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02367" y="750075"/>
            <a:ext cx="11787271" cy="5960608"/>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3"/>
          <p:cNvSpPr>
            <a:spLocks noGrp="1" noChangeArrowheads="1"/>
          </p:cNvSpPr>
          <p:nvPr>
            <p:ph type="title"/>
          </p:nvPr>
        </p:nvSpPr>
        <p:spPr bwMode="auto">
          <a:xfrm>
            <a:off x="2434845" y="4"/>
            <a:ext cx="9554793" cy="616129"/>
          </a:xfrm>
          <a:prstGeom prst="rect">
            <a:avLst/>
          </a:prstGeom>
          <a:noFill/>
          <a:ln w="9525">
            <a:noFill/>
            <a:miter lim="800000"/>
          </a:ln>
        </p:spPr>
        <p:txBody>
          <a:bodyPr vert="horz" wrap="square" lIns="97530" tIns="48765" rIns="97530" bIns="48765" numCol="1" anchor="ctr" anchorCtr="0" compatLnSpc="1"/>
          <a:lstStyle/>
          <a:p>
            <a:pPr lvl="0"/>
            <a:r>
              <a:rPr lang="zh-CN" altLang="en-US" dirty="0"/>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3" name="图片 22" descr="ppt模板背景-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44311"/>
          </a:xfrm>
          <a:prstGeom prst="rect">
            <a:avLst/>
          </a:prstGeom>
        </p:spPr>
      </p:pic>
      <p:sp>
        <p:nvSpPr>
          <p:cNvPr id="37" name="文本占位符 36"/>
          <p:cNvSpPr>
            <a:spLocks noGrp="1"/>
          </p:cNvSpPr>
          <p:nvPr>
            <p:ph type="body" sz="quarter" idx="13" hasCustomPrompt="1"/>
          </p:nvPr>
        </p:nvSpPr>
        <p:spPr>
          <a:xfrm>
            <a:off x="4812585" y="2408362"/>
            <a:ext cx="6691838" cy="634890"/>
          </a:xfrm>
          <a:prstGeom prst="rect">
            <a:avLst/>
          </a:prstGeom>
        </p:spPr>
        <p:txBody>
          <a:bodyPr>
            <a:normAutofit/>
          </a:bodyPr>
          <a:lstStyle>
            <a:lvl1pPr marL="0" indent="0" algn="r">
              <a:buFontTx/>
              <a:buNone/>
              <a:defRPr sz="4000" b="1">
                <a:solidFill>
                  <a:srgbClr val="184199"/>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标题标题微软雅黑</a:t>
            </a:r>
            <a:r>
              <a:rPr kumimoji="1" lang="en-US" altLang="zh-CN" dirty="0"/>
              <a:t>40</a:t>
            </a:r>
            <a:r>
              <a:rPr kumimoji="1" lang="zh-CN" altLang="en-US" dirty="0"/>
              <a:t>号</a:t>
            </a:r>
          </a:p>
        </p:txBody>
      </p:sp>
      <p:sp>
        <p:nvSpPr>
          <p:cNvPr id="39" name="文本占位符 36"/>
          <p:cNvSpPr>
            <a:spLocks noGrp="1"/>
          </p:cNvSpPr>
          <p:nvPr>
            <p:ph type="body" sz="quarter" idx="14" hasCustomPrompt="1"/>
          </p:nvPr>
        </p:nvSpPr>
        <p:spPr>
          <a:xfrm>
            <a:off x="7155462" y="3096088"/>
            <a:ext cx="4338454" cy="634890"/>
          </a:xfrm>
          <a:prstGeom prst="rect">
            <a:avLst/>
          </a:prstGeom>
        </p:spPr>
        <p:txBody>
          <a:bodyPr>
            <a:normAutofit/>
          </a:bodyPr>
          <a:lstStyle>
            <a:lvl1pPr marL="0" indent="0" algn="r">
              <a:buFontTx/>
              <a:buNone/>
              <a:defRPr sz="3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标题微软雅黑</a:t>
            </a:r>
            <a:r>
              <a:rPr kumimoji="1" lang="en-US" altLang="zh-CN" dirty="0"/>
              <a:t>32</a:t>
            </a:r>
            <a:r>
              <a:rPr kumimoji="1" lang="zh-CN" altLang="en-US" dirty="0"/>
              <a:t>号</a:t>
            </a:r>
          </a:p>
        </p:txBody>
      </p:sp>
      <p:sp>
        <p:nvSpPr>
          <p:cNvPr id="42" name="文本占位符 40"/>
          <p:cNvSpPr>
            <a:spLocks noGrp="1"/>
          </p:cNvSpPr>
          <p:nvPr>
            <p:ph type="body" sz="quarter" idx="15" hasCustomPrompt="1"/>
          </p:nvPr>
        </p:nvSpPr>
        <p:spPr>
          <a:xfrm>
            <a:off x="7586985" y="3756025"/>
            <a:ext cx="3801739" cy="371640"/>
          </a:xfrm>
          <a:prstGeom prst="rect">
            <a:avLst/>
          </a:prstGeom>
          <a:solidFill>
            <a:srgbClr val="184199"/>
          </a:solidFill>
        </p:spPr>
        <p:txBody>
          <a:bodyPr>
            <a:normAutofit/>
          </a:bodyPr>
          <a:lstStyle>
            <a:lvl1pPr marL="0" indent="0" algn="ctr">
              <a:buFontTx/>
              <a:buNone/>
              <a:defRPr sz="180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深信服 智安全</a:t>
            </a:r>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78849" y="1451259"/>
            <a:ext cx="3609875" cy="833591"/>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节标题">
    <p:bg>
      <p:bgRef idx="1001">
        <a:schemeClr val="bg1"/>
      </p:bgRef>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1"/>
            <a:ext cx="12192000" cy="6839744"/>
          </a:xfrm>
          <a:prstGeom prst="rect">
            <a:avLst/>
          </a:prstGeom>
        </p:spPr>
      </p:pic>
      <p:sp>
        <p:nvSpPr>
          <p:cNvPr id="34" name="文本占位符 26"/>
          <p:cNvSpPr>
            <a:spLocks noGrp="1"/>
          </p:cNvSpPr>
          <p:nvPr>
            <p:ph type="body" sz="quarter" idx="10" hasCustomPrompt="1"/>
          </p:nvPr>
        </p:nvSpPr>
        <p:spPr>
          <a:xfrm>
            <a:off x="464695" y="232528"/>
            <a:ext cx="7767842" cy="432802"/>
          </a:xfrm>
          <a:prstGeom prst="rect">
            <a:avLst/>
          </a:prstGeom>
        </p:spPr>
        <p:txBody>
          <a:bodyPr wrap="square" lIns="90000" tIns="36000" bIns="36000">
            <a:spAutoFit/>
          </a:bodyPr>
          <a:lstStyle>
            <a:lvl1pPr marL="0" indent="0">
              <a:buFontTx/>
              <a:buNone/>
              <a:defRPr sz="2600" b="1">
                <a:solidFill>
                  <a:srgbClr val="184199"/>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38" name="内容占位符 36"/>
          <p:cNvSpPr>
            <a:spLocks noGrp="1"/>
          </p:cNvSpPr>
          <p:nvPr>
            <p:ph sz="quarter" idx="12" hasCustomPrompt="1"/>
          </p:nvPr>
        </p:nvSpPr>
        <p:spPr>
          <a:xfrm>
            <a:off x="464695" y="865724"/>
            <a:ext cx="11197654" cy="5535075"/>
          </a:xfrm>
          <a:prstGeom prst="rect">
            <a:avLst/>
          </a:prstGeom>
        </p:spPr>
        <p:txBody>
          <a:bodyPr>
            <a:normAutofit/>
          </a:bodyPr>
          <a:lstStyle>
            <a:lvl1pPr marL="0" indent="0">
              <a:buFontTx/>
              <a:buNone/>
              <a:defRPr sz="1600" b="1">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正文</a:t>
            </a:r>
            <a:r>
              <a:rPr kumimoji="1" lang="en-US" altLang="zh-CN" dirty="0"/>
              <a:t>16</a:t>
            </a:r>
            <a:r>
              <a:rPr kumimoji="1" lang="zh-CN" altLang="en-US" dirty="0"/>
              <a:t>号字</a:t>
            </a:r>
            <a:endParaRPr kumimoji="1"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C76318-B8FE-4330-91F6-2307D6D93CFB}" type="slidenum">
              <a:rPr lang="zh-CN" altLang="en-US" smtClean="0"/>
              <a:t>‹#›</a:t>
            </a:fld>
            <a:endParaRPr lang="zh-CN" alt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2022/5/30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C76318-B8FE-4330-91F6-2307D6D93CFB}" type="slidenum">
              <a:rPr lang="zh-CN" altLang="en-US" smtClean="0"/>
              <a:t>‹#›</a:t>
            </a:fld>
            <a:endParaRPr lang="zh-CN" alt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C76318-B8FE-4330-91F6-2307D6D93CFB}" type="slidenum">
              <a:rPr lang="zh-CN" altLang="en-US" smtClean="0"/>
              <a:t>‹#›</a:t>
            </a:fld>
            <a:endParaRPr lang="zh-CN" alt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9" name="Parallelogram 22"/>
          <p:cNvSpPr/>
          <p:nvPr userDrawn="1"/>
        </p:nvSpPr>
        <p:spPr>
          <a:xfrm>
            <a:off x="10803467" y="1512998"/>
            <a:ext cx="1536700" cy="5383953"/>
          </a:xfrm>
          <a:prstGeom prst="parallelogram">
            <a:avLst/>
          </a:prstGeom>
          <a:solidFill>
            <a:srgbClr val="007B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800">
              <a:solidFill>
                <a:schemeClr val="lt1"/>
              </a:solidFill>
            </a:endParaRPr>
          </a:p>
        </p:txBody>
      </p:sp>
      <p:sp>
        <p:nvSpPr>
          <p:cNvPr id="10" name="Parallelogram 21"/>
          <p:cNvSpPr/>
          <p:nvPr userDrawn="1"/>
        </p:nvSpPr>
        <p:spPr>
          <a:xfrm>
            <a:off x="10209107" y="-26246"/>
            <a:ext cx="1536700" cy="5429673"/>
          </a:xfrm>
          <a:prstGeom prst="parallelogram">
            <a:avLst/>
          </a:prstGeom>
          <a:solidFill>
            <a:srgbClr val="E6004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800">
              <a:solidFill>
                <a:schemeClr val="lt1"/>
              </a:solidFill>
            </a:endParaRPr>
          </a:p>
        </p:txBody>
      </p:sp>
    </p:spTree>
  </p:cSld>
  <p:clrMapOvr>
    <a:masterClrMapping/>
  </p:clrMapOvr>
  <p:transition spd="slow"/>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0634B5-69D2-4CA0-8C60-7A73A87D59D4}" type="slidenum">
              <a:rPr lang="en-US" altLang="zh-CN" smtClean="0"/>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450A16-3AB4-470A-A5DA-22073AC4F13C}" type="datetimeFigureOut">
              <a:rPr lang="zh-CN" altLang="en-US" smtClean="0"/>
              <a:t>2022/5/30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C76318-B8FE-4330-91F6-2307D6D93CF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450A16-3AB4-470A-A5DA-22073AC4F13C}" type="datetimeFigureOut">
              <a:rPr lang="zh-CN" altLang="en-US" smtClean="0"/>
              <a:t>2022/5/30</a:t>
            </a:fld>
            <a:endParaRPr lang="zh-CN" altLang="en-US"/>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C76318-B8FE-4330-91F6-2307D6D93C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6450A16-3AB4-470A-A5DA-22073AC4F13C}" type="datetimeFigureOut">
              <a:rPr lang="zh-CN" altLang="en-US" smtClean="0"/>
              <a:t>2022/5/30</a:t>
            </a:fld>
            <a:endParaRPr lang="zh-CN" alt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6C76318-B8FE-4330-91F6-2307D6D93CF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70.xml"/><Relationship Id="rId1" Type="http://schemas.openxmlformats.org/officeDocument/2006/relationships/slideLayout" Target="../slideLayouts/slideLayout13.xml"/><Relationship Id="rId5" Type="http://schemas.openxmlformats.org/officeDocument/2006/relationships/image" Target="../media/image125.png"/><Relationship Id="rId4" Type="http://schemas.openxmlformats.org/officeDocument/2006/relationships/image" Target="../media/image124.jpeg"/></Relationships>
</file>

<file path=ppt/slides/_rels/slide10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1.xml"/><Relationship Id="rId1" Type="http://schemas.openxmlformats.org/officeDocument/2006/relationships/slideLayout" Target="../slideLayouts/slideLayout13.xml"/><Relationship Id="rId5" Type="http://schemas.openxmlformats.org/officeDocument/2006/relationships/image" Target="../media/image128.png"/><Relationship Id="rId4" Type="http://schemas.openxmlformats.org/officeDocument/2006/relationships/image" Target="../media/image127.png"/></Relationships>
</file>

<file path=ppt/slides/_rels/slide10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jpe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132.jpeg"/><Relationship Id="rId5" Type="http://schemas.openxmlformats.org/officeDocument/2006/relationships/image" Target="../media/image131.jpeg"/><Relationship Id="rId10" Type="http://schemas.openxmlformats.org/officeDocument/2006/relationships/image" Target="../media/image136.jpeg"/><Relationship Id="rId4" Type="http://schemas.openxmlformats.org/officeDocument/2006/relationships/image" Target="../media/image130.jpeg"/><Relationship Id="rId9" Type="http://schemas.openxmlformats.org/officeDocument/2006/relationships/image" Target="../media/image135.jpeg"/></Relationships>
</file>

<file path=ppt/slides/_rels/slide10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7.jpeg"/><Relationship Id="rId7" Type="http://schemas.openxmlformats.org/officeDocument/2006/relationships/diagramColors" Target="../diagrams/colors1.xml"/><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139.png"/></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14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7.xml"/><Relationship Id="rId1" Type="http://schemas.openxmlformats.org/officeDocument/2006/relationships/slideLayout" Target="../slideLayouts/slideLayout13.xml"/><Relationship Id="rId5" Type="http://schemas.openxmlformats.org/officeDocument/2006/relationships/image" Target="../media/image146.png"/><Relationship Id="rId4" Type="http://schemas.openxmlformats.org/officeDocument/2006/relationships/image" Target="../media/image145.png"/></Relationships>
</file>

<file path=ppt/slides/_rels/slide1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7.jpeg"/><Relationship Id="rId7" Type="http://schemas.openxmlformats.org/officeDocument/2006/relationships/diagramColors" Target="../diagrams/colors2.xml"/><Relationship Id="rId2" Type="http://schemas.openxmlformats.org/officeDocument/2006/relationships/notesSlide" Target="../notesSlides/notesSlide78.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2.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48.jpeg"/></Relationships>
</file>

<file path=ppt/slides/_rels/slide11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1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37.jpeg"/><Relationship Id="rId7" Type="http://schemas.openxmlformats.org/officeDocument/2006/relationships/diagramColors" Target="../diagrams/colors4.xml"/><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2.xml"/><Relationship Id="rId1" Type="http://schemas.openxmlformats.org/officeDocument/2006/relationships/slideLayout" Target="../slideLayouts/slideLayout13.xml"/><Relationship Id="rId4" Type="http://schemas.openxmlformats.org/officeDocument/2006/relationships/image" Target="../media/image160.png"/></Relationships>
</file>

<file path=ppt/slides/_rels/slide11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162.png"/></Relationships>
</file>

<file path=ppt/slides/_rels/slide11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4.xml"/><Relationship Id="rId1" Type="http://schemas.openxmlformats.org/officeDocument/2006/relationships/slideLayout" Target="../slideLayouts/slideLayout13.xml"/><Relationship Id="rId5" Type="http://schemas.openxmlformats.org/officeDocument/2006/relationships/hyperlink" Target="&#26410;&#30693;&#38142;&#25509;&#19981;&#35201;&#20081;&#28857;.mp4" TargetMode="External"/><Relationship Id="rId4" Type="http://schemas.openxmlformats.org/officeDocument/2006/relationships/image" Target="../media/image164.png"/></Relationships>
</file>

<file path=ppt/slides/_rels/slide11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37.jpeg"/><Relationship Id="rId7" Type="http://schemas.openxmlformats.org/officeDocument/2006/relationships/diagramColors" Target="../diagrams/colors5.xml"/><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7.xml"/><Relationship Id="rId1" Type="http://schemas.openxmlformats.org/officeDocument/2006/relationships/slideLayout" Target="../slideLayouts/slideLayout13.xml"/><Relationship Id="rId5" Type="http://schemas.openxmlformats.org/officeDocument/2006/relationships/image" Target="../media/image173.png"/><Relationship Id="rId4" Type="http://schemas.openxmlformats.org/officeDocument/2006/relationships/image" Target="../media/image172.png"/></Relationships>
</file>

<file path=ppt/slides/_rels/slide1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8.xml"/><Relationship Id="rId1" Type="http://schemas.openxmlformats.org/officeDocument/2006/relationships/slideLayout" Target="../slideLayouts/slideLayout13.xml"/><Relationship Id="rId6" Type="http://schemas.openxmlformats.org/officeDocument/2006/relationships/image" Target="../media/image177.jpeg"/><Relationship Id="rId5" Type="http://schemas.openxmlformats.org/officeDocument/2006/relationships/image" Target="../media/image176.jpeg"/><Relationship Id="rId4" Type="http://schemas.openxmlformats.org/officeDocument/2006/relationships/image" Target="../media/image175.png"/></Relationships>
</file>

<file path=ppt/slides/_rels/slide12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90.xml"/><Relationship Id="rId1" Type="http://schemas.openxmlformats.org/officeDocument/2006/relationships/slideLayout" Target="../slideLayouts/slideLayout13.xml"/><Relationship Id="rId6" Type="http://schemas.openxmlformats.org/officeDocument/2006/relationships/image" Target="../media/image182.jpeg"/><Relationship Id="rId5" Type="http://schemas.openxmlformats.org/officeDocument/2006/relationships/image" Target="../media/image181.jpeg"/><Relationship Id="rId4" Type="http://schemas.openxmlformats.org/officeDocument/2006/relationships/image" Target="../media/image180.jpeg"/></Relationships>
</file>

<file path=ppt/slides/_rels/slide1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1.xml"/><Relationship Id="rId1" Type="http://schemas.openxmlformats.org/officeDocument/2006/relationships/slideLayout" Target="../slideLayouts/slideLayout13.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jpeg"/><Relationship Id="rId2" Type="http://schemas.openxmlformats.org/officeDocument/2006/relationships/notesSlide" Target="../notesSlides/notesSlide94.xml"/><Relationship Id="rId1" Type="http://schemas.openxmlformats.org/officeDocument/2006/relationships/slideLayout" Target="../slideLayouts/slideLayout13.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28.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95.xml"/><Relationship Id="rId5" Type="http://schemas.openxmlformats.org/officeDocument/2006/relationships/slideLayout" Target="../slideLayouts/slideLayout37.xml"/><Relationship Id="rId4" Type="http://schemas.openxmlformats.org/officeDocument/2006/relationships/tags" Target="../tags/tag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98.xml"/><Relationship Id="rId1" Type="http://schemas.openxmlformats.org/officeDocument/2006/relationships/slideLayout" Target="../slideLayouts/slideLayout13.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jpeg"/></Relationships>
</file>

<file path=ppt/slides/_rels/slide13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106.xml"/><Relationship Id="rId1" Type="http://schemas.openxmlformats.org/officeDocument/2006/relationships/slideLayout" Target="../slideLayouts/slideLayout13.xml"/><Relationship Id="rId4" Type="http://schemas.openxmlformats.org/officeDocument/2006/relationships/image" Target="../media/image20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11.xml"/><Relationship Id="rId1" Type="http://schemas.openxmlformats.org/officeDocument/2006/relationships/slideLayout" Target="../slideLayouts/slideLayout13.xml"/><Relationship Id="rId4" Type="http://schemas.openxmlformats.org/officeDocument/2006/relationships/image" Target="../media/image206.png"/></Relationships>
</file>

<file path=ppt/slides/_rels/slide1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208.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19.xml"/><Relationship Id="rId4" Type="http://schemas.openxmlformats.org/officeDocument/2006/relationships/image" Target="../media/image62.emf"/></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jpeg"/></Relationships>
</file>

<file path=ppt/slides/_rels/slide7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67.jpeg"/><Relationship Id="rId4" Type="http://schemas.openxmlformats.org/officeDocument/2006/relationships/image" Target="../media/image71.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5" Type="http://schemas.openxmlformats.org/officeDocument/2006/relationships/image" Target="../media/image89.jpeg"/><Relationship Id="rId4" Type="http://schemas.openxmlformats.org/officeDocument/2006/relationships/image" Target="../media/image88.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91.jpeg"/></Relationships>
</file>

<file path=ppt/slides/_rels/slide8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5.bin"/><Relationship Id="rId18" Type="http://schemas.openxmlformats.org/officeDocument/2006/relationships/image" Target="../media/image103.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98.wmf"/><Relationship Id="rId17" Type="http://schemas.openxmlformats.org/officeDocument/2006/relationships/image" Target="../media/image102.png"/><Relationship Id="rId2" Type="http://schemas.openxmlformats.org/officeDocument/2006/relationships/notesSlide" Target="../notesSlides/notesSlide56.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13.xml"/><Relationship Id="rId6" Type="http://schemas.openxmlformats.org/officeDocument/2006/relationships/image" Target="../media/image94.wmf"/><Relationship Id="rId11" Type="http://schemas.openxmlformats.org/officeDocument/2006/relationships/image" Target="../media/image97.wmf"/><Relationship Id="rId5" Type="http://schemas.openxmlformats.org/officeDocument/2006/relationships/oleObject" Target="../embeddings/oleObject2.bin"/><Relationship Id="rId15" Type="http://schemas.openxmlformats.org/officeDocument/2006/relationships/image" Target="../media/image100.png"/><Relationship Id="rId10" Type="http://schemas.openxmlformats.org/officeDocument/2006/relationships/image" Target="../media/image96.wmf"/><Relationship Id="rId19" Type="http://schemas.openxmlformats.org/officeDocument/2006/relationships/image" Target="../media/image104.wmf"/><Relationship Id="rId4" Type="http://schemas.openxmlformats.org/officeDocument/2006/relationships/image" Target="../media/image93.wmf"/><Relationship Id="rId9" Type="http://schemas.openxmlformats.org/officeDocument/2006/relationships/oleObject" Target="../embeddings/oleObject4.bin"/><Relationship Id="rId14" Type="http://schemas.openxmlformats.org/officeDocument/2006/relationships/image" Target="../media/image99.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20.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931" r="8445"/>
          <a:stretch>
            <a:fillRect/>
          </a:stretch>
        </p:blipFill>
        <p:spPr>
          <a:xfrm>
            <a:off x="1" y="-1"/>
            <a:ext cx="12192000" cy="6858001"/>
          </a:xfrm>
          <a:prstGeom prst="rect">
            <a:avLst/>
          </a:prstGeom>
        </p:spPr>
      </p:pic>
      <p:sp>
        <p:nvSpPr>
          <p:cNvPr id="5" name="矩形 4"/>
          <p:cNvSpPr/>
          <p:nvPr/>
        </p:nvSpPr>
        <p:spPr>
          <a:xfrm>
            <a:off x="3" y="4"/>
            <a:ext cx="12192000" cy="6857999"/>
          </a:xfrm>
          <a:prstGeom prst="rect">
            <a:avLst/>
          </a:prstGeom>
          <a:gradFill flip="none" rotWithShape="1">
            <a:gsLst>
              <a:gs pos="0">
                <a:srgbClr val="1B60A8">
                  <a:alpha val="75000"/>
                </a:srgbClr>
              </a:gs>
              <a:gs pos="99000">
                <a:srgbClr val="30B2D4">
                  <a:alpha val="1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p:cNvSpPr txBox="1"/>
          <p:nvPr/>
        </p:nvSpPr>
        <p:spPr>
          <a:xfrm>
            <a:off x="0" y="467995"/>
            <a:ext cx="12192635" cy="3138170"/>
          </a:xfrm>
          <a:prstGeom prst="rect">
            <a:avLst/>
          </a:prstGeom>
          <a:noFill/>
        </p:spPr>
        <p:txBody>
          <a:bodyPr wrap="square" rtlCol="0">
            <a:spAutoFit/>
          </a:bodyPr>
          <a:lstStyle>
            <a:defPPr>
              <a:defRPr lang="zh-CN"/>
            </a:defPPr>
            <a:lvl1pPr>
              <a:defRPr sz="2400" b="1">
                <a:gradFill>
                  <a:gsLst>
                    <a:gs pos="46000">
                      <a:srgbClr val="226EAE">
                        <a:alpha val="93000"/>
                      </a:srgbClr>
                    </a:gs>
                    <a:gs pos="18000">
                      <a:srgbClr val="1B60A8"/>
                    </a:gs>
                    <a:gs pos="100000">
                      <a:srgbClr val="30B2D4"/>
                    </a:gs>
                  </a:gsLst>
                  <a:lin ang="1800000" scaled="0"/>
                </a:gradFill>
              </a:defRPr>
            </a:lvl1pPr>
          </a:lstStyle>
          <a:p>
            <a:pPr algn="ctr" fontAlgn="auto">
              <a:lnSpc>
                <a:spcPct val="150000"/>
              </a:lnSpc>
            </a:pPr>
            <a:r>
              <a:rPr lang="zh-CN" altLang="zh-CN" sz="6600" kern="1600" dirty="0">
                <a:solidFill>
                  <a:srgbClr val="FF0000"/>
                </a:solidFill>
                <a:effectLst>
                  <a:outerShdw blurRad="50800" dist="101600" dir="2700000" algn="tl" rotWithShape="0">
                    <a:prstClr val="black">
                      <a:alpha val="40000"/>
                    </a:prstClr>
                  </a:outerShdw>
                </a:effectLst>
                <a:uFillTx/>
                <a:latin typeface="方正大标宋简体" panose="02010601030101010101" charset="-122"/>
                <a:ea typeface="方正大标宋简体" panose="02010601030101010101" charset="-122"/>
              </a:rPr>
              <a:t>铜梁区卫生健康系统</a:t>
            </a:r>
            <a:endParaRPr lang="en-US" altLang="zh-CN" sz="6600" kern="1600" dirty="0">
              <a:solidFill>
                <a:srgbClr val="FF0000"/>
              </a:solidFill>
              <a:effectLst>
                <a:outerShdw blurRad="50800" dist="101600" dir="2700000" algn="tl" rotWithShape="0">
                  <a:prstClr val="black">
                    <a:alpha val="40000"/>
                  </a:prstClr>
                </a:outerShdw>
              </a:effectLst>
              <a:uFillTx/>
              <a:latin typeface="方正大标宋简体" panose="02010601030101010101" charset="-122"/>
              <a:ea typeface="方正大标宋简体" panose="02010601030101010101" charset="-122"/>
            </a:endParaRPr>
          </a:p>
          <a:p>
            <a:pPr algn="ctr" fontAlgn="auto">
              <a:lnSpc>
                <a:spcPct val="150000"/>
              </a:lnSpc>
            </a:pPr>
            <a:r>
              <a:rPr lang="zh-CN" altLang="en-US" sz="6600" kern="1600" dirty="0">
                <a:solidFill>
                  <a:srgbClr val="FF0000"/>
                </a:solidFill>
                <a:effectLst>
                  <a:outerShdw blurRad="50800" dist="101600" dir="2700000" algn="tl" rotWithShape="0">
                    <a:prstClr val="black">
                      <a:alpha val="40000"/>
                    </a:prstClr>
                  </a:outerShdw>
                </a:effectLst>
                <a:uFillTx/>
                <a:latin typeface="方正大标宋简体" panose="02010601030101010101" charset="-122"/>
                <a:ea typeface="方正大标宋简体" panose="02010601030101010101" charset="-122"/>
              </a:rPr>
              <a:t>网络信息安全意识培训</a:t>
            </a:r>
          </a:p>
        </p:txBody>
      </p:sp>
      <p:sp>
        <p:nvSpPr>
          <p:cNvPr id="8" name="文本框 7"/>
          <p:cNvSpPr txBox="1"/>
          <p:nvPr/>
        </p:nvSpPr>
        <p:spPr>
          <a:xfrm>
            <a:off x="-635" y="4725670"/>
            <a:ext cx="12192635" cy="706755"/>
          </a:xfrm>
          <a:prstGeom prst="rect">
            <a:avLst/>
          </a:prstGeom>
          <a:noFill/>
        </p:spPr>
        <p:txBody>
          <a:bodyPr wrap="square" rtlCol="0">
            <a:spAutoFit/>
          </a:bodyPr>
          <a:lstStyle/>
          <a:p>
            <a:pPr algn="ctr"/>
            <a:r>
              <a:rPr lang="en-US" sz="2000" b="1" dirty="0">
                <a:solidFill>
                  <a:schemeClr val="bg1"/>
                </a:solidFill>
                <a:latin typeface="+mj-ea"/>
                <a:ea typeface="+mj-ea"/>
              </a:rPr>
              <a:t> </a:t>
            </a:r>
            <a:r>
              <a:rPr lang="zh-CN" altLang="en-US" sz="2400" b="1" dirty="0">
                <a:solidFill>
                  <a:schemeClr val="bg1"/>
                </a:solidFill>
                <a:latin typeface="+mj-ea"/>
                <a:ea typeface="+mj-ea"/>
              </a:rPr>
              <a:t>  </a:t>
            </a:r>
            <a:r>
              <a:rPr lang="en-US" altLang="zh-CN" sz="4000" b="1" dirty="0">
                <a:solidFill>
                  <a:srgbClr val="FF0000"/>
                </a:solidFill>
                <a:latin typeface="方正大标宋_GBK" panose="03000509000000000000" charset="-122"/>
                <a:ea typeface="方正大标宋_GBK" panose="03000509000000000000" charset="-122"/>
                <a:cs typeface="方正大标宋_GBK" panose="03000509000000000000" charset="-122"/>
              </a:rPr>
              <a:t>2022</a:t>
            </a:r>
            <a:r>
              <a:rPr lang="zh-CN" altLang="en-US" sz="4000" b="1" dirty="0">
                <a:solidFill>
                  <a:srgbClr val="FF0000"/>
                </a:solidFill>
                <a:latin typeface="方正大标宋_GBK" panose="03000509000000000000" charset="-122"/>
                <a:ea typeface="方正大标宋_GBK" panose="03000509000000000000" charset="-122"/>
                <a:cs typeface="方正大标宋_GBK" panose="03000509000000000000" charset="-122"/>
              </a:rPr>
              <a:t>年</a:t>
            </a:r>
            <a:r>
              <a:rPr lang="en-US" altLang="zh-CN" sz="4000" b="1" dirty="0">
                <a:solidFill>
                  <a:srgbClr val="FF0000"/>
                </a:solidFill>
                <a:latin typeface="方正大标宋_GBK" panose="03000509000000000000" charset="-122"/>
                <a:ea typeface="方正大标宋_GBK" panose="03000509000000000000" charset="-122"/>
                <a:cs typeface="方正大标宋_GBK" panose="03000509000000000000" charset="-122"/>
              </a:rPr>
              <a:t>6</a:t>
            </a:r>
            <a:r>
              <a:rPr lang="zh-CN" altLang="en-US" sz="4000" b="1" dirty="0">
                <a:solidFill>
                  <a:srgbClr val="FF0000"/>
                </a:solidFill>
                <a:latin typeface="方正大标宋_GBK" panose="03000509000000000000" charset="-122"/>
                <a:ea typeface="方正大标宋_GBK" panose="03000509000000000000" charset="-122"/>
                <a:cs typeface="方正大标宋_GBK" panose="03000509000000000000" charset="-122"/>
              </a:rPr>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网络产品、服务提供者主体责任</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object 5"/>
          <p:cNvSpPr/>
          <p:nvPr/>
        </p:nvSpPr>
        <p:spPr>
          <a:xfrm>
            <a:off x="3349074" y="3980941"/>
            <a:ext cx="407670" cy="1318260"/>
          </a:xfrm>
          <a:custGeom>
            <a:avLst/>
            <a:gdLst/>
            <a:ahLst/>
            <a:cxnLst/>
            <a:rect l="l" t="t" r="r" b="b"/>
            <a:pathLst>
              <a:path w="407669" h="1318260">
                <a:moveTo>
                  <a:pt x="0" y="0"/>
                </a:moveTo>
                <a:lnTo>
                  <a:pt x="203708" y="0"/>
                </a:lnTo>
                <a:lnTo>
                  <a:pt x="203708" y="1318145"/>
                </a:lnTo>
                <a:lnTo>
                  <a:pt x="407416" y="1318145"/>
                </a:lnTo>
              </a:path>
            </a:pathLst>
          </a:custGeom>
          <a:ln w="25400">
            <a:solidFill>
              <a:srgbClr val="644E80"/>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4" name="object 6"/>
          <p:cNvSpPr/>
          <p:nvPr/>
        </p:nvSpPr>
        <p:spPr>
          <a:xfrm>
            <a:off x="3349074" y="3980941"/>
            <a:ext cx="407670" cy="454025"/>
          </a:xfrm>
          <a:custGeom>
            <a:avLst/>
            <a:gdLst/>
            <a:ahLst/>
            <a:cxnLst/>
            <a:rect l="l" t="t" r="r" b="b"/>
            <a:pathLst>
              <a:path w="407669" h="454025">
                <a:moveTo>
                  <a:pt x="0" y="0"/>
                </a:moveTo>
                <a:lnTo>
                  <a:pt x="203708" y="0"/>
                </a:lnTo>
                <a:lnTo>
                  <a:pt x="203708" y="454024"/>
                </a:lnTo>
                <a:lnTo>
                  <a:pt x="407416" y="454024"/>
                </a:lnTo>
              </a:path>
            </a:pathLst>
          </a:custGeom>
          <a:ln w="25399">
            <a:solidFill>
              <a:srgbClr val="644E80"/>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5" name="object 7"/>
          <p:cNvSpPr/>
          <p:nvPr/>
        </p:nvSpPr>
        <p:spPr>
          <a:xfrm>
            <a:off x="3349074" y="3426841"/>
            <a:ext cx="407670" cy="554355"/>
          </a:xfrm>
          <a:custGeom>
            <a:avLst/>
            <a:gdLst/>
            <a:ahLst/>
            <a:cxnLst/>
            <a:rect l="l" t="t" r="r" b="b"/>
            <a:pathLst>
              <a:path w="407669" h="554354">
                <a:moveTo>
                  <a:pt x="0" y="554101"/>
                </a:moveTo>
                <a:lnTo>
                  <a:pt x="203708" y="554101"/>
                </a:lnTo>
                <a:lnTo>
                  <a:pt x="203708" y="0"/>
                </a:lnTo>
                <a:lnTo>
                  <a:pt x="407416" y="0"/>
                </a:lnTo>
              </a:path>
            </a:pathLst>
          </a:custGeom>
          <a:ln w="25400">
            <a:solidFill>
              <a:srgbClr val="644E80"/>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6" name="object 8"/>
          <p:cNvSpPr/>
          <p:nvPr/>
        </p:nvSpPr>
        <p:spPr>
          <a:xfrm>
            <a:off x="3349074" y="2562732"/>
            <a:ext cx="407670" cy="1418590"/>
          </a:xfrm>
          <a:custGeom>
            <a:avLst/>
            <a:gdLst/>
            <a:ahLst/>
            <a:cxnLst/>
            <a:rect l="l" t="t" r="r" b="b"/>
            <a:pathLst>
              <a:path w="407669" h="1418589">
                <a:moveTo>
                  <a:pt x="0" y="1418208"/>
                </a:moveTo>
                <a:lnTo>
                  <a:pt x="203708" y="1418208"/>
                </a:lnTo>
                <a:lnTo>
                  <a:pt x="203708" y="0"/>
                </a:lnTo>
                <a:lnTo>
                  <a:pt x="407416" y="0"/>
                </a:lnTo>
              </a:path>
            </a:pathLst>
          </a:custGeom>
          <a:ln w="25400">
            <a:solidFill>
              <a:srgbClr val="644E80"/>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7" name="object 10"/>
          <p:cNvSpPr txBox="1"/>
          <p:nvPr/>
        </p:nvSpPr>
        <p:spPr>
          <a:xfrm>
            <a:off x="2747730" y="2547579"/>
            <a:ext cx="537845" cy="2766695"/>
          </a:xfrm>
          <a:prstGeom prst="rect">
            <a:avLst/>
          </a:prstGeom>
        </p:spPr>
        <p:txBody>
          <a:bodyPr vert="horz" wrap="square" lIns="0" tIns="8890" rIns="0" bIns="0" rtlCol="0">
            <a:spAutoFit/>
          </a:bodyPr>
          <a:lstStyle/>
          <a:p>
            <a:pPr marL="12700" marR="5080" algn="just" defTabSz="913765">
              <a:lnSpc>
                <a:spcPct val="129000"/>
              </a:lnSpc>
              <a:spcBef>
                <a:spcPts val="70"/>
              </a:spcBef>
            </a:pPr>
            <a:r>
              <a:rPr sz="2000" b="1" spc="5" dirty="0">
                <a:solidFill>
                  <a:srgbClr val="5F497A"/>
                </a:solidFill>
                <a:latin typeface="微软雅黑" panose="020B0503020204020204" pitchFamily="34" charset="-122"/>
                <a:ea typeface="微软雅黑" panose="020B0503020204020204" pitchFamily="34" charset="-122"/>
                <a:cs typeface="微软雅黑" panose="020B0503020204020204" pitchFamily="34" charset="-122"/>
              </a:rPr>
              <a:t>网络 产品 服务 提供 者的 责任 义务</a:t>
            </a:r>
            <a:endParaRPr sz="20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11"/>
          <p:cNvSpPr/>
          <p:nvPr/>
        </p:nvSpPr>
        <p:spPr>
          <a:xfrm>
            <a:off x="3756490" y="2310828"/>
            <a:ext cx="5487035" cy="504190"/>
          </a:xfrm>
          <a:custGeom>
            <a:avLst/>
            <a:gdLst/>
            <a:ahLst/>
            <a:cxnLst/>
            <a:rect l="l" t="t" r="r" b="b"/>
            <a:pathLst>
              <a:path w="5487034" h="504189">
                <a:moveTo>
                  <a:pt x="0" y="503999"/>
                </a:moveTo>
                <a:lnTo>
                  <a:pt x="5486781" y="503999"/>
                </a:lnTo>
                <a:lnTo>
                  <a:pt x="5486781" y="0"/>
                </a:lnTo>
                <a:lnTo>
                  <a:pt x="0" y="0"/>
                </a:lnTo>
                <a:lnTo>
                  <a:pt x="0" y="503999"/>
                </a:lnTo>
                <a:close/>
              </a:path>
            </a:pathLst>
          </a:custGeom>
          <a:ln w="25400">
            <a:solidFill>
              <a:srgbClr val="735A92"/>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9" name="object 12"/>
          <p:cNvSpPr txBox="1"/>
          <p:nvPr/>
        </p:nvSpPr>
        <p:spPr>
          <a:xfrm>
            <a:off x="3864821" y="2422397"/>
            <a:ext cx="3519804" cy="267335"/>
          </a:xfrm>
          <a:prstGeom prst="rect">
            <a:avLst/>
          </a:prstGeom>
        </p:spPr>
        <p:txBody>
          <a:bodyPr vert="horz" wrap="square" lIns="0" tIns="16510" rIns="0" bIns="0" rtlCol="0">
            <a:spAutoFit/>
          </a:bodyPr>
          <a:lstStyle/>
          <a:p>
            <a:pPr marL="12700" defTabSz="913765">
              <a:spcBef>
                <a:spcPts val="130"/>
              </a:spcBef>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第二十二条</a:t>
            </a:r>
            <a:r>
              <a:rPr sz="1550" b="1" spc="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网络产品、服务自身安</a:t>
            </a:r>
            <a:r>
              <a:rPr sz="1550" spc="6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全</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性</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object 13"/>
          <p:cNvSpPr/>
          <p:nvPr/>
        </p:nvSpPr>
        <p:spPr>
          <a:xfrm>
            <a:off x="3707722" y="3144011"/>
            <a:ext cx="5586984" cy="603504"/>
          </a:xfrm>
          <a:prstGeom prst="rect">
            <a:avLst/>
          </a:prstGeom>
          <a:blipFill>
            <a:blip r:embed="rId3" cstate="print"/>
            <a:stretch>
              <a:fillRect/>
            </a:stretch>
          </a:blipFill>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1" name="object 14"/>
          <p:cNvSpPr/>
          <p:nvPr/>
        </p:nvSpPr>
        <p:spPr>
          <a:xfrm>
            <a:off x="3657431" y="3130295"/>
            <a:ext cx="4197096" cy="704088"/>
          </a:xfrm>
          <a:prstGeom prst="rect">
            <a:avLst/>
          </a:prstGeom>
          <a:blipFill>
            <a:blip r:embed="rId4" cstate="print"/>
            <a:stretch>
              <a:fillRect/>
            </a:stretch>
          </a:blipFill>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2" name="object 15"/>
          <p:cNvSpPr/>
          <p:nvPr/>
        </p:nvSpPr>
        <p:spPr>
          <a:xfrm>
            <a:off x="3756490" y="3174809"/>
            <a:ext cx="5486781" cy="503999"/>
          </a:xfrm>
          <a:prstGeom prst="rect">
            <a:avLst/>
          </a:prstGeom>
          <a:ln w="25400">
            <a:solidFill>
              <a:srgbClr val="735A92"/>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3" name="object 16"/>
          <p:cNvSpPr/>
          <p:nvPr/>
        </p:nvSpPr>
        <p:spPr>
          <a:xfrm>
            <a:off x="3756490" y="3174809"/>
            <a:ext cx="5487035" cy="504190"/>
          </a:xfrm>
          <a:custGeom>
            <a:avLst/>
            <a:gdLst/>
            <a:ahLst/>
            <a:cxnLst/>
            <a:rect l="l" t="t" r="r" b="b"/>
            <a:pathLst>
              <a:path w="5487034" h="504189">
                <a:moveTo>
                  <a:pt x="0" y="503999"/>
                </a:moveTo>
                <a:lnTo>
                  <a:pt x="5486781" y="503999"/>
                </a:lnTo>
                <a:lnTo>
                  <a:pt x="5486781" y="0"/>
                </a:lnTo>
                <a:lnTo>
                  <a:pt x="0" y="0"/>
                </a:lnTo>
                <a:lnTo>
                  <a:pt x="0" y="503999"/>
                </a:lnTo>
                <a:close/>
              </a:path>
            </a:pathLst>
          </a:custGeom>
          <a:ln w="9525">
            <a:solidFill>
              <a:srgbClr val="497DBA"/>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4" name="object 17"/>
          <p:cNvSpPr txBox="1"/>
          <p:nvPr/>
        </p:nvSpPr>
        <p:spPr>
          <a:xfrm>
            <a:off x="3864821" y="3286709"/>
            <a:ext cx="3720465" cy="267335"/>
          </a:xfrm>
          <a:prstGeom prst="rect">
            <a:avLst/>
          </a:prstGeom>
        </p:spPr>
        <p:txBody>
          <a:bodyPr vert="horz" wrap="square" lIns="0" tIns="17145" rIns="0" bIns="0" rtlCol="0">
            <a:spAutoFit/>
          </a:bodyPr>
          <a:lstStyle/>
          <a:p>
            <a:pPr marL="12700" defTabSz="913765">
              <a:spcBef>
                <a:spcPts val="135"/>
              </a:spcBef>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第二十三</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a:t>
            </a:r>
            <a:r>
              <a:rPr sz="1550" b="1" spc="2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设备和产品的认证和检</a:t>
            </a:r>
            <a:r>
              <a:rPr sz="1550" spc="6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测</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制度</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object 18"/>
          <p:cNvSpPr/>
          <p:nvPr/>
        </p:nvSpPr>
        <p:spPr>
          <a:xfrm>
            <a:off x="3756490" y="4182935"/>
            <a:ext cx="5487035" cy="504190"/>
          </a:xfrm>
          <a:custGeom>
            <a:avLst/>
            <a:gdLst/>
            <a:ahLst/>
            <a:cxnLst/>
            <a:rect l="l" t="t" r="r" b="b"/>
            <a:pathLst>
              <a:path w="5487034" h="504189">
                <a:moveTo>
                  <a:pt x="0" y="503999"/>
                </a:moveTo>
                <a:lnTo>
                  <a:pt x="5486781" y="503999"/>
                </a:lnTo>
                <a:lnTo>
                  <a:pt x="5486781" y="0"/>
                </a:lnTo>
                <a:lnTo>
                  <a:pt x="0" y="0"/>
                </a:lnTo>
                <a:lnTo>
                  <a:pt x="0" y="503999"/>
                </a:lnTo>
                <a:close/>
              </a:path>
            </a:pathLst>
          </a:custGeom>
          <a:ln w="25400">
            <a:solidFill>
              <a:srgbClr val="735A92"/>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6" name="object 19"/>
          <p:cNvSpPr txBox="1"/>
          <p:nvPr/>
        </p:nvSpPr>
        <p:spPr>
          <a:xfrm>
            <a:off x="3864821" y="4295597"/>
            <a:ext cx="3721735" cy="267335"/>
          </a:xfrm>
          <a:prstGeom prst="rect">
            <a:avLst/>
          </a:prstGeom>
        </p:spPr>
        <p:txBody>
          <a:bodyPr vert="horz" wrap="square" lIns="0" tIns="17145" rIns="0" bIns="0" rtlCol="0">
            <a:spAutoFit/>
          </a:bodyPr>
          <a:lstStyle/>
          <a:p>
            <a:pPr marL="12700" defTabSz="913765">
              <a:spcBef>
                <a:spcPts val="135"/>
              </a:spcBef>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第二十</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七条</a:t>
            </a:r>
            <a:r>
              <a:rPr sz="1550" b="1" spc="1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网络产品、服务</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的</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禁</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止</a:t>
            </a:r>
            <a:r>
              <a:rPr sz="1550" spc="6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性</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要求</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object 20"/>
          <p:cNvSpPr/>
          <p:nvPr/>
        </p:nvSpPr>
        <p:spPr>
          <a:xfrm>
            <a:off x="3756490" y="5047081"/>
            <a:ext cx="5487035" cy="504190"/>
          </a:xfrm>
          <a:custGeom>
            <a:avLst/>
            <a:gdLst/>
            <a:ahLst/>
            <a:cxnLst/>
            <a:rect l="l" t="t" r="r" b="b"/>
            <a:pathLst>
              <a:path w="5487034" h="504189">
                <a:moveTo>
                  <a:pt x="0" y="503999"/>
                </a:moveTo>
                <a:lnTo>
                  <a:pt x="5486781" y="503999"/>
                </a:lnTo>
                <a:lnTo>
                  <a:pt x="5486781" y="0"/>
                </a:lnTo>
                <a:lnTo>
                  <a:pt x="0" y="0"/>
                </a:lnTo>
                <a:lnTo>
                  <a:pt x="0" y="503999"/>
                </a:lnTo>
                <a:close/>
              </a:path>
            </a:pathLst>
          </a:custGeom>
          <a:ln w="25400">
            <a:solidFill>
              <a:srgbClr val="735A92"/>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8" name="object 21"/>
          <p:cNvSpPr txBox="1"/>
          <p:nvPr/>
        </p:nvSpPr>
        <p:spPr>
          <a:xfrm>
            <a:off x="3864821" y="5160365"/>
            <a:ext cx="4535805" cy="267335"/>
          </a:xfrm>
          <a:prstGeom prst="rect">
            <a:avLst/>
          </a:prstGeom>
        </p:spPr>
        <p:txBody>
          <a:bodyPr vert="horz" wrap="square" lIns="0" tIns="17145" rIns="0" bIns="0" rtlCol="0">
            <a:spAutoFit/>
          </a:bodyPr>
          <a:lstStyle/>
          <a:p>
            <a:pPr marL="12700" defTabSz="913765">
              <a:spcBef>
                <a:spcPts val="135"/>
              </a:spcBef>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第四十八</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a:t>
            </a:r>
            <a:r>
              <a:rPr sz="1550" b="1" spc="2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服务提供者</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对违</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法</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信</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息</a:t>
            </a:r>
            <a:r>
              <a:rPr sz="1550" spc="6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传</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播</a:t>
            </a:r>
            <a:r>
              <a:rPr sz="1550" spc="6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的</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阻</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断</a:t>
            </a:r>
            <a:r>
              <a:rPr sz="1550" spc="6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义</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务</a:t>
            </a:r>
            <a:endParaRPr sz="155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object 22"/>
          <p:cNvSpPr txBox="1"/>
          <p:nvPr/>
        </p:nvSpPr>
        <p:spPr>
          <a:xfrm>
            <a:off x="1827513" y="1417396"/>
            <a:ext cx="8305165" cy="575310"/>
          </a:xfrm>
          <a:prstGeom prst="rect">
            <a:avLst/>
          </a:prstGeom>
        </p:spPr>
        <p:txBody>
          <a:bodyPr vert="horz" wrap="square" lIns="0" tIns="12700" rIns="0" bIns="0" rtlCol="0">
            <a:spAutoFit/>
          </a:bodyPr>
          <a:lstStyle/>
          <a:p>
            <a:pPr marL="12700" defTabSz="913765">
              <a:spcBef>
                <a:spcPts val="100"/>
              </a:spcBef>
            </a:pPr>
            <a:r>
              <a:rPr b="1" spc="135" dirty="0">
                <a:solidFill>
                  <a:prstClr val="black"/>
                </a:solidFill>
                <a:latin typeface="楷体" panose="02010609060101010101" charset="-122"/>
                <a:ea typeface="微软雅黑" panose="020B0503020204020204" pitchFamily="34" charset="-122"/>
                <a:cs typeface="楷体" panose="02010609060101010101" charset="-122"/>
              </a:rPr>
              <a:t>网</a:t>
            </a:r>
            <a:r>
              <a:rPr b="1" spc="95" dirty="0">
                <a:solidFill>
                  <a:prstClr val="black"/>
                </a:solidFill>
                <a:latin typeface="楷体" panose="02010609060101010101" charset="-122"/>
                <a:ea typeface="微软雅黑" panose="020B0503020204020204" pitchFamily="34" charset="-122"/>
                <a:cs typeface="楷体" panose="02010609060101010101" charset="-122"/>
              </a:rPr>
              <a:t>络产</a:t>
            </a:r>
            <a:r>
              <a:rPr b="1" spc="140" dirty="0">
                <a:solidFill>
                  <a:prstClr val="black"/>
                </a:solidFill>
                <a:latin typeface="楷体" panose="02010609060101010101" charset="-122"/>
                <a:ea typeface="微软雅黑" panose="020B0503020204020204" pitchFamily="34" charset="-122"/>
                <a:cs typeface="楷体" panose="02010609060101010101" charset="-122"/>
              </a:rPr>
              <a:t>品</a:t>
            </a:r>
            <a:r>
              <a:rPr b="1" spc="100" dirty="0">
                <a:solidFill>
                  <a:prstClr val="black"/>
                </a:solidFill>
                <a:latin typeface="楷体" panose="02010609060101010101" charset="-122"/>
                <a:ea typeface="微软雅黑" panose="020B0503020204020204" pitchFamily="34" charset="-122"/>
                <a:cs typeface="楷体" panose="02010609060101010101" charset="-122"/>
              </a:rPr>
              <a:t>、</a:t>
            </a:r>
            <a:r>
              <a:rPr b="1" spc="95" dirty="0">
                <a:solidFill>
                  <a:prstClr val="black"/>
                </a:solidFill>
                <a:latin typeface="楷体" panose="02010609060101010101" charset="-122"/>
                <a:ea typeface="微软雅黑" panose="020B0503020204020204" pitchFamily="34" charset="-122"/>
                <a:cs typeface="楷体" panose="02010609060101010101" charset="-122"/>
              </a:rPr>
              <a:t>服</a:t>
            </a:r>
            <a:r>
              <a:rPr b="1" spc="135" dirty="0">
                <a:solidFill>
                  <a:prstClr val="black"/>
                </a:solidFill>
                <a:latin typeface="楷体" panose="02010609060101010101" charset="-122"/>
                <a:ea typeface="微软雅黑" panose="020B0503020204020204" pitchFamily="34" charset="-122"/>
                <a:cs typeface="楷体" panose="02010609060101010101" charset="-122"/>
              </a:rPr>
              <a:t>务</a:t>
            </a:r>
            <a:r>
              <a:rPr b="1" spc="95" dirty="0">
                <a:solidFill>
                  <a:prstClr val="black"/>
                </a:solidFill>
                <a:latin typeface="楷体" panose="02010609060101010101" charset="-122"/>
                <a:ea typeface="微软雅黑" panose="020B0503020204020204" pitchFamily="34" charset="-122"/>
                <a:cs typeface="楷体" panose="02010609060101010101" charset="-122"/>
              </a:rPr>
              <a:t>提供</a:t>
            </a:r>
            <a:r>
              <a:rPr b="1" spc="135" dirty="0">
                <a:solidFill>
                  <a:prstClr val="black"/>
                </a:solidFill>
                <a:latin typeface="楷体" panose="02010609060101010101" charset="-122"/>
                <a:ea typeface="微软雅黑" panose="020B0503020204020204" pitchFamily="34" charset="-122"/>
                <a:cs typeface="楷体" panose="02010609060101010101" charset="-122"/>
              </a:rPr>
              <a:t>者</a:t>
            </a:r>
            <a:r>
              <a:rPr b="1" spc="95" dirty="0">
                <a:solidFill>
                  <a:prstClr val="black"/>
                </a:solidFill>
                <a:latin typeface="楷体" panose="02010609060101010101" charset="-122"/>
                <a:ea typeface="微软雅黑" panose="020B0503020204020204" pitchFamily="34" charset="-122"/>
                <a:cs typeface="楷体" panose="02010609060101010101" charset="-122"/>
              </a:rPr>
              <a:t>分布</a:t>
            </a:r>
            <a:r>
              <a:rPr b="1" spc="135" dirty="0">
                <a:solidFill>
                  <a:prstClr val="black"/>
                </a:solidFill>
                <a:latin typeface="楷体" panose="02010609060101010101" charset="-122"/>
                <a:ea typeface="微软雅黑" panose="020B0503020204020204" pitchFamily="34" charset="-122"/>
                <a:cs typeface="楷体" panose="02010609060101010101" charset="-122"/>
              </a:rPr>
              <a:t>在</a:t>
            </a:r>
            <a:r>
              <a:rPr b="1" spc="95" dirty="0">
                <a:solidFill>
                  <a:prstClr val="black"/>
                </a:solidFill>
                <a:latin typeface="楷体" panose="02010609060101010101" charset="-122"/>
                <a:ea typeface="微软雅黑" panose="020B0503020204020204" pitchFamily="34" charset="-122"/>
                <a:cs typeface="楷体" panose="02010609060101010101" charset="-122"/>
              </a:rPr>
              <a:t>各行</a:t>
            </a:r>
            <a:r>
              <a:rPr b="1" spc="135" dirty="0">
                <a:solidFill>
                  <a:prstClr val="black"/>
                </a:solidFill>
                <a:latin typeface="楷体" panose="02010609060101010101" charset="-122"/>
                <a:ea typeface="微软雅黑" panose="020B0503020204020204" pitchFamily="34" charset="-122"/>
                <a:cs typeface="楷体" panose="02010609060101010101" charset="-122"/>
              </a:rPr>
              <a:t>各</a:t>
            </a:r>
            <a:r>
              <a:rPr b="1" spc="120" dirty="0">
                <a:solidFill>
                  <a:prstClr val="black"/>
                </a:solidFill>
                <a:latin typeface="楷体" panose="02010609060101010101" charset="-122"/>
                <a:ea typeface="微软雅黑" panose="020B0503020204020204" pitchFamily="34" charset="-122"/>
                <a:cs typeface="楷体" panose="02010609060101010101" charset="-122"/>
              </a:rPr>
              <a:t>业</a:t>
            </a:r>
            <a:r>
              <a:rPr b="1" spc="100" dirty="0">
                <a:solidFill>
                  <a:prstClr val="black"/>
                </a:solidFill>
                <a:latin typeface="楷体" panose="02010609060101010101" charset="-122"/>
                <a:ea typeface="微软雅黑" panose="020B0503020204020204" pitchFamily="34" charset="-122"/>
                <a:cs typeface="楷体" panose="02010609060101010101" charset="-122"/>
              </a:rPr>
              <a:t>，</a:t>
            </a:r>
            <a:r>
              <a:rPr b="1" spc="95" dirty="0">
                <a:solidFill>
                  <a:prstClr val="black"/>
                </a:solidFill>
                <a:latin typeface="楷体" panose="02010609060101010101" charset="-122"/>
                <a:ea typeface="微软雅黑" panose="020B0503020204020204" pitchFamily="34" charset="-122"/>
                <a:cs typeface="楷体" panose="02010609060101010101" charset="-122"/>
              </a:rPr>
              <a:t>在</a:t>
            </a:r>
            <a:r>
              <a:rPr b="1" spc="135" dirty="0">
                <a:solidFill>
                  <a:prstClr val="black"/>
                </a:solidFill>
                <a:latin typeface="楷体" panose="02010609060101010101" charset="-122"/>
                <a:ea typeface="微软雅黑" panose="020B0503020204020204" pitchFamily="34" charset="-122"/>
                <a:cs typeface="楷体" panose="02010609060101010101" charset="-122"/>
              </a:rPr>
              <a:t>网</a:t>
            </a:r>
            <a:r>
              <a:rPr b="1" spc="95" dirty="0">
                <a:solidFill>
                  <a:prstClr val="black"/>
                </a:solidFill>
                <a:latin typeface="楷体" panose="02010609060101010101" charset="-122"/>
                <a:ea typeface="微软雅黑" panose="020B0503020204020204" pitchFamily="34" charset="-122"/>
                <a:cs typeface="楷体" panose="02010609060101010101" charset="-122"/>
              </a:rPr>
              <a:t>络空</a:t>
            </a:r>
            <a:r>
              <a:rPr b="1" spc="135" dirty="0">
                <a:solidFill>
                  <a:prstClr val="black"/>
                </a:solidFill>
                <a:latin typeface="楷体" panose="02010609060101010101" charset="-122"/>
                <a:ea typeface="微软雅黑" panose="020B0503020204020204" pitchFamily="34" charset="-122"/>
                <a:cs typeface="楷体" panose="02010609060101010101" charset="-122"/>
              </a:rPr>
              <a:t>间</a:t>
            </a:r>
            <a:r>
              <a:rPr b="1" spc="95" dirty="0">
                <a:solidFill>
                  <a:prstClr val="black"/>
                </a:solidFill>
                <a:latin typeface="楷体" panose="02010609060101010101" charset="-122"/>
                <a:ea typeface="微软雅黑" panose="020B0503020204020204" pitchFamily="34" charset="-122"/>
                <a:cs typeface="楷体" panose="02010609060101010101" charset="-122"/>
              </a:rPr>
              <a:t>扮演</a:t>
            </a:r>
            <a:r>
              <a:rPr b="1" spc="135" dirty="0">
                <a:solidFill>
                  <a:prstClr val="black"/>
                </a:solidFill>
                <a:latin typeface="楷体" panose="02010609060101010101" charset="-122"/>
                <a:ea typeface="微软雅黑" panose="020B0503020204020204" pitchFamily="34" charset="-122"/>
                <a:cs typeface="楷体" panose="02010609060101010101" charset="-122"/>
              </a:rPr>
              <a:t>着</a:t>
            </a:r>
            <a:r>
              <a:rPr b="1" spc="95" dirty="0">
                <a:solidFill>
                  <a:prstClr val="black"/>
                </a:solidFill>
                <a:latin typeface="楷体" panose="02010609060101010101" charset="-122"/>
                <a:ea typeface="微软雅黑" panose="020B0503020204020204" pitchFamily="34" charset="-122"/>
                <a:cs typeface="楷体" panose="02010609060101010101" charset="-122"/>
              </a:rPr>
              <a:t>日趋</a:t>
            </a:r>
            <a:r>
              <a:rPr b="1" spc="135" dirty="0">
                <a:solidFill>
                  <a:prstClr val="black"/>
                </a:solidFill>
                <a:latin typeface="楷体" panose="02010609060101010101" charset="-122"/>
                <a:ea typeface="微软雅黑" panose="020B0503020204020204" pitchFamily="34" charset="-122"/>
                <a:cs typeface="楷体" panose="02010609060101010101" charset="-122"/>
              </a:rPr>
              <a:t>重</a:t>
            </a:r>
            <a:r>
              <a:rPr b="1" spc="95" dirty="0">
                <a:solidFill>
                  <a:prstClr val="black"/>
                </a:solidFill>
                <a:latin typeface="楷体" panose="02010609060101010101" charset="-122"/>
                <a:ea typeface="微软雅黑" panose="020B0503020204020204" pitchFamily="34" charset="-122"/>
                <a:cs typeface="楷体" panose="02010609060101010101" charset="-122"/>
              </a:rPr>
              <a:t>要的</a:t>
            </a:r>
            <a:r>
              <a:rPr b="1" spc="135" dirty="0">
                <a:solidFill>
                  <a:prstClr val="black"/>
                </a:solidFill>
                <a:latin typeface="楷体" panose="02010609060101010101" charset="-122"/>
                <a:ea typeface="微软雅黑" panose="020B0503020204020204" pitchFamily="34" charset="-122"/>
                <a:cs typeface="楷体" panose="02010609060101010101" charset="-122"/>
              </a:rPr>
              <a:t>角</a:t>
            </a:r>
            <a:r>
              <a:rPr b="1" spc="125" dirty="0">
                <a:solidFill>
                  <a:prstClr val="black"/>
                </a:solidFill>
                <a:latin typeface="楷体" panose="02010609060101010101" charset="-122"/>
                <a:ea typeface="微软雅黑" panose="020B0503020204020204" pitchFamily="34" charset="-122"/>
                <a:cs typeface="楷体" panose="02010609060101010101" charset="-122"/>
              </a:rPr>
              <a:t>色</a:t>
            </a:r>
            <a:r>
              <a:rPr b="1" spc="-5" dirty="0">
                <a:solidFill>
                  <a:prstClr val="black"/>
                </a:solidFill>
                <a:latin typeface="楷体" panose="02010609060101010101" charset="-122"/>
                <a:ea typeface="微软雅黑" panose="020B0503020204020204" pitchFamily="34" charset="-122"/>
                <a:cs typeface="楷体" panose="02010609060101010101" charset="-122"/>
              </a:rPr>
              <a:t>，</a:t>
            </a:r>
            <a:endParaRPr dirty="0">
              <a:solidFill>
                <a:prstClr val="black"/>
              </a:solidFill>
              <a:latin typeface="楷体" panose="02010609060101010101" charset="-122"/>
              <a:ea typeface="微软雅黑" panose="020B0503020204020204" pitchFamily="34" charset="-122"/>
              <a:cs typeface="楷体" panose="02010609060101010101" charset="-122"/>
            </a:endParaRPr>
          </a:p>
          <a:p>
            <a:pPr marL="12700" defTabSz="913765">
              <a:spcBef>
                <a:spcPts val="5"/>
              </a:spcBef>
            </a:pPr>
            <a:r>
              <a:rPr b="1" spc="25" dirty="0">
                <a:solidFill>
                  <a:prstClr val="black"/>
                </a:solidFill>
                <a:latin typeface="楷体" panose="02010609060101010101" charset="-122"/>
                <a:ea typeface="微软雅黑" panose="020B0503020204020204" pitchFamily="34" charset="-122"/>
                <a:cs typeface="楷体" panose="02010609060101010101" charset="-122"/>
              </a:rPr>
              <a:t>《</a:t>
            </a:r>
            <a:r>
              <a:rPr b="1" spc="-5" dirty="0">
                <a:solidFill>
                  <a:prstClr val="black"/>
                </a:solidFill>
                <a:latin typeface="楷体" panose="02010609060101010101" charset="-122"/>
                <a:ea typeface="微软雅黑" panose="020B0503020204020204" pitchFamily="34" charset="-122"/>
                <a:cs typeface="楷体" panose="02010609060101010101" charset="-122"/>
              </a:rPr>
              <a:t>网络</a:t>
            </a:r>
            <a:r>
              <a:rPr b="1" spc="20" dirty="0">
                <a:solidFill>
                  <a:prstClr val="black"/>
                </a:solidFill>
                <a:latin typeface="楷体" panose="02010609060101010101" charset="-122"/>
                <a:ea typeface="微软雅黑" panose="020B0503020204020204" pitchFamily="34" charset="-122"/>
                <a:cs typeface="楷体" panose="02010609060101010101" charset="-122"/>
              </a:rPr>
              <a:t>安</a:t>
            </a:r>
            <a:r>
              <a:rPr b="1" spc="-5" dirty="0">
                <a:solidFill>
                  <a:prstClr val="black"/>
                </a:solidFill>
                <a:latin typeface="楷体" panose="02010609060101010101" charset="-122"/>
                <a:ea typeface="微软雅黑" panose="020B0503020204020204" pitchFamily="34" charset="-122"/>
                <a:cs typeface="楷体" panose="02010609060101010101" charset="-122"/>
              </a:rPr>
              <a:t>全法</a:t>
            </a:r>
            <a:r>
              <a:rPr b="1" spc="30" dirty="0">
                <a:solidFill>
                  <a:prstClr val="black"/>
                </a:solidFill>
                <a:latin typeface="楷体" panose="02010609060101010101" charset="-122"/>
                <a:ea typeface="微软雅黑" panose="020B0503020204020204" pitchFamily="34" charset="-122"/>
                <a:cs typeface="楷体" panose="02010609060101010101" charset="-122"/>
              </a:rPr>
              <a:t>》</a:t>
            </a:r>
            <a:r>
              <a:rPr b="1" spc="-5" dirty="0">
                <a:solidFill>
                  <a:prstClr val="black"/>
                </a:solidFill>
                <a:latin typeface="楷体" panose="02010609060101010101" charset="-122"/>
                <a:ea typeface="微软雅黑" panose="020B0503020204020204" pitchFamily="34" charset="-122"/>
                <a:cs typeface="楷体" panose="02010609060101010101" charset="-122"/>
              </a:rPr>
              <a:t>相关</a:t>
            </a:r>
            <a:r>
              <a:rPr b="1" spc="20" dirty="0">
                <a:solidFill>
                  <a:prstClr val="black"/>
                </a:solidFill>
                <a:latin typeface="楷体" panose="02010609060101010101" charset="-122"/>
                <a:ea typeface="微软雅黑" panose="020B0503020204020204" pitchFamily="34" charset="-122"/>
                <a:cs typeface="楷体" panose="02010609060101010101" charset="-122"/>
              </a:rPr>
              <a:t>规</a:t>
            </a:r>
            <a:r>
              <a:rPr b="1" spc="-5" dirty="0">
                <a:solidFill>
                  <a:prstClr val="black"/>
                </a:solidFill>
                <a:latin typeface="楷体" panose="02010609060101010101" charset="-122"/>
                <a:ea typeface="微软雅黑" panose="020B0503020204020204" pitchFamily="34" charset="-122"/>
                <a:cs typeface="楷体" panose="02010609060101010101" charset="-122"/>
              </a:rPr>
              <a:t>定</a:t>
            </a:r>
            <a:r>
              <a:rPr b="1" spc="30" dirty="0">
                <a:solidFill>
                  <a:prstClr val="black"/>
                </a:solidFill>
                <a:latin typeface="楷体" panose="02010609060101010101" charset="-122"/>
                <a:ea typeface="微软雅黑" panose="020B0503020204020204" pitchFamily="34" charset="-122"/>
                <a:cs typeface="楷体" panose="02010609060101010101" charset="-122"/>
              </a:rPr>
              <a:t>以</a:t>
            </a:r>
            <a:r>
              <a:rPr b="1" spc="-10" dirty="0">
                <a:solidFill>
                  <a:prstClr val="black"/>
                </a:solidFill>
                <a:latin typeface="楷体" panose="02010609060101010101" charset="-122"/>
                <a:ea typeface="微软雅黑" panose="020B0503020204020204" pitchFamily="34" charset="-122"/>
                <a:cs typeface="楷体" panose="02010609060101010101" charset="-122"/>
              </a:rPr>
              <a:t>“</a:t>
            </a:r>
            <a:r>
              <a:rPr b="1" spc="-5" dirty="0">
                <a:solidFill>
                  <a:prstClr val="black"/>
                </a:solidFill>
                <a:latin typeface="楷体" panose="02010609060101010101" charset="-122"/>
                <a:ea typeface="微软雅黑" panose="020B0503020204020204" pitchFamily="34" charset="-122"/>
                <a:cs typeface="楷体" panose="02010609060101010101" charset="-122"/>
              </a:rPr>
              <a:t>规</a:t>
            </a:r>
            <a:r>
              <a:rPr b="1" spc="20" dirty="0">
                <a:solidFill>
                  <a:prstClr val="black"/>
                </a:solidFill>
                <a:latin typeface="楷体" panose="02010609060101010101" charset="-122"/>
                <a:ea typeface="微软雅黑" panose="020B0503020204020204" pitchFamily="34" charset="-122"/>
                <a:cs typeface="楷体" panose="02010609060101010101" charset="-122"/>
              </a:rPr>
              <a:t>范</a:t>
            </a:r>
            <a:r>
              <a:rPr b="1" spc="-5" dirty="0">
                <a:solidFill>
                  <a:prstClr val="black"/>
                </a:solidFill>
                <a:latin typeface="楷体" panose="02010609060101010101" charset="-122"/>
                <a:ea typeface="微软雅黑" panose="020B0503020204020204" pitchFamily="34" charset="-122"/>
                <a:cs typeface="楷体" panose="02010609060101010101" charset="-122"/>
              </a:rPr>
              <a:t>行为</a:t>
            </a:r>
            <a:r>
              <a:rPr b="1" spc="25" dirty="0">
                <a:solidFill>
                  <a:prstClr val="black"/>
                </a:solidFill>
                <a:latin typeface="楷体" panose="02010609060101010101" charset="-122"/>
                <a:ea typeface="微软雅黑" panose="020B0503020204020204" pitchFamily="34" charset="-122"/>
                <a:cs typeface="楷体" panose="02010609060101010101" charset="-122"/>
              </a:rPr>
              <a:t>”</a:t>
            </a:r>
            <a:r>
              <a:rPr b="1" spc="-5" dirty="0">
                <a:solidFill>
                  <a:prstClr val="black"/>
                </a:solidFill>
                <a:latin typeface="楷体" panose="02010609060101010101" charset="-122"/>
                <a:ea typeface="微软雅黑" panose="020B0503020204020204" pitchFamily="34" charset="-122"/>
                <a:cs typeface="楷体" panose="02010609060101010101" charset="-122"/>
              </a:rPr>
              <a:t>性质</a:t>
            </a:r>
            <a:r>
              <a:rPr b="1" spc="20" dirty="0">
                <a:solidFill>
                  <a:prstClr val="black"/>
                </a:solidFill>
                <a:latin typeface="楷体" panose="02010609060101010101" charset="-122"/>
                <a:ea typeface="微软雅黑" panose="020B0503020204020204" pitchFamily="34" charset="-122"/>
                <a:cs typeface="楷体" panose="02010609060101010101" charset="-122"/>
              </a:rPr>
              <a:t>的</a:t>
            </a:r>
            <a:r>
              <a:rPr b="1" spc="-5" dirty="0">
                <a:solidFill>
                  <a:prstClr val="black"/>
                </a:solidFill>
                <a:latin typeface="楷体" panose="02010609060101010101" charset="-122"/>
                <a:ea typeface="微软雅黑" panose="020B0503020204020204" pitchFamily="34" charset="-122"/>
                <a:cs typeface="楷体" panose="02010609060101010101" charset="-122"/>
              </a:rPr>
              <a:t>条款</a:t>
            </a:r>
            <a:r>
              <a:rPr b="1" spc="20" dirty="0">
                <a:solidFill>
                  <a:prstClr val="black"/>
                </a:solidFill>
                <a:latin typeface="楷体" panose="02010609060101010101" charset="-122"/>
                <a:ea typeface="微软雅黑" panose="020B0503020204020204" pitchFamily="34" charset="-122"/>
                <a:cs typeface="楷体" panose="02010609060101010101" charset="-122"/>
              </a:rPr>
              <a:t>为</a:t>
            </a:r>
            <a:r>
              <a:rPr b="1" dirty="0">
                <a:solidFill>
                  <a:prstClr val="black"/>
                </a:solidFill>
                <a:latin typeface="楷体" panose="02010609060101010101" charset="-122"/>
                <a:ea typeface="微软雅黑" panose="020B0503020204020204" pitchFamily="34" charset="-122"/>
                <a:cs typeface="楷体" panose="02010609060101010101" charset="-122"/>
              </a:rPr>
              <a:t>主</a:t>
            </a:r>
            <a:r>
              <a:rPr b="1" spc="-10" dirty="0">
                <a:solidFill>
                  <a:prstClr val="black"/>
                </a:solidFill>
                <a:latin typeface="楷体" panose="02010609060101010101" charset="-122"/>
                <a:ea typeface="微软雅黑" panose="020B0503020204020204" pitchFamily="34" charset="-122"/>
                <a:cs typeface="楷体" panose="02010609060101010101" charset="-122"/>
              </a:rPr>
              <a:t>，</a:t>
            </a:r>
            <a:r>
              <a:rPr b="1" spc="25" dirty="0">
                <a:solidFill>
                  <a:prstClr val="black"/>
                </a:solidFill>
                <a:latin typeface="楷体" panose="02010609060101010101" charset="-122"/>
                <a:ea typeface="微软雅黑" panose="020B0503020204020204" pitchFamily="34" charset="-122"/>
                <a:cs typeface="楷体" panose="02010609060101010101" charset="-122"/>
              </a:rPr>
              <a:t>共</a:t>
            </a:r>
            <a:r>
              <a:rPr b="1" spc="-5" dirty="0">
                <a:solidFill>
                  <a:prstClr val="black"/>
                </a:solidFill>
                <a:latin typeface="楷体" panose="02010609060101010101" charset="-122"/>
                <a:ea typeface="微软雅黑" panose="020B0503020204020204" pitchFamily="34" charset="-122"/>
                <a:cs typeface="楷体" panose="02010609060101010101" charset="-122"/>
              </a:rPr>
              <a:t>计</a:t>
            </a:r>
            <a:r>
              <a:rPr b="1" spc="-15" dirty="0">
                <a:solidFill>
                  <a:srgbClr val="FF0000"/>
                </a:solidFill>
                <a:latin typeface="楷体" panose="02010609060101010101" charset="-122"/>
                <a:ea typeface="微软雅黑" panose="020B0503020204020204" pitchFamily="34" charset="-122"/>
                <a:cs typeface="楷体" panose="02010609060101010101" charset="-122"/>
              </a:rPr>
              <a:t>4</a:t>
            </a:r>
            <a:r>
              <a:rPr b="1" spc="25" dirty="0">
                <a:solidFill>
                  <a:srgbClr val="FF0000"/>
                </a:solidFill>
                <a:latin typeface="楷体" panose="02010609060101010101" charset="-122"/>
                <a:ea typeface="微软雅黑" panose="020B0503020204020204" pitchFamily="34" charset="-122"/>
                <a:cs typeface="楷体" panose="02010609060101010101" charset="-122"/>
              </a:rPr>
              <a:t>条</a:t>
            </a:r>
            <a:r>
              <a:rPr b="1" spc="-5" dirty="0">
                <a:solidFill>
                  <a:prstClr val="black"/>
                </a:solidFill>
                <a:latin typeface="楷体" panose="02010609060101010101" charset="-122"/>
                <a:ea typeface="微软雅黑" panose="020B0503020204020204" pitchFamily="34" charset="-122"/>
                <a:cs typeface="楷体" panose="02010609060101010101" charset="-122"/>
              </a:rPr>
              <a:t>。</a:t>
            </a:r>
            <a:endParaRPr dirty="0">
              <a:solidFill>
                <a:prstClr val="black"/>
              </a:solidFill>
              <a:latin typeface="楷体" panose="02010609060101010101" charset="-122"/>
              <a:ea typeface="微软雅黑" panose="020B0503020204020204" pitchFamily="34" charset="-122"/>
              <a:cs typeface="楷体" panose="02010609060101010101" charset="-122"/>
            </a:endParaRP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p:nvPr/>
        </p:nvSpPr>
        <p:spPr>
          <a:xfrm>
            <a:off x="1021017" y="451703"/>
            <a:ext cx="10515600"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mj-ea"/>
              </a:rPr>
              <a:t>因此</a:t>
            </a:r>
          </a:p>
        </p:txBody>
      </p:sp>
      <p:pic>
        <p:nvPicPr>
          <p:cNvPr id="6" name="Picture 6" descr="appla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7989" y="1316598"/>
            <a:ext cx="1476375" cy="1797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p:cNvSpPr txBox="1">
            <a:spLocks noChangeArrowheads="1"/>
          </p:cNvSpPr>
          <p:nvPr/>
        </p:nvSpPr>
        <p:spPr bwMode="auto">
          <a:xfrm>
            <a:off x="4528214" y="1676961"/>
            <a:ext cx="5903913" cy="762000"/>
          </a:xfrm>
          <a:prstGeom prst="rect">
            <a:avLst/>
          </a:prstGeom>
          <a:noFill/>
          <a:ln>
            <a:noFill/>
          </a:ln>
          <a:effectLst>
            <a:outerShdw dist="35921" dir="2700000" algn="ctr" rotWithShape="0">
              <a:srgbClr val="97B0B1">
                <a:alpha val="50000"/>
              </a:srgbClr>
            </a:outerShdw>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4400" b="1" dirty="0">
                <a:ea typeface="黑体" panose="02010609060101010101" charset="-122"/>
              </a:rPr>
              <a:t>一个巴掌拍不响！</a:t>
            </a:r>
          </a:p>
        </p:txBody>
      </p:sp>
      <p:sp>
        <p:nvSpPr>
          <p:cNvPr id="8" name="Text Box 5"/>
          <p:cNvSpPr txBox="1">
            <a:spLocks noChangeArrowheads="1"/>
          </p:cNvSpPr>
          <p:nvPr/>
        </p:nvSpPr>
        <p:spPr bwMode="auto">
          <a:xfrm>
            <a:off x="2943886" y="3261287"/>
            <a:ext cx="7200900" cy="1938992"/>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lang="zh-CN" altLang="en-US" sz="6000" b="1">
                <a:solidFill>
                  <a:schemeClr val="tx2"/>
                </a:solidFill>
                <a:ea typeface="方正舒体" panose="02010601030101010101" pitchFamily="2" charset="-122"/>
              </a:rPr>
              <a:t>外因是条件</a:t>
            </a:r>
          </a:p>
          <a:p>
            <a:pPr algn="l"/>
            <a:r>
              <a:rPr lang="zh-CN" altLang="en-US" sz="6000" b="1">
                <a:solidFill>
                  <a:schemeClr val="tx2"/>
                </a:solidFill>
                <a:ea typeface="方正舒体" panose="02010601030101010101" pitchFamily="2" charset="-122"/>
              </a:rPr>
              <a:t>    内因才是根本！</a:t>
            </a:r>
          </a:p>
        </p:txBody>
      </p:sp>
      <p:sp>
        <p:nvSpPr>
          <p:cNvPr id="9" name="Text Box 7"/>
          <p:cNvSpPr txBox="1">
            <a:spLocks noChangeArrowheads="1"/>
          </p:cNvSpPr>
          <p:nvPr/>
        </p:nvSpPr>
        <p:spPr bwMode="auto">
          <a:xfrm>
            <a:off x="2655209" y="5764950"/>
            <a:ext cx="8208963" cy="6463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sz="3600" b="1" dirty="0">
                <a:solidFill>
                  <a:srgbClr val="FF0000"/>
                </a:solidFill>
                <a:ea typeface="黑体" panose="02010609060101010101" charset="-122"/>
              </a:rPr>
              <a:t>提高人员安全意识和素质势在必行！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txBox="1"/>
          <p:nvPr/>
        </p:nvSpPr>
        <p:spPr>
          <a:xfrm>
            <a:off x="1021017" y="451703"/>
            <a:ext cx="10515600"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mj-ea"/>
              </a:rPr>
              <a:t>我们怎样应对？</a:t>
            </a:r>
          </a:p>
        </p:txBody>
      </p:sp>
      <p:pic>
        <p:nvPicPr>
          <p:cNvPr id="10" name="Picture 16" descr="mod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1536" y="3906579"/>
            <a:ext cx="2016125" cy="171608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8"/>
          <p:cNvGrpSpPr/>
          <p:nvPr/>
        </p:nvGrpSpPr>
        <p:grpSpPr bwMode="auto">
          <a:xfrm>
            <a:off x="2496399" y="1819020"/>
            <a:ext cx="1943100" cy="2808287"/>
            <a:chOff x="930" y="1253"/>
            <a:chExt cx="1224" cy="1769"/>
          </a:xfrm>
        </p:grpSpPr>
        <p:sp>
          <p:nvSpPr>
            <p:cNvPr id="12" name="Rectangle 6"/>
            <p:cNvSpPr>
              <a:spLocks noChangeArrowheads="1"/>
            </p:cNvSpPr>
            <p:nvPr/>
          </p:nvSpPr>
          <p:spPr bwMode="auto">
            <a:xfrm>
              <a:off x="930" y="1253"/>
              <a:ext cx="1224" cy="1769"/>
            </a:xfrm>
            <a:prstGeom prst="rect">
              <a:avLst/>
            </a:prstGeom>
            <a:solidFill>
              <a:srgbClr val="D6F4CC"/>
            </a:solidFill>
            <a:ln w="9525" algn="ctr">
              <a:solidFill>
                <a:schemeClr val="tx1"/>
              </a:solidFill>
              <a:miter lim="800000"/>
            </a:ln>
            <a:effectLst>
              <a:outerShdw dist="107763" dir="2700000" algn="ctr" rotWithShape="0">
                <a:srgbClr val="3C9620">
                  <a:alpha val="50000"/>
                </a:srgbClr>
              </a:outerShdw>
            </a:effectLst>
          </p:spPr>
          <p:txBody>
            <a:bodyPr wrap="none" anchor="ctr"/>
            <a:lstStyle/>
            <a:p>
              <a:endParaRPr lang="zh-CN" altLang="en-US"/>
            </a:p>
          </p:txBody>
        </p:sp>
        <p:sp>
          <p:nvSpPr>
            <p:cNvPr id="13" name="Text Box 5"/>
            <p:cNvSpPr txBox="1">
              <a:spLocks noChangeArrowheads="1"/>
            </p:cNvSpPr>
            <p:nvPr/>
          </p:nvSpPr>
          <p:spPr bwMode="auto">
            <a:xfrm>
              <a:off x="1020" y="1344"/>
              <a:ext cx="1043" cy="155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b="1" dirty="0">
                  <a:solidFill>
                    <a:schemeClr val="tx2"/>
                  </a:solidFill>
                  <a:ea typeface="黑体" panose="02010609060101010101" charset="-122"/>
                </a:rPr>
                <a:t>严防威胁</a:t>
              </a:r>
            </a:p>
            <a:p>
              <a:pPr algn="l">
                <a:spcBef>
                  <a:spcPct val="50000"/>
                </a:spcBef>
              </a:pPr>
              <a:r>
                <a:rPr lang="zh-CN" altLang="en-US" sz="2800" b="1" dirty="0">
                  <a:solidFill>
                    <a:schemeClr val="tx2"/>
                  </a:solidFill>
                  <a:ea typeface="黑体" panose="02010609060101010101" charset="-122"/>
                </a:rPr>
                <a:t>消减弱点</a:t>
              </a:r>
            </a:p>
            <a:p>
              <a:pPr algn="l">
                <a:spcBef>
                  <a:spcPct val="50000"/>
                </a:spcBef>
              </a:pPr>
              <a:r>
                <a:rPr lang="zh-CN" altLang="en-US" sz="2800" b="1" dirty="0">
                  <a:solidFill>
                    <a:schemeClr val="tx2"/>
                  </a:solidFill>
                  <a:ea typeface="黑体" panose="02010609060101010101" charset="-122"/>
                </a:rPr>
                <a:t>应急响应</a:t>
              </a:r>
            </a:p>
            <a:p>
              <a:pPr algn="l">
                <a:spcBef>
                  <a:spcPct val="50000"/>
                </a:spcBef>
              </a:pPr>
              <a:r>
                <a:rPr lang="zh-CN" altLang="en-US" sz="2800" b="1" dirty="0">
                  <a:solidFill>
                    <a:srgbClr val="FF0000"/>
                  </a:solidFill>
                  <a:ea typeface="黑体" panose="02010609060101010101" charset="-122"/>
                </a:rPr>
                <a:t>保护资产</a:t>
              </a:r>
            </a:p>
          </p:txBody>
        </p:sp>
      </p:grpSp>
      <p:sp>
        <p:nvSpPr>
          <p:cNvPr id="14" name="Text Box 12"/>
          <p:cNvSpPr txBox="1">
            <a:spLocks noChangeArrowheads="1"/>
          </p:cNvSpPr>
          <p:nvPr/>
        </p:nvSpPr>
        <p:spPr bwMode="auto">
          <a:xfrm>
            <a:off x="4728426" y="2250817"/>
            <a:ext cx="4679951" cy="1801812"/>
          </a:xfrm>
          <a:prstGeom prst="rect">
            <a:avLst/>
          </a:prstGeom>
          <a:noFill/>
          <a:ln>
            <a:noFill/>
          </a:ln>
          <a:effectLst>
            <a:outerShdw dist="35921" dir="2700000" algn="ctr" rotWithShape="0">
              <a:srgbClr val="DDDDDD"/>
            </a:outerShdw>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b="1">
                <a:solidFill>
                  <a:schemeClr val="folHlink"/>
                </a:solidFill>
                <a:ea typeface="隶书" pitchFamily="49" charset="-122"/>
              </a:rPr>
              <a:t>熟悉潜在的安全问题</a:t>
            </a:r>
          </a:p>
          <a:p>
            <a:pPr algn="l">
              <a:spcBef>
                <a:spcPct val="50000"/>
              </a:spcBef>
            </a:pPr>
            <a:r>
              <a:rPr lang="zh-CN" altLang="en-US" sz="2800" b="1">
                <a:solidFill>
                  <a:schemeClr val="folHlink"/>
                </a:solidFill>
                <a:ea typeface="隶书" pitchFamily="49" charset="-122"/>
              </a:rPr>
              <a:t>知道怎样防止其发生</a:t>
            </a:r>
          </a:p>
          <a:p>
            <a:pPr algn="l">
              <a:spcBef>
                <a:spcPct val="50000"/>
              </a:spcBef>
            </a:pPr>
            <a:r>
              <a:rPr lang="zh-CN" altLang="en-US" sz="2800" b="1">
                <a:solidFill>
                  <a:schemeClr val="folHlink"/>
                </a:solidFill>
                <a:ea typeface="隶书" pitchFamily="49" charset="-122"/>
              </a:rPr>
              <a:t>知道发生后如何应对</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400393" y="459781"/>
            <a:ext cx="719667" cy="719667"/>
            <a:chOff x="1066" y="824"/>
            <a:chExt cx="850" cy="850"/>
          </a:xfrm>
        </p:grpSpPr>
        <p:sp>
          <p:nvSpPr>
            <p:cNvPr id="94" name=" 184"/>
            <p:cNvSpPr/>
            <p:nvPr/>
          </p:nvSpPr>
          <p:spPr>
            <a:xfrm>
              <a:off x="1066" y="824"/>
              <a:ext cx="851" cy="851"/>
            </a:xfrm>
            <a:prstGeom prst="ellipse">
              <a:avLst/>
            </a:prstGeom>
            <a:solidFill>
              <a:srgbClr val="0070C0"/>
            </a:solidFill>
            <a:ln>
              <a:noFill/>
            </a:ln>
            <a:scene3d>
              <a:camera prst="orthographicFront"/>
              <a:lightRig rig="flood" dir="t">
                <a:rot lat="0" lon="0" rev="0"/>
              </a:lightRig>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u="sng">
                <a:solidFill>
                  <a:srgbClr val="FFFFFF"/>
                </a:solidFill>
              </a:endParaRPr>
            </a:p>
          </p:txBody>
        </p:sp>
        <p:sp>
          <p:nvSpPr>
            <p:cNvPr id="95" name="稻壳儿小白白(http://dwz.cn/Wu2UP)"/>
            <p:cNvSpPr/>
            <p:nvPr/>
          </p:nvSpPr>
          <p:spPr bwMode="auto">
            <a:xfrm>
              <a:off x="1246" y="1003"/>
              <a:ext cx="492" cy="494"/>
            </a:xfrm>
            <a:custGeom>
              <a:avLst/>
              <a:gdLst>
                <a:gd name="T0" fmla="*/ 304285122 w 634"/>
                <a:gd name="T1" fmla="*/ 169668656 h 619"/>
                <a:gd name="T2" fmla="*/ 304285122 w 634"/>
                <a:gd name="T3" fmla="*/ 169668656 h 619"/>
                <a:gd name="T4" fmla="*/ 104658444 w 634"/>
                <a:gd name="T5" fmla="*/ 169668656 h 619"/>
                <a:gd name="T6" fmla="*/ 85277221 w 634"/>
                <a:gd name="T7" fmla="*/ 188876534 h 619"/>
                <a:gd name="T8" fmla="*/ 104658444 w 634"/>
                <a:gd name="T9" fmla="*/ 197839943 h 619"/>
                <a:gd name="T10" fmla="*/ 304285122 w 634"/>
                <a:gd name="T11" fmla="*/ 197839943 h 619"/>
                <a:gd name="T12" fmla="*/ 313329907 w 634"/>
                <a:gd name="T13" fmla="*/ 188876534 h 619"/>
                <a:gd name="T14" fmla="*/ 304285122 w 634"/>
                <a:gd name="T15" fmla="*/ 169668656 h 619"/>
                <a:gd name="T16" fmla="*/ 304285122 w 634"/>
                <a:gd name="T17" fmla="*/ 245219109 h 619"/>
                <a:gd name="T18" fmla="*/ 304285122 w 634"/>
                <a:gd name="T19" fmla="*/ 245219109 h 619"/>
                <a:gd name="T20" fmla="*/ 104658444 w 634"/>
                <a:gd name="T21" fmla="*/ 245219109 h 619"/>
                <a:gd name="T22" fmla="*/ 85277221 w 634"/>
                <a:gd name="T23" fmla="*/ 263786858 h 619"/>
                <a:gd name="T24" fmla="*/ 104658444 w 634"/>
                <a:gd name="T25" fmla="*/ 273390397 h 619"/>
                <a:gd name="T26" fmla="*/ 304285122 w 634"/>
                <a:gd name="T27" fmla="*/ 273390397 h 619"/>
                <a:gd name="T28" fmla="*/ 313329907 w 634"/>
                <a:gd name="T29" fmla="*/ 263786858 h 619"/>
                <a:gd name="T30" fmla="*/ 304285122 w 634"/>
                <a:gd name="T31" fmla="*/ 245219109 h 619"/>
                <a:gd name="T32" fmla="*/ 351446125 w 634"/>
                <a:gd name="T33" fmla="*/ 0 h 619"/>
                <a:gd name="T34" fmla="*/ 351446125 w 634"/>
                <a:gd name="T35" fmla="*/ 0 h 619"/>
                <a:gd name="T36" fmla="*/ 47161003 w 634"/>
                <a:gd name="T37" fmla="*/ 0 h 619"/>
                <a:gd name="T38" fmla="*/ 0 w 634"/>
                <a:gd name="T39" fmla="*/ 47379166 h 619"/>
                <a:gd name="T40" fmla="*/ 0 w 634"/>
                <a:gd name="T41" fmla="*/ 348940850 h 619"/>
                <a:gd name="T42" fmla="*/ 47161003 w 634"/>
                <a:gd name="T43" fmla="*/ 395679887 h 619"/>
                <a:gd name="T44" fmla="*/ 351446125 w 634"/>
                <a:gd name="T45" fmla="*/ 395679887 h 619"/>
                <a:gd name="T46" fmla="*/ 408943566 w 634"/>
                <a:gd name="T47" fmla="*/ 348940850 h 619"/>
                <a:gd name="T48" fmla="*/ 408943566 w 634"/>
                <a:gd name="T49" fmla="*/ 47379166 h 619"/>
                <a:gd name="T50" fmla="*/ 351446125 w 634"/>
                <a:gd name="T51" fmla="*/ 0 h 619"/>
                <a:gd name="T52" fmla="*/ 379872133 w 634"/>
                <a:gd name="T53" fmla="*/ 348940850 h 619"/>
                <a:gd name="T54" fmla="*/ 379872133 w 634"/>
                <a:gd name="T55" fmla="*/ 348940850 h 619"/>
                <a:gd name="T56" fmla="*/ 351446125 w 634"/>
                <a:gd name="T57" fmla="*/ 377112138 h 619"/>
                <a:gd name="T58" fmla="*/ 47161003 w 634"/>
                <a:gd name="T59" fmla="*/ 377112138 h 619"/>
                <a:gd name="T60" fmla="*/ 28426008 w 634"/>
                <a:gd name="T61" fmla="*/ 348940850 h 619"/>
                <a:gd name="T62" fmla="*/ 28426008 w 634"/>
                <a:gd name="T63" fmla="*/ 47379166 h 619"/>
                <a:gd name="T64" fmla="*/ 47161003 w 634"/>
                <a:gd name="T65" fmla="*/ 18567749 h 619"/>
                <a:gd name="T66" fmla="*/ 351446125 w 634"/>
                <a:gd name="T67" fmla="*/ 18567749 h 619"/>
                <a:gd name="T68" fmla="*/ 379872133 w 634"/>
                <a:gd name="T69" fmla="*/ 47379166 h 619"/>
                <a:gd name="T70" fmla="*/ 379872133 w 634"/>
                <a:gd name="T71" fmla="*/ 348940850 h 619"/>
                <a:gd name="T72" fmla="*/ 304285122 w 634"/>
                <a:gd name="T73" fmla="*/ 94118202 h 619"/>
                <a:gd name="T74" fmla="*/ 304285122 w 634"/>
                <a:gd name="T75" fmla="*/ 94118202 h 619"/>
                <a:gd name="T76" fmla="*/ 104658444 w 634"/>
                <a:gd name="T77" fmla="*/ 94118202 h 619"/>
                <a:gd name="T78" fmla="*/ 85277221 w 634"/>
                <a:gd name="T79" fmla="*/ 113326080 h 619"/>
                <a:gd name="T80" fmla="*/ 104658444 w 634"/>
                <a:gd name="T81" fmla="*/ 122929619 h 619"/>
                <a:gd name="T82" fmla="*/ 304285122 w 634"/>
                <a:gd name="T83" fmla="*/ 122929619 h 619"/>
                <a:gd name="T84" fmla="*/ 313329907 w 634"/>
                <a:gd name="T85" fmla="*/ 113326080 h 619"/>
                <a:gd name="T86" fmla="*/ 304285122 w 634"/>
                <a:gd name="T87" fmla="*/ 94118202 h 6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4" h="619">
                  <a:moveTo>
                    <a:pt x="471" y="265"/>
                  </a:moveTo>
                  <a:lnTo>
                    <a:pt x="471" y="265"/>
                  </a:lnTo>
                  <a:cubicBezTo>
                    <a:pt x="162" y="265"/>
                    <a:pt x="162" y="265"/>
                    <a:pt x="162" y="265"/>
                  </a:cubicBezTo>
                  <a:cubicBezTo>
                    <a:pt x="147" y="265"/>
                    <a:pt x="132" y="280"/>
                    <a:pt x="132" y="295"/>
                  </a:cubicBezTo>
                  <a:cubicBezTo>
                    <a:pt x="132" y="295"/>
                    <a:pt x="147" y="309"/>
                    <a:pt x="162" y="309"/>
                  </a:cubicBezTo>
                  <a:cubicBezTo>
                    <a:pt x="471" y="309"/>
                    <a:pt x="471" y="309"/>
                    <a:pt x="471" y="309"/>
                  </a:cubicBezTo>
                  <a:cubicBezTo>
                    <a:pt x="485" y="309"/>
                    <a:pt x="485" y="295"/>
                    <a:pt x="485" y="295"/>
                  </a:cubicBezTo>
                  <a:cubicBezTo>
                    <a:pt x="485" y="280"/>
                    <a:pt x="485" y="265"/>
                    <a:pt x="471" y="265"/>
                  </a:cubicBezTo>
                  <a:close/>
                  <a:moveTo>
                    <a:pt x="471" y="383"/>
                  </a:moveTo>
                  <a:lnTo>
                    <a:pt x="471" y="383"/>
                  </a:lnTo>
                  <a:cubicBezTo>
                    <a:pt x="162" y="383"/>
                    <a:pt x="162" y="383"/>
                    <a:pt x="162" y="383"/>
                  </a:cubicBezTo>
                  <a:cubicBezTo>
                    <a:pt x="147" y="383"/>
                    <a:pt x="132" y="398"/>
                    <a:pt x="132" y="412"/>
                  </a:cubicBezTo>
                  <a:cubicBezTo>
                    <a:pt x="132" y="412"/>
                    <a:pt x="147" y="427"/>
                    <a:pt x="162" y="427"/>
                  </a:cubicBezTo>
                  <a:cubicBezTo>
                    <a:pt x="471" y="427"/>
                    <a:pt x="471" y="427"/>
                    <a:pt x="471" y="427"/>
                  </a:cubicBezTo>
                  <a:cubicBezTo>
                    <a:pt x="485" y="427"/>
                    <a:pt x="485" y="412"/>
                    <a:pt x="485" y="412"/>
                  </a:cubicBezTo>
                  <a:cubicBezTo>
                    <a:pt x="485" y="398"/>
                    <a:pt x="485" y="383"/>
                    <a:pt x="471" y="383"/>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71" y="147"/>
                  </a:moveTo>
                  <a:lnTo>
                    <a:pt x="471" y="147"/>
                  </a:lnTo>
                  <a:cubicBezTo>
                    <a:pt x="162" y="147"/>
                    <a:pt x="162" y="147"/>
                    <a:pt x="162" y="147"/>
                  </a:cubicBezTo>
                  <a:cubicBezTo>
                    <a:pt x="147" y="147"/>
                    <a:pt x="132" y="162"/>
                    <a:pt x="132" y="177"/>
                  </a:cubicBezTo>
                  <a:cubicBezTo>
                    <a:pt x="132" y="177"/>
                    <a:pt x="147" y="192"/>
                    <a:pt x="162" y="192"/>
                  </a:cubicBezTo>
                  <a:cubicBezTo>
                    <a:pt x="471" y="192"/>
                    <a:pt x="471" y="192"/>
                    <a:pt x="471" y="192"/>
                  </a:cubicBezTo>
                  <a:cubicBezTo>
                    <a:pt x="485" y="192"/>
                    <a:pt x="485" y="177"/>
                    <a:pt x="485" y="177"/>
                  </a:cubicBezTo>
                  <a:cubicBezTo>
                    <a:pt x="485" y="162"/>
                    <a:pt x="485" y="147"/>
                    <a:pt x="471" y="14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08" tIns="60955" rIns="121908" bIns="60955" anchor="ctr"/>
            <a:lstStyle/>
            <a:p>
              <a:endParaRPr lang="zh-CN" altLang="en-US"/>
            </a:p>
          </p:txBody>
        </p:sp>
      </p:grpSp>
      <p:sp>
        <p:nvSpPr>
          <p:cNvPr id="96" name="Text Placeholder 4"/>
          <p:cNvSpPr txBox="1"/>
          <p:nvPr/>
        </p:nvSpPr>
        <p:spPr>
          <a:xfrm>
            <a:off x="1156547" y="488425"/>
            <a:ext cx="3008380" cy="662379"/>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目录</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2400" b="1" dirty="0">
                <a:solidFill>
                  <a:schemeClr val="accent1"/>
                </a:solidFill>
                <a:latin typeface="微软雅黑" panose="020B0503020204020204" pitchFamily="34" charset="-122"/>
                <a:ea typeface="微软雅黑" panose="020B0503020204020204" pitchFamily="34" charset="-122"/>
              </a:rPr>
              <a:t>Contents</a:t>
            </a:r>
            <a:endParaRPr lang="en-GB" sz="2400" b="1" dirty="0">
              <a:solidFill>
                <a:schemeClr val="accent1"/>
              </a:solidFill>
              <a:latin typeface="微软雅黑" panose="020B0503020204020204" pitchFamily="34" charset="-122"/>
              <a:ea typeface="微软雅黑" panose="020B0503020204020204" pitchFamily="34" charset="-122"/>
            </a:endParaRPr>
          </a:p>
        </p:txBody>
      </p:sp>
      <p:sp>
        <p:nvSpPr>
          <p:cNvPr id="99" name="矩形 98"/>
          <p:cNvSpPr/>
          <p:nvPr/>
        </p:nvSpPr>
        <p:spPr>
          <a:xfrm>
            <a:off x="1276043" y="1212427"/>
            <a:ext cx="8160060" cy="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43" name="组合 42"/>
          <p:cNvGrpSpPr/>
          <p:nvPr/>
        </p:nvGrpSpPr>
        <p:grpSpPr>
          <a:xfrm>
            <a:off x="2531959" y="1674108"/>
            <a:ext cx="5527040" cy="3971465"/>
            <a:chOff x="2531959" y="1674108"/>
            <a:chExt cx="5527040" cy="3971465"/>
          </a:xfrm>
        </p:grpSpPr>
        <p:grpSp>
          <p:nvGrpSpPr>
            <p:cNvPr id="44" name="组合 43"/>
            <p:cNvGrpSpPr/>
            <p:nvPr/>
          </p:nvGrpSpPr>
          <p:grpSpPr>
            <a:xfrm>
              <a:off x="2531959" y="1674108"/>
              <a:ext cx="5527040" cy="661720"/>
              <a:chOff x="2531959" y="1674108"/>
              <a:chExt cx="5527040" cy="661720"/>
            </a:xfrm>
          </p:grpSpPr>
          <p:sp>
            <p:nvSpPr>
              <p:cNvPr id="69" name="平行四边形 68"/>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70"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01</a:t>
                </a:r>
                <a:endParaRPr lang="zh-CN" altLang="en-US" sz="3700" dirty="0">
                  <a:solidFill>
                    <a:schemeClr val="bg1"/>
                  </a:solidFill>
                  <a:latin typeface="Impact" panose="020B0806030902050204" pitchFamily="34" charset="0"/>
                </a:endParaRPr>
              </a:p>
            </p:txBody>
          </p:sp>
          <p:grpSp>
            <p:nvGrpSpPr>
              <p:cNvPr id="71" name="组合 70"/>
              <p:cNvGrpSpPr/>
              <p:nvPr/>
            </p:nvGrpSpPr>
            <p:grpSpPr>
              <a:xfrm>
                <a:off x="3359152" y="1704341"/>
                <a:ext cx="4699847" cy="535940"/>
                <a:chOff x="4315150" y="953426"/>
                <a:chExt cx="3857250" cy="540057"/>
              </a:xfrm>
            </p:grpSpPr>
            <p:sp>
              <p:nvSpPr>
                <p:cNvPr id="72" name="平行四边形 71"/>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73" name="矩形 72"/>
                <p:cNvSpPr/>
                <p:nvPr/>
              </p:nvSpPr>
              <p:spPr>
                <a:xfrm>
                  <a:off x="4549966" y="991950"/>
                  <a:ext cx="3331204" cy="348176"/>
                </a:xfrm>
                <a:prstGeom prst="rect">
                  <a:avLst/>
                </a:prstGeom>
                <a:ln w="15875">
                  <a:noFill/>
                </a:ln>
              </p:spPr>
              <p:txBody>
                <a:bodyPr wrap="square" lIns="68580" tIns="34290" rIns="68580" bIns="34290">
                  <a:spAutoFit/>
                </a:bodyPr>
                <a:lstStyle/>
                <a:p>
                  <a:r>
                    <a:rPr lang="zh-CN" altLang="en-US" b="1" dirty="0">
                      <a:latin typeface="微软雅黑" panose="020B0503020204020204" pitchFamily="34" charset="-122"/>
                      <a:ea typeface="微软雅黑" panose="020B0503020204020204" pitchFamily="34" charset="-122"/>
                    </a:rPr>
                    <a:t>网络安全法</a:t>
                  </a:r>
                </a:p>
              </p:txBody>
            </p:sp>
          </p:grpSp>
        </p:grpSp>
        <p:grpSp>
          <p:nvGrpSpPr>
            <p:cNvPr id="45" name="组合 44"/>
            <p:cNvGrpSpPr/>
            <p:nvPr/>
          </p:nvGrpSpPr>
          <p:grpSpPr>
            <a:xfrm>
              <a:off x="2531959" y="2468866"/>
              <a:ext cx="5527040" cy="661720"/>
              <a:chOff x="2531959" y="2448035"/>
              <a:chExt cx="5527040" cy="661720"/>
            </a:xfrm>
          </p:grpSpPr>
          <p:sp>
            <p:nvSpPr>
              <p:cNvPr id="64" name="平行四边形 63"/>
              <p:cNvSpPr/>
              <p:nvPr/>
            </p:nvSpPr>
            <p:spPr>
              <a:xfrm>
                <a:off x="2531959" y="2477421"/>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5" name="文本框 9"/>
              <p:cNvSpPr txBox="1"/>
              <p:nvPr/>
            </p:nvSpPr>
            <p:spPr>
              <a:xfrm>
                <a:off x="2691132" y="2448035"/>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02</a:t>
                </a:r>
                <a:endParaRPr lang="zh-CN" altLang="en-US" sz="3700" dirty="0">
                  <a:solidFill>
                    <a:schemeClr val="bg1"/>
                  </a:solidFill>
                  <a:latin typeface="Impact" panose="020B0806030902050204" pitchFamily="34" charset="0"/>
                </a:endParaRPr>
              </a:p>
            </p:txBody>
          </p:sp>
          <p:grpSp>
            <p:nvGrpSpPr>
              <p:cNvPr id="66" name="组合 65"/>
              <p:cNvGrpSpPr/>
              <p:nvPr/>
            </p:nvGrpSpPr>
            <p:grpSpPr>
              <a:xfrm>
                <a:off x="3359152" y="2478268"/>
                <a:ext cx="4699847" cy="535940"/>
                <a:chOff x="4315150" y="953426"/>
                <a:chExt cx="3857250" cy="540057"/>
              </a:xfrm>
              <a:pattFill prst="pct5">
                <a:fgClr>
                  <a:schemeClr val="accent1"/>
                </a:fgClr>
                <a:bgClr>
                  <a:schemeClr val="bg1"/>
                </a:bgClr>
              </a:pattFill>
            </p:grpSpPr>
            <p:sp>
              <p:nvSpPr>
                <p:cNvPr id="67" name="平行四边形 66"/>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pattFill prst="pct5">
                      <a:fgClr>
                        <a:schemeClr val="tx1">
                          <a:lumMod val="75000"/>
                          <a:lumOff val="25000"/>
                        </a:schemeClr>
                      </a:fgClr>
                      <a:bgClr>
                        <a:schemeClr val="bg1"/>
                      </a:bgClr>
                    </a:pattFill>
                  </a:endParaRPr>
                </a:p>
              </p:txBody>
            </p:sp>
            <p:sp>
              <p:nvSpPr>
                <p:cNvPr id="68" name="矩形 67"/>
                <p:cNvSpPr/>
                <p:nvPr/>
              </p:nvSpPr>
              <p:spPr>
                <a:xfrm>
                  <a:off x="4549967" y="991950"/>
                  <a:ext cx="2493281" cy="348176"/>
                </a:xfrm>
                <a:prstGeom prst="rect">
                  <a:avLst/>
                </a:prstGeom>
                <a:pattFill prst="pct5">
                  <a:fgClr>
                    <a:srgbClr val="4F81BD"/>
                  </a:fgClr>
                  <a:bgClr>
                    <a:schemeClr val="bg1"/>
                  </a:bgClr>
                </a:pattFill>
                <a:ln w="15875">
                  <a:noFill/>
                </a:ln>
              </p:spPr>
              <p:txBody>
                <a:bodyPr wrap="square" lIns="68580" tIns="34290" rIns="68580" bIns="34290">
                  <a:spAutoFit/>
                </a:bodyPr>
                <a:lstStyle/>
                <a:p>
                  <a:pPr lvl="0" algn="l"/>
                  <a:r>
                    <a:rPr lang="zh-CN" altLang="en-US" b="1" dirty="0">
                      <a:solidFill>
                        <a:schemeClr val="tx2"/>
                      </a:solidFill>
                      <a:latin typeface="微软雅黑" panose="020B0503020204020204" pitchFamily="34" charset="-122"/>
                      <a:ea typeface="微软雅黑" panose="020B0503020204020204" pitchFamily="34" charset="-122"/>
                      <a:sym typeface="+mn-ea"/>
                    </a:rPr>
                    <a:t>安全事件-发生在身边的故事</a:t>
                  </a:r>
                </a:p>
              </p:txBody>
            </p:sp>
          </p:grpSp>
        </p:grpSp>
        <p:grpSp>
          <p:nvGrpSpPr>
            <p:cNvPr id="46" name="组合 45"/>
            <p:cNvGrpSpPr/>
            <p:nvPr/>
          </p:nvGrpSpPr>
          <p:grpSpPr>
            <a:xfrm>
              <a:off x="2531959" y="3316104"/>
              <a:ext cx="5527040" cy="661720"/>
              <a:chOff x="2531959" y="3221962"/>
              <a:chExt cx="5527040" cy="661720"/>
            </a:xfrm>
          </p:grpSpPr>
          <p:sp>
            <p:nvSpPr>
              <p:cNvPr id="59" name="平行四边形 58"/>
              <p:cNvSpPr/>
              <p:nvPr/>
            </p:nvSpPr>
            <p:spPr>
              <a:xfrm>
                <a:off x="2531959" y="3251348"/>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0" name="文本框 9"/>
              <p:cNvSpPr txBox="1"/>
              <p:nvPr/>
            </p:nvSpPr>
            <p:spPr>
              <a:xfrm>
                <a:off x="2691132" y="3221962"/>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03</a:t>
                </a:r>
                <a:endParaRPr lang="zh-CN" altLang="en-US" sz="3700" dirty="0">
                  <a:solidFill>
                    <a:schemeClr val="bg1"/>
                  </a:solidFill>
                  <a:latin typeface="Impact" panose="020B0806030902050204" pitchFamily="34" charset="0"/>
                </a:endParaRPr>
              </a:p>
            </p:txBody>
          </p:sp>
          <p:grpSp>
            <p:nvGrpSpPr>
              <p:cNvPr id="61" name="组合 60"/>
              <p:cNvGrpSpPr/>
              <p:nvPr/>
            </p:nvGrpSpPr>
            <p:grpSpPr>
              <a:xfrm>
                <a:off x="3359152" y="3252195"/>
                <a:ext cx="4699847" cy="535940"/>
                <a:chOff x="4315150" y="953426"/>
                <a:chExt cx="3857250" cy="540057"/>
              </a:xfrm>
              <a:pattFill prst="pct5">
                <a:fgClr>
                  <a:schemeClr val="accent1"/>
                </a:fgClr>
                <a:bgClr>
                  <a:schemeClr val="bg1"/>
                </a:bgClr>
              </a:pattFill>
            </p:grpSpPr>
            <p:sp>
              <p:nvSpPr>
                <p:cNvPr id="62" name="平行四边形 61"/>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solidFill>
                      <a:schemeClr val="tx1">
                        <a:lumMod val="75000"/>
                        <a:lumOff val="25000"/>
                      </a:schemeClr>
                    </a:solidFill>
                  </a:endParaRPr>
                </a:p>
              </p:txBody>
            </p:sp>
            <p:sp>
              <p:nvSpPr>
                <p:cNvPr id="63" name="矩形 62"/>
                <p:cNvSpPr/>
                <p:nvPr/>
              </p:nvSpPr>
              <p:spPr>
                <a:xfrm>
                  <a:off x="4549966" y="991950"/>
                  <a:ext cx="3331204" cy="348176"/>
                </a:xfrm>
                <a:prstGeom prst="rect">
                  <a:avLst/>
                </a:prstGeom>
                <a:pattFill prst="pct5">
                  <a:fgClr>
                    <a:srgbClr val="4F81BD"/>
                  </a:fgClr>
                  <a:bgClr>
                    <a:schemeClr val="bg1"/>
                  </a:bgClr>
                </a:pattFill>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信息</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47" name="组合 46"/>
            <p:cNvGrpSpPr/>
            <p:nvPr/>
          </p:nvGrpSpPr>
          <p:grpSpPr>
            <a:xfrm>
              <a:off x="2531959" y="4134802"/>
              <a:ext cx="5527040" cy="661720"/>
              <a:chOff x="2531959" y="1674108"/>
              <a:chExt cx="5527040" cy="661720"/>
            </a:xfrm>
          </p:grpSpPr>
          <p:sp>
            <p:nvSpPr>
              <p:cNvPr id="54" name="平行四边形 53"/>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55"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04</a:t>
                </a:r>
                <a:endParaRPr lang="zh-CN" altLang="en-US" sz="3700" dirty="0">
                  <a:solidFill>
                    <a:schemeClr val="bg1"/>
                  </a:solidFill>
                  <a:latin typeface="Impact" panose="020B0806030902050204" pitchFamily="34" charset="0"/>
                </a:endParaRPr>
              </a:p>
            </p:txBody>
          </p:sp>
          <p:grpSp>
            <p:nvGrpSpPr>
              <p:cNvPr id="56" name="组合 55"/>
              <p:cNvGrpSpPr/>
              <p:nvPr/>
            </p:nvGrpSpPr>
            <p:grpSpPr>
              <a:xfrm>
                <a:off x="3359152" y="1704340"/>
                <a:ext cx="4699847" cy="535940"/>
                <a:chOff x="4315150" y="953425"/>
                <a:chExt cx="3857250" cy="540057"/>
              </a:xfrm>
            </p:grpSpPr>
            <p:sp>
              <p:nvSpPr>
                <p:cNvPr id="57" name="平行四边形 56"/>
                <p:cNvSpPr/>
                <p:nvPr/>
              </p:nvSpPr>
              <p:spPr>
                <a:xfrm>
                  <a:off x="4315150" y="953425"/>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58" name="矩形 57"/>
                <p:cNvSpPr/>
                <p:nvPr/>
              </p:nvSpPr>
              <p:spPr>
                <a:xfrm>
                  <a:off x="4549966" y="991950"/>
                  <a:ext cx="3331204" cy="348176"/>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追踪问题的根源</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48" name="组合 47"/>
            <p:cNvGrpSpPr/>
            <p:nvPr/>
          </p:nvGrpSpPr>
          <p:grpSpPr>
            <a:xfrm>
              <a:off x="2531959" y="4983853"/>
              <a:ext cx="5527040" cy="661720"/>
              <a:chOff x="2531959" y="1674108"/>
              <a:chExt cx="5527040" cy="661720"/>
            </a:xfrm>
          </p:grpSpPr>
          <p:sp>
            <p:nvSpPr>
              <p:cNvPr id="49" name="平行四边形 48"/>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50"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05</a:t>
                </a:r>
                <a:endParaRPr lang="zh-CN" altLang="en-US" sz="3700" dirty="0">
                  <a:solidFill>
                    <a:schemeClr val="bg1"/>
                  </a:solidFill>
                  <a:latin typeface="Impact" panose="020B0806030902050204" pitchFamily="34" charset="0"/>
                </a:endParaRPr>
              </a:p>
            </p:txBody>
          </p:sp>
          <p:grpSp>
            <p:nvGrpSpPr>
              <p:cNvPr id="51" name="组合 50"/>
              <p:cNvGrpSpPr/>
              <p:nvPr/>
            </p:nvGrpSpPr>
            <p:grpSpPr>
              <a:xfrm>
                <a:off x="3359152" y="1704341"/>
                <a:ext cx="4699847" cy="535940"/>
                <a:chOff x="4315150" y="953426"/>
                <a:chExt cx="3857250" cy="540057"/>
              </a:xfrm>
            </p:grpSpPr>
            <p:sp>
              <p:nvSpPr>
                <p:cNvPr id="52" name="平行四边形 51"/>
                <p:cNvSpPr/>
                <p:nvPr/>
              </p:nvSpPr>
              <p:spPr>
                <a:xfrm>
                  <a:off x="4315150" y="953426"/>
                  <a:ext cx="3857250" cy="540057"/>
                </a:xfrm>
                <a:prstGeom prst="parallelogram">
                  <a:avLst>
                    <a:gd name="adj" fmla="val 48207"/>
                  </a:avLst>
                </a:prstGeom>
                <a:solidFill>
                  <a:srgbClr val="4F81BD"/>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53" name="矩形 52"/>
                <p:cNvSpPr/>
                <p:nvPr/>
              </p:nvSpPr>
              <p:spPr>
                <a:xfrm>
                  <a:off x="4549966" y="991950"/>
                  <a:ext cx="3331204" cy="348176"/>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rPr>
                    <a:t>建立良好的安全习惯</a:t>
                  </a:r>
                </a:p>
              </p:txBody>
            </p:sp>
          </p:grpSp>
        </p:grpSp>
      </p:gr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idx="4294967295"/>
          </p:nvPr>
        </p:nvSpPr>
        <p:spPr>
          <a:xfrm>
            <a:off x="1218195" y="428635"/>
            <a:ext cx="8336968" cy="615950"/>
          </a:xfrm>
          <a:prstGeom prst="rect">
            <a:avLst/>
          </a:prstGeom>
        </p:spPr>
        <p:txBody>
          <a:bodyPr/>
          <a:lstStyle/>
          <a:p>
            <a:pPr algn="l"/>
            <a:r>
              <a:rPr lang="zh-CN" altLang="en-US" sz="3200" b="1" dirty="0">
                <a:effectLst>
                  <a:outerShdw blurRad="38100" dist="38100" dir="2700000" algn="tl">
                    <a:srgbClr val="C0C0C0"/>
                  </a:outerShdw>
                </a:effectLst>
                <a:latin typeface="+mj-ea"/>
              </a:rPr>
              <a:t>问题出在哪里？</a:t>
            </a:r>
            <a:endParaRPr lang="zh-CN" altLang="zh-CN" sz="3200" b="1" dirty="0">
              <a:effectLst>
                <a:outerShdw blurRad="38100" dist="38100" dir="2700000" algn="tl">
                  <a:srgbClr val="C0C0C0"/>
                </a:outerShdw>
              </a:effectLst>
              <a:latin typeface="+mj-ea"/>
            </a:endParaRPr>
          </a:p>
        </p:txBody>
      </p:sp>
      <p:pic>
        <p:nvPicPr>
          <p:cNvPr id="16" name="图片 2" descr="49d1cdcd0343d.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3443" y="1469804"/>
            <a:ext cx="6553200" cy="465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椭圆 16"/>
          <p:cNvSpPr/>
          <p:nvPr/>
        </p:nvSpPr>
        <p:spPr>
          <a:xfrm>
            <a:off x="3484908" y="2277523"/>
            <a:ext cx="2953173" cy="17288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en-US" altLang="zh-CN" sz="4400" b="1" dirty="0">
                <a:solidFill>
                  <a:srgbClr val="FF0000"/>
                </a:solidFill>
              </a:rPr>
              <a:t>1</a:t>
            </a:r>
            <a:endParaRPr lang="zh-CN" altLang="en-US" sz="4400" b="1" dirty="0">
              <a:solidFill>
                <a:srgbClr val="FF0000"/>
              </a:solidFill>
            </a:endParaRPr>
          </a:p>
        </p:txBody>
      </p:sp>
      <p:sp>
        <p:nvSpPr>
          <p:cNvPr id="18" name="椭圆 17"/>
          <p:cNvSpPr/>
          <p:nvPr/>
        </p:nvSpPr>
        <p:spPr>
          <a:xfrm>
            <a:off x="4709188" y="4221470"/>
            <a:ext cx="2953173" cy="172889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en-US" altLang="zh-CN" sz="4000" b="1" dirty="0">
                <a:solidFill>
                  <a:srgbClr val="FFC000"/>
                </a:solidFill>
              </a:rPr>
              <a:t>2</a:t>
            </a:r>
            <a:endParaRPr lang="zh-CN" altLang="en-US" sz="4000" b="1" dirty="0">
              <a:solidFill>
                <a:srgbClr val="FFC000"/>
              </a:solidFill>
            </a:endParaRPr>
          </a:p>
        </p:txBody>
      </p:sp>
      <p:sp>
        <p:nvSpPr>
          <p:cNvPr id="19" name="椭圆 18"/>
          <p:cNvSpPr/>
          <p:nvPr/>
        </p:nvSpPr>
        <p:spPr>
          <a:xfrm>
            <a:off x="7228869" y="2853256"/>
            <a:ext cx="1737360" cy="137668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en-US" altLang="zh-CN" sz="2800" b="1" dirty="0"/>
              <a:t>5</a:t>
            </a:r>
            <a:endParaRPr lang="zh-CN" altLang="en-US" sz="2800" b="1" dirty="0"/>
          </a:p>
        </p:txBody>
      </p:sp>
      <p:sp>
        <p:nvSpPr>
          <p:cNvPr id="20" name="椭圆 19"/>
          <p:cNvSpPr/>
          <p:nvPr/>
        </p:nvSpPr>
        <p:spPr>
          <a:xfrm>
            <a:off x="2621309" y="4429755"/>
            <a:ext cx="1735667" cy="1376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en-US" altLang="zh-CN" sz="3200" b="1" dirty="0">
                <a:solidFill>
                  <a:srgbClr val="00B0F0"/>
                </a:solidFill>
              </a:rPr>
              <a:t>4</a:t>
            </a:r>
            <a:endParaRPr lang="zh-CN" altLang="en-US" sz="3200" b="1" dirty="0">
              <a:solidFill>
                <a:srgbClr val="00B0F0"/>
              </a:solidFill>
            </a:endParaRPr>
          </a:p>
        </p:txBody>
      </p:sp>
      <p:sp>
        <p:nvSpPr>
          <p:cNvPr id="21" name="椭圆 20"/>
          <p:cNvSpPr/>
          <p:nvPr/>
        </p:nvSpPr>
        <p:spPr>
          <a:xfrm>
            <a:off x="3989523" y="1476579"/>
            <a:ext cx="1800015" cy="1017693"/>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en-US" altLang="zh-CN" sz="3200" b="1" dirty="0">
                <a:solidFill>
                  <a:srgbClr val="92D050"/>
                </a:solidFill>
              </a:rPr>
              <a:t>3</a:t>
            </a:r>
            <a:endParaRPr lang="zh-CN" altLang="en-US" sz="3200" b="1" dirty="0">
              <a:solidFill>
                <a:srgbClr val="92D050"/>
              </a:solidFill>
            </a:endParaRPr>
          </a:p>
        </p:txBody>
      </p:sp>
      <p:sp>
        <p:nvSpPr>
          <p:cNvPr id="22" name="椭圆 21"/>
          <p:cNvSpPr/>
          <p:nvPr/>
        </p:nvSpPr>
        <p:spPr>
          <a:xfrm>
            <a:off x="6446551" y="2206403"/>
            <a:ext cx="1647613" cy="17272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en-US" altLang="zh-CN" sz="4000" b="1" dirty="0">
                <a:solidFill>
                  <a:srgbClr val="FFC000"/>
                </a:solidFill>
              </a:rPr>
              <a:t>2</a:t>
            </a:r>
            <a:endParaRPr lang="zh-CN" altLang="en-US" sz="4000" b="1" dirty="0">
              <a:solidFill>
                <a:srgbClr val="FFC000"/>
              </a:solidFill>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8195" y="1008370"/>
            <a:ext cx="9486053"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8195" y="2754201"/>
            <a:ext cx="9486053" cy="259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inVertic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idx="4294967295"/>
          </p:nvPr>
        </p:nvSpPr>
        <p:spPr>
          <a:xfrm>
            <a:off x="1218195" y="428635"/>
            <a:ext cx="8336968" cy="615950"/>
          </a:xfrm>
          <a:prstGeom prst="rect">
            <a:avLst/>
          </a:prstGeom>
        </p:spPr>
        <p:txBody>
          <a:bodyPr>
            <a:normAutofit/>
          </a:bodyPr>
          <a:lstStyle/>
          <a:p>
            <a:pPr algn="l"/>
            <a:r>
              <a:rPr lang="zh-CN" altLang="en-US" sz="3200" b="1" dirty="0">
                <a:effectLst>
                  <a:outerShdw blurRad="38100" dist="38100" dir="2700000" algn="tl">
                    <a:srgbClr val="C0C0C0"/>
                  </a:outerShdw>
                </a:effectLst>
                <a:latin typeface="+mj-ea"/>
              </a:rPr>
              <a:t>朋友圈安全吗？</a:t>
            </a:r>
            <a:endParaRPr lang="zh-CN" altLang="zh-CN" sz="3200" b="1" dirty="0">
              <a:effectLst>
                <a:outerShdw blurRad="38100" dist="38100" dir="2700000" algn="tl">
                  <a:srgbClr val="C0C0C0"/>
                </a:outerShdw>
              </a:effectLst>
              <a:latin typeface="+mj-ea"/>
            </a:endParaRPr>
          </a:p>
        </p:txBody>
      </p:sp>
      <p:pic>
        <p:nvPicPr>
          <p:cNvPr id="12" name="Picture 2"/>
          <p:cNvPicPr>
            <a:picLocks noChangeAspect="1" noChangeArrowheads="1"/>
          </p:cNvPicPr>
          <p:nvPr/>
        </p:nvPicPr>
        <p:blipFill>
          <a:blip r:embed="rId3" cstate="print"/>
          <a:srcRect/>
          <a:stretch>
            <a:fillRect/>
          </a:stretch>
        </p:blipFill>
        <p:spPr bwMode="auto">
          <a:xfrm>
            <a:off x="196356" y="1044585"/>
            <a:ext cx="3663263" cy="5625423"/>
          </a:xfrm>
          <a:prstGeom prst="rect">
            <a:avLst/>
          </a:prstGeom>
          <a:noFill/>
          <a:ln w="9525">
            <a:noFill/>
            <a:miter lim="800000"/>
            <a:headEnd/>
            <a:tailEnd/>
          </a:ln>
          <a:effectLst/>
          <a:scene3d>
            <a:camera prst="orthographicFront"/>
            <a:lightRig rig="threePt" dir="t"/>
          </a:scene3d>
          <a:sp3d>
            <a:bevelT prst="relaxedInset"/>
            <a:bevelB prst="relaxedInset"/>
          </a:sp3d>
        </p:spPr>
      </p:pic>
      <p:pic>
        <p:nvPicPr>
          <p:cNvPr id="13" name="Picture 3"/>
          <p:cNvPicPr>
            <a:picLocks noChangeAspect="1" noChangeArrowheads="1"/>
          </p:cNvPicPr>
          <p:nvPr/>
        </p:nvPicPr>
        <p:blipFill>
          <a:blip r:embed="rId4" cstate="print"/>
          <a:srcRect/>
          <a:stretch>
            <a:fillRect/>
          </a:stretch>
        </p:blipFill>
        <p:spPr bwMode="auto">
          <a:xfrm>
            <a:off x="3947185" y="1044585"/>
            <a:ext cx="4184635" cy="5625423"/>
          </a:xfrm>
          <a:prstGeom prst="rect">
            <a:avLst/>
          </a:prstGeom>
          <a:noFill/>
          <a:ln w="9525">
            <a:noFill/>
            <a:miter lim="800000"/>
            <a:headEnd/>
            <a:tailEnd/>
          </a:ln>
          <a:effectLst/>
          <a:scene3d>
            <a:camera prst="orthographicFront"/>
            <a:lightRig rig="threePt" dir="t"/>
          </a:scene3d>
          <a:sp3d>
            <a:bevelT prst="relaxedInset"/>
            <a:bevelB prst="relaxedInset"/>
          </a:sp3d>
        </p:spPr>
      </p:pic>
      <p:pic>
        <p:nvPicPr>
          <p:cNvPr id="14" name="Picture 4"/>
          <p:cNvPicPr>
            <a:picLocks noChangeAspect="1" noChangeArrowheads="1"/>
          </p:cNvPicPr>
          <p:nvPr/>
        </p:nvPicPr>
        <p:blipFill>
          <a:blip r:embed="rId5" cstate="print"/>
          <a:srcRect/>
          <a:stretch>
            <a:fillRect/>
          </a:stretch>
        </p:blipFill>
        <p:spPr bwMode="auto">
          <a:xfrm>
            <a:off x="7714352" y="1297171"/>
            <a:ext cx="4281292" cy="5270417"/>
          </a:xfrm>
          <a:prstGeom prst="rect">
            <a:avLst/>
          </a:prstGeom>
          <a:noFill/>
          <a:ln w="9525">
            <a:noFill/>
            <a:miter lim="800000"/>
            <a:headEnd/>
            <a:tailEnd/>
          </a:ln>
          <a:effectLst/>
          <a:scene3d>
            <a:camera prst="orthographicFront"/>
            <a:lightRig rig="threePt" dir="t"/>
          </a:scene3d>
          <a:sp3d>
            <a:bevelT prst="relaxedInset"/>
            <a:bevelB prst="relaxedInset"/>
          </a:sp3d>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6"/>
          <p:cNvSpPr>
            <a:spLocks noChangeArrowheads="1"/>
          </p:cNvSpPr>
          <p:nvPr/>
        </p:nvSpPr>
        <p:spPr bwMode="auto">
          <a:xfrm>
            <a:off x="1708052" y="1088507"/>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lstStyle/>
          <a:p>
            <a:pPr marL="487045" indent="-487045">
              <a:spcBef>
                <a:spcPct val="20000"/>
              </a:spcBef>
            </a:pPr>
            <a:r>
              <a:rPr lang="en-US" altLang="zh-CN" sz="3700">
                <a:latin typeface="Tahoma" panose="020B0604030504040204" pitchFamily="34" charset="0"/>
              </a:rPr>
              <a:t> </a:t>
            </a:r>
            <a:endParaRPr lang="en-US" altLang="zh-CN" sz="3700" b="1">
              <a:latin typeface="Tahoma" panose="020B0604030504040204" pitchFamily="34" charset="0"/>
            </a:endParaRPr>
          </a:p>
          <a:p>
            <a:pPr marL="487045" indent="-487045">
              <a:spcBef>
                <a:spcPct val="20000"/>
              </a:spcBef>
              <a:buFont typeface="Webdings" panose="05030102010509060703" pitchFamily="18" charset="2"/>
              <a:buChar char="&lt;"/>
            </a:pPr>
            <a:endParaRPr lang="en-US" altLang="zh-CN" sz="3700">
              <a:solidFill>
                <a:srgbClr val="0F0272"/>
              </a:solidFill>
              <a:latin typeface="Tahoma" panose="020B0604030504040204" pitchFamily="34" charset="0"/>
            </a:endParaRPr>
          </a:p>
        </p:txBody>
      </p:sp>
      <p:sp>
        <p:nvSpPr>
          <p:cNvPr id="63719" name="Rectangle 231"/>
          <p:cNvSpPr>
            <a:spLocks noChangeArrowheads="1"/>
          </p:cNvSpPr>
          <p:nvPr/>
        </p:nvSpPr>
        <p:spPr bwMode="auto">
          <a:xfrm>
            <a:off x="963435" y="342379"/>
            <a:ext cx="10972800" cy="685800"/>
          </a:xfrm>
          <a:prstGeom prst="rect">
            <a:avLst/>
          </a:prstGeom>
          <a:noFill/>
          <a:ln w="9525">
            <a:noFill/>
            <a:miter lim="800000"/>
          </a:ln>
          <a:effectLst/>
        </p:spPr>
        <p:txBody>
          <a:bodyPr lIns="121909" tIns="60954" rIns="121909" bIns="60954" anchor="ctr"/>
          <a:lstStyle/>
          <a:p>
            <a:pPr>
              <a:spcBef>
                <a:spcPct val="0"/>
              </a:spcBef>
              <a:defRPr/>
            </a:pPr>
            <a:r>
              <a:rPr lang="zh-CN" altLang="en-US" sz="3200" b="1" dirty="0">
                <a:effectLst>
                  <a:outerShdw blurRad="38100" dist="38100" dir="2700000" algn="tl">
                    <a:srgbClr val="C0C0C0"/>
                  </a:outerShdw>
                </a:effectLst>
                <a:latin typeface="+mj-ea"/>
                <a:ea typeface="+mj-ea"/>
                <a:cs typeface="+mj-cs"/>
              </a:rPr>
              <a:t>工作中易范的错误</a:t>
            </a:r>
          </a:p>
        </p:txBody>
      </p:sp>
      <p:pic>
        <p:nvPicPr>
          <p:cNvPr id="96" name="图片 95" descr="密码贴在显示器上.png"/>
          <p:cNvPicPr>
            <a:picLocks noChangeAspect="1"/>
          </p:cNvPicPr>
          <p:nvPr/>
        </p:nvPicPr>
        <p:blipFill>
          <a:blip r:embed="rId3" cstate="print"/>
          <a:stretch>
            <a:fillRect/>
          </a:stretch>
        </p:blipFill>
        <p:spPr>
          <a:xfrm>
            <a:off x="1524306" y="1163072"/>
            <a:ext cx="965732" cy="911255"/>
          </a:xfrm>
          <a:prstGeom prst="rect">
            <a:avLst/>
          </a:prstGeom>
        </p:spPr>
      </p:pic>
      <p:sp>
        <p:nvSpPr>
          <p:cNvPr id="97" name="TextBox 18"/>
          <p:cNvSpPr txBox="1"/>
          <p:nvPr/>
        </p:nvSpPr>
        <p:spPr>
          <a:xfrm>
            <a:off x="2676433" y="1393496"/>
            <a:ext cx="4197851" cy="369332"/>
          </a:xfrm>
          <a:prstGeom prst="rect">
            <a:avLst/>
          </a:prstGeom>
          <a:noFill/>
        </p:spPr>
        <p:txBody>
          <a:bodyPr wrap="square" rtlCol="0">
            <a:spAutoFit/>
          </a:bodyPr>
          <a:lstStyle/>
          <a:p>
            <a:pPr defTabSz="974725"/>
            <a:r>
              <a:rPr lang="zh-CN" altLang="en-US" dirty="0">
                <a:solidFill>
                  <a:srgbClr val="284448"/>
                </a:solidFill>
                <a:latin typeface="Tahoma" panose="020B0604030504040204"/>
                <a:ea typeface="微软雅黑" panose="020B0503020204020204" pitchFamily="34" charset="-122"/>
              </a:rPr>
              <a:t>将口令写在便签上，贴在电脑监视器旁</a:t>
            </a:r>
          </a:p>
        </p:txBody>
      </p:sp>
      <p:pic>
        <p:nvPicPr>
          <p:cNvPr id="98" name="图片 97" descr="u=1217101633,222173919&amp;fm=29&amp;gp=0.jpg"/>
          <p:cNvPicPr>
            <a:picLocks noChangeAspect="1"/>
          </p:cNvPicPr>
          <p:nvPr/>
        </p:nvPicPr>
        <p:blipFill>
          <a:blip r:embed="rId4" cstate="print"/>
          <a:stretch>
            <a:fillRect/>
          </a:stretch>
        </p:blipFill>
        <p:spPr>
          <a:xfrm>
            <a:off x="8074194" y="1088631"/>
            <a:ext cx="1328361" cy="1328361"/>
          </a:xfrm>
          <a:prstGeom prst="rect">
            <a:avLst/>
          </a:prstGeom>
        </p:spPr>
      </p:pic>
      <p:sp>
        <p:nvSpPr>
          <p:cNvPr id="99" name="TextBox 20"/>
          <p:cNvSpPr txBox="1"/>
          <p:nvPr/>
        </p:nvSpPr>
        <p:spPr>
          <a:xfrm>
            <a:off x="5560673" y="1854347"/>
            <a:ext cx="2206287" cy="369332"/>
          </a:xfrm>
          <a:prstGeom prst="rect">
            <a:avLst/>
          </a:prstGeom>
          <a:noFill/>
        </p:spPr>
        <p:txBody>
          <a:bodyPr wrap="square" rtlCol="0">
            <a:spAutoFit/>
          </a:bodyPr>
          <a:lstStyle/>
          <a:p>
            <a:pPr defTabSz="974725"/>
            <a:r>
              <a:rPr lang="zh-CN" altLang="en-US" dirty="0">
                <a:solidFill>
                  <a:srgbClr val="00B0F0"/>
                </a:solidFill>
                <a:latin typeface="Tahoma" panose="020B0604030504040204"/>
                <a:ea typeface="微软雅黑" panose="020B0503020204020204" pitchFamily="34" charset="-122"/>
              </a:rPr>
              <a:t>开着电脑离开工位</a:t>
            </a:r>
          </a:p>
        </p:txBody>
      </p:sp>
      <p:pic>
        <p:nvPicPr>
          <p:cNvPr id="100" name="图片 99" descr="EMAIL.jpg"/>
          <p:cNvPicPr>
            <a:picLocks noChangeAspect="1"/>
          </p:cNvPicPr>
          <p:nvPr/>
        </p:nvPicPr>
        <p:blipFill>
          <a:blip r:embed="rId5" cstate="print"/>
          <a:stretch>
            <a:fillRect/>
          </a:stretch>
        </p:blipFill>
        <p:spPr>
          <a:xfrm>
            <a:off x="1506962" y="2320998"/>
            <a:ext cx="1073036" cy="829164"/>
          </a:xfrm>
          <a:prstGeom prst="rect">
            <a:avLst/>
          </a:prstGeom>
        </p:spPr>
      </p:pic>
      <p:sp>
        <p:nvSpPr>
          <p:cNvPr id="101" name="TextBox 22"/>
          <p:cNvSpPr txBox="1"/>
          <p:nvPr/>
        </p:nvSpPr>
        <p:spPr>
          <a:xfrm>
            <a:off x="2655087" y="2524422"/>
            <a:ext cx="5419104" cy="369332"/>
          </a:xfrm>
          <a:prstGeom prst="rect">
            <a:avLst/>
          </a:prstGeom>
          <a:noFill/>
        </p:spPr>
        <p:txBody>
          <a:bodyPr wrap="square" rtlCol="0">
            <a:spAutoFit/>
          </a:bodyPr>
          <a:lstStyle/>
          <a:p>
            <a:pPr defTabSz="974725"/>
            <a:r>
              <a:rPr lang="zh-CN" altLang="en-US" dirty="0">
                <a:solidFill>
                  <a:srgbClr val="002060"/>
                </a:solidFill>
                <a:latin typeface="Tahoma" panose="020B0604030504040204"/>
                <a:ea typeface="微软雅黑" panose="020B0503020204020204" pitchFamily="34" charset="-122"/>
              </a:rPr>
              <a:t>轻易相信来自陌生人的邮件，好奇打开邮件附件</a:t>
            </a:r>
          </a:p>
        </p:txBody>
      </p:sp>
      <p:sp>
        <p:nvSpPr>
          <p:cNvPr id="102" name="TextBox 23"/>
          <p:cNvSpPr txBox="1"/>
          <p:nvPr/>
        </p:nvSpPr>
        <p:spPr>
          <a:xfrm>
            <a:off x="3105639" y="3158574"/>
            <a:ext cx="4692244" cy="369332"/>
          </a:xfrm>
          <a:prstGeom prst="rect">
            <a:avLst/>
          </a:prstGeom>
          <a:noFill/>
        </p:spPr>
        <p:txBody>
          <a:bodyPr wrap="square" rtlCol="0">
            <a:spAutoFit/>
          </a:bodyPr>
          <a:lstStyle/>
          <a:p>
            <a:pPr defTabSz="974725"/>
            <a:r>
              <a:rPr lang="zh-CN" altLang="en-US" dirty="0">
                <a:solidFill>
                  <a:srgbClr val="FF0000"/>
                </a:solidFill>
                <a:latin typeface="Tahoma" panose="020B0604030504040204"/>
                <a:ea typeface="微软雅黑" panose="020B0503020204020204" pitchFamily="34" charset="-122"/>
              </a:rPr>
              <a:t>使用容易猜测的口令，或者根本不设口令</a:t>
            </a:r>
          </a:p>
        </p:txBody>
      </p:sp>
      <p:sp>
        <p:nvSpPr>
          <p:cNvPr id="103" name="TextBox 24"/>
          <p:cNvSpPr txBox="1"/>
          <p:nvPr/>
        </p:nvSpPr>
        <p:spPr>
          <a:xfrm>
            <a:off x="3251447" y="6009763"/>
            <a:ext cx="4934181" cy="369332"/>
          </a:xfrm>
          <a:prstGeom prst="rect">
            <a:avLst/>
          </a:prstGeom>
          <a:noFill/>
        </p:spPr>
        <p:txBody>
          <a:bodyPr wrap="square" rtlCol="0">
            <a:spAutoFit/>
          </a:bodyPr>
          <a:lstStyle/>
          <a:p>
            <a:pPr defTabSz="974725"/>
            <a:r>
              <a:rPr lang="zh-CN" altLang="en-US" dirty="0">
                <a:solidFill>
                  <a:srgbClr val="00B050"/>
                </a:solidFill>
                <a:latin typeface="Tahoma" panose="020B0604030504040204"/>
                <a:ea typeface="微软雅黑" panose="020B0503020204020204" pitchFamily="34" charset="-122"/>
              </a:rPr>
              <a:t>不能保守秘密，上当受骗，泄漏敏感信息</a:t>
            </a:r>
          </a:p>
        </p:txBody>
      </p:sp>
      <p:sp>
        <p:nvSpPr>
          <p:cNvPr id="104" name="TextBox 25"/>
          <p:cNvSpPr txBox="1"/>
          <p:nvPr/>
        </p:nvSpPr>
        <p:spPr>
          <a:xfrm>
            <a:off x="2579995" y="3907116"/>
            <a:ext cx="5352428" cy="369332"/>
          </a:xfrm>
          <a:prstGeom prst="rect">
            <a:avLst/>
          </a:prstGeom>
          <a:noFill/>
        </p:spPr>
        <p:txBody>
          <a:bodyPr wrap="square" rtlCol="0">
            <a:spAutoFit/>
          </a:bodyPr>
          <a:lstStyle/>
          <a:p>
            <a:pPr defTabSz="974725"/>
            <a:r>
              <a:rPr lang="zh-CN" altLang="en-US" dirty="0">
                <a:solidFill>
                  <a:srgbClr val="284448"/>
                </a:solidFill>
                <a:latin typeface="Tahoma" panose="020B0604030504040204"/>
                <a:ea typeface="微软雅黑" panose="020B0503020204020204" pitchFamily="34" charset="-122"/>
              </a:rPr>
              <a:t>随便拨号上网，或者随意将无关设备连入公司网络</a:t>
            </a:r>
          </a:p>
        </p:txBody>
      </p:sp>
      <p:sp>
        <p:nvSpPr>
          <p:cNvPr id="105" name="TextBox 26"/>
          <p:cNvSpPr txBox="1"/>
          <p:nvPr/>
        </p:nvSpPr>
        <p:spPr>
          <a:xfrm>
            <a:off x="2072781" y="4542645"/>
            <a:ext cx="5859643" cy="338554"/>
          </a:xfrm>
          <a:prstGeom prst="rect">
            <a:avLst/>
          </a:prstGeom>
          <a:noFill/>
        </p:spPr>
        <p:txBody>
          <a:bodyPr wrap="square" rtlCol="0">
            <a:spAutoFit/>
          </a:bodyPr>
          <a:lstStyle/>
          <a:p>
            <a:pPr defTabSz="974725"/>
            <a:r>
              <a:rPr lang="zh-CN" altLang="en-US" sz="1600" dirty="0">
                <a:solidFill>
                  <a:srgbClr val="FFC000"/>
                </a:solidFill>
                <a:latin typeface="Tahoma" panose="020B0604030504040204"/>
                <a:ea typeface="微软雅黑" panose="020B0503020204020204" pitchFamily="34" charset="-122"/>
              </a:rPr>
              <a:t>没有安装防病毒软件、在系统更新和安装补丁上总是行动迟缓</a:t>
            </a:r>
          </a:p>
        </p:txBody>
      </p:sp>
      <p:sp>
        <p:nvSpPr>
          <p:cNvPr id="106" name="TextBox 27"/>
          <p:cNvSpPr txBox="1"/>
          <p:nvPr/>
        </p:nvSpPr>
        <p:spPr>
          <a:xfrm>
            <a:off x="2836004" y="4992368"/>
            <a:ext cx="4448941" cy="369332"/>
          </a:xfrm>
          <a:prstGeom prst="rect">
            <a:avLst/>
          </a:prstGeom>
          <a:noFill/>
        </p:spPr>
        <p:txBody>
          <a:bodyPr wrap="square" rtlCol="0">
            <a:spAutoFit/>
          </a:bodyPr>
          <a:lstStyle/>
          <a:p>
            <a:pPr defTabSz="974725"/>
            <a:r>
              <a:rPr lang="zh-CN" altLang="en-US" dirty="0">
                <a:solidFill>
                  <a:srgbClr val="00B0F0"/>
                </a:solidFill>
                <a:latin typeface="Tahoma" panose="020B0604030504040204"/>
                <a:ea typeface="微软雅黑" panose="020B0503020204020204" pitchFamily="34" charset="-122"/>
              </a:rPr>
              <a:t> 打印机密文件未及时取走</a:t>
            </a:r>
          </a:p>
        </p:txBody>
      </p:sp>
      <p:sp>
        <p:nvSpPr>
          <p:cNvPr id="107" name="TextBox 28"/>
          <p:cNvSpPr txBox="1"/>
          <p:nvPr/>
        </p:nvSpPr>
        <p:spPr>
          <a:xfrm>
            <a:off x="3223747" y="6395133"/>
            <a:ext cx="4224375" cy="369332"/>
          </a:xfrm>
          <a:prstGeom prst="rect">
            <a:avLst/>
          </a:prstGeom>
          <a:noFill/>
        </p:spPr>
        <p:txBody>
          <a:bodyPr wrap="square" rtlCol="0">
            <a:spAutoFit/>
          </a:bodyPr>
          <a:lstStyle/>
          <a:p>
            <a:pPr defTabSz="974725"/>
            <a:r>
              <a:rPr lang="zh-CN" altLang="en-US" dirty="0">
                <a:solidFill>
                  <a:srgbClr val="284448"/>
                </a:solidFill>
                <a:latin typeface="Tahoma" panose="020B0604030504040204"/>
                <a:ea typeface="微软雅黑" panose="020B0503020204020204" pitchFamily="34" charset="-122"/>
              </a:rPr>
              <a:t> </a:t>
            </a:r>
            <a:r>
              <a:rPr lang="zh-CN" altLang="en-US" dirty="0">
                <a:solidFill>
                  <a:srgbClr val="C00000"/>
                </a:solidFill>
                <a:latin typeface="Tahoma" panose="020B0604030504040204"/>
                <a:ea typeface="微软雅黑" panose="020B0503020204020204" pitchFamily="34" charset="-122"/>
              </a:rPr>
              <a:t>事不关己，高高挂起，不报告安全事件</a:t>
            </a:r>
          </a:p>
        </p:txBody>
      </p:sp>
      <p:pic>
        <p:nvPicPr>
          <p:cNvPr id="108" name="图片 107" descr="passwords-293x150.jpg"/>
          <p:cNvPicPr>
            <a:picLocks noChangeAspect="1"/>
          </p:cNvPicPr>
          <p:nvPr/>
        </p:nvPicPr>
        <p:blipFill>
          <a:blip r:embed="rId6" cstate="print"/>
          <a:stretch>
            <a:fillRect/>
          </a:stretch>
        </p:blipFill>
        <p:spPr>
          <a:xfrm>
            <a:off x="8040155" y="2887012"/>
            <a:ext cx="1362399" cy="697473"/>
          </a:xfrm>
          <a:prstGeom prst="rect">
            <a:avLst/>
          </a:prstGeom>
        </p:spPr>
      </p:pic>
      <p:pic>
        <p:nvPicPr>
          <p:cNvPr id="109" name="图片 108" descr="三星手机.jpg"/>
          <p:cNvPicPr>
            <a:picLocks noChangeAspect="1"/>
          </p:cNvPicPr>
          <p:nvPr/>
        </p:nvPicPr>
        <p:blipFill>
          <a:blip r:embed="rId7" cstate="print"/>
          <a:stretch>
            <a:fillRect/>
          </a:stretch>
        </p:blipFill>
        <p:spPr>
          <a:xfrm>
            <a:off x="1577956" y="3680092"/>
            <a:ext cx="858429" cy="858429"/>
          </a:xfrm>
          <a:prstGeom prst="rect">
            <a:avLst/>
          </a:prstGeom>
        </p:spPr>
      </p:pic>
      <p:pic>
        <p:nvPicPr>
          <p:cNvPr id="110" name="图片 109" descr="ie-0day.png"/>
          <p:cNvPicPr>
            <a:picLocks noChangeAspect="1"/>
          </p:cNvPicPr>
          <p:nvPr/>
        </p:nvPicPr>
        <p:blipFill>
          <a:blip r:embed="rId8" cstate="print"/>
          <a:stretch>
            <a:fillRect/>
          </a:stretch>
        </p:blipFill>
        <p:spPr>
          <a:xfrm>
            <a:off x="7997845" y="4081797"/>
            <a:ext cx="1287643" cy="1287643"/>
          </a:xfrm>
          <a:prstGeom prst="rect">
            <a:avLst/>
          </a:prstGeom>
        </p:spPr>
      </p:pic>
      <p:pic>
        <p:nvPicPr>
          <p:cNvPr id="111" name="图片 110" descr="工作打电话.jpg"/>
          <p:cNvPicPr>
            <a:picLocks noChangeAspect="1"/>
          </p:cNvPicPr>
          <p:nvPr/>
        </p:nvPicPr>
        <p:blipFill>
          <a:blip r:embed="rId9" cstate="print"/>
          <a:stretch>
            <a:fillRect/>
          </a:stretch>
        </p:blipFill>
        <p:spPr>
          <a:xfrm>
            <a:off x="8185627" y="5547269"/>
            <a:ext cx="912080" cy="1287210"/>
          </a:xfrm>
          <a:prstGeom prst="rect">
            <a:avLst/>
          </a:prstGeom>
        </p:spPr>
      </p:pic>
      <p:sp>
        <p:nvSpPr>
          <p:cNvPr id="112" name="TextBox 31"/>
          <p:cNvSpPr txBox="1"/>
          <p:nvPr/>
        </p:nvSpPr>
        <p:spPr>
          <a:xfrm>
            <a:off x="3265213" y="5548912"/>
            <a:ext cx="3373119" cy="369332"/>
          </a:xfrm>
          <a:prstGeom prst="rect">
            <a:avLst/>
          </a:prstGeom>
          <a:noFill/>
        </p:spPr>
        <p:txBody>
          <a:bodyPr wrap="square" rtlCol="0">
            <a:spAutoFit/>
          </a:bodyPr>
          <a:lstStyle/>
          <a:p>
            <a:pPr defTabSz="974725"/>
            <a:r>
              <a:rPr lang="zh-CN" altLang="en-US" dirty="0">
                <a:solidFill>
                  <a:srgbClr val="FF0000"/>
                </a:solidFill>
                <a:latin typeface="Tahoma" panose="020B0604030504040204"/>
                <a:ea typeface="微软雅黑" panose="020B0503020204020204" pitchFamily="34" charset="-122"/>
              </a:rPr>
              <a:t>随意发布，泄漏公司机密文件</a:t>
            </a:r>
          </a:p>
        </p:txBody>
      </p:sp>
      <p:pic>
        <p:nvPicPr>
          <p:cNvPr id="113" name="Picture 1" descr="C:\Users\YYF\AppData\Roaming\Tencent\Users\17339532\QQ\WinTemp\RichOle\1AP)RA$O7G7[C7{N}]A]XAX.jpg"/>
          <p:cNvPicPr>
            <a:picLocks noChangeAspect="1" noChangeArrowheads="1"/>
          </p:cNvPicPr>
          <p:nvPr/>
        </p:nvPicPr>
        <p:blipFill>
          <a:blip r:embed="rId10" cstate="print"/>
          <a:srcRect/>
          <a:stretch>
            <a:fillRect/>
          </a:stretch>
        </p:blipFill>
        <p:spPr bwMode="auto">
          <a:xfrm>
            <a:off x="1468660" y="4985050"/>
            <a:ext cx="1019385" cy="786530"/>
          </a:xfrm>
          <a:prstGeom prst="rect">
            <a:avLst/>
          </a:prstGeom>
          <a:noFill/>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par>
                                <p:cTn id="16" presetID="10" presetClass="entr" presetSubtype="0"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500"/>
                                        <p:tgtEl>
                                          <p:spTgt spid="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fade">
                                      <p:cBhvr>
                                        <p:cTn id="23" dur="500"/>
                                        <p:tgtEl>
                                          <p:spTgt spid="10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fade">
                                      <p:cBhvr>
                                        <p:cTn id="26" dur="500"/>
                                        <p:tgtEl>
                                          <p:spTgt spid="10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Effect transition="in" filter="fade">
                                      <p:cBhvr>
                                        <p:cTn id="34" dur="500"/>
                                        <p:tgtEl>
                                          <p:spTgt spid="10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fade">
                                      <p:cBhvr>
                                        <p:cTn id="39" dur="500"/>
                                        <p:tgtEl>
                                          <p:spTgt spid="104"/>
                                        </p:tgtEl>
                                      </p:cBhvr>
                                    </p:animEffect>
                                  </p:childTnLst>
                                </p:cTn>
                              </p:par>
                              <p:par>
                                <p:cTn id="40" presetID="10" presetClass="entr" presetSubtype="0" fill="hold" nodeType="with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fade">
                                      <p:cBhvr>
                                        <p:cTn id="42" dur="500"/>
                                        <p:tgtEl>
                                          <p:spTgt spid="10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500"/>
                                        <p:tgtEl>
                                          <p:spTgt spid="105"/>
                                        </p:tgtEl>
                                      </p:cBhvr>
                                    </p:animEffect>
                                  </p:childTnLst>
                                </p:cTn>
                              </p:par>
                              <p:par>
                                <p:cTn id="48" presetID="10" presetClass="entr" presetSubtype="0" fill="hold" nodeType="withEffect">
                                  <p:stCondLst>
                                    <p:cond delay="0"/>
                                  </p:stCondLst>
                                  <p:childTnLst>
                                    <p:set>
                                      <p:cBhvr>
                                        <p:cTn id="49" dur="1" fill="hold">
                                          <p:stCondLst>
                                            <p:cond delay="0"/>
                                          </p:stCondLst>
                                        </p:cTn>
                                        <p:tgtEl>
                                          <p:spTgt spid="110"/>
                                        </p:tgtEl>
                                        <p:attrNameLst>
                                          <p:attrName>style.visibility</p:attrName>
                                        </p:attrNameLst>
                                      </p:cBhvr>
                                      <p:to>
                                        <p:strVal val="visible"/>
                                      </p:to>
                                    </p:set>
                                    <p:animEffect transition="in" filter="fade">
                                      <p:cBhvr>
                                        <p:cTn id="50" dur="500"/>
                                        <p:tgtEl>
                                          <p:spTgt spid="1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fade">
                                      <p:cBhvr>
                                        <p:cTn id="55" dur="500"/>
                                        <p:tgtEl>
                                          <p:spTgt spid="1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6"/>
                                        </p:tgtEl>
                                        <p:attrNameLst>
                                          <p:attrName>style.visibility</p:attrName>
                                        </p:attrNameLst>
                                      </p:cBhvr>
                                      <p:to>
                                        <p:strVal val="visible"/>
                                      </p:to>
                                    </p:set>
                                    <p:animEffect transition="in" filter="fade">
                                      <p:cBhvr>
                                        <p:cTn id="58" dur="500"/>
                                        <p:tgtEl>
                                          <p:spTgt spid="10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3"/>
                                        </p:tgtEl>
                                        <p:attrNameLst>
                                          <p:attrName>style.visibility</p:attrName>
                                        </p:attrNameLst>
                                      </p:cBhvr>
                                      <p:to>
                                        <p:strVal val="visible"/>
                                      </p:to>
                                    </p:set>
                                    <p:animEffect transition="in" filter="fade">
                                      <p:cBhvr>
                                        <p:cTn id="66" dur="500"/>
                                        <p:tgtEl>
                                          <p:spTgt spid="10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par>
                                <p:cTn id="70" presetID="10" presetClass="entr" presetSubtype="0" fill="hold" nodeType="withEffect">
                                  <p:stCondLst>
                                    <p:cond delay="0"/>
                                  </p:stCondLst>
                                  <p:childTnLst>
                                    <p:set>
                                      <p:cBhvr>
                                        <p:cTn id="71" dur="1" fill="hold">
                                          <p:stCondLst>
                                            <p:cond delay="0"/>
                                          </p:stCondLst>
                                        </p:cTn>
                                        <p:tgtEl>
                                          <p:spTgt spid="111"/>
                                        </p:tgtEl>
                                        <p:attrNameLst>
                                          <p:attrName>style.visibility</p:attrName>
                                        </p:attrNameLst>
                                      </p:cBhvr>
                                      <p:to>
                                        <p:strVal val="visible"/>
                                      </p:to>
                                    </p:set>
                                    <p:animEffect transition="in" filter="fade">
                                      <p:cBhvr>
                                        <p:cTn id="7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9" grpId="0"/>
      <p:bldP spid="101" grpId="0"/>
      <p:bldP spid="102" grpId="0"/>
      <p:bldP spid="103" grpId="0"/>
      <p:bldP spid="104" grpId="0"/>
      <p:bldP spid="105" grpId="0"/>
      <p:bldP spid="106" grpId="0"/>
      <p:bldP spid="107" grpId="0"/>
      <p:bldP spid="11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Rectangle 7"/>
          <p:cNvSpPr>
            <a:spLocks noChangeArrowheads="1"/>
          </p:cNvSpPr>
          <p:nvPr/>
        </p:nvSpPr>
        <p:spPr bwMode="auto">
          <a:xfrm>
            <a:off x="1033565" y="358727"/>
            <a:ext cx="10972800" cy="685800"/>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cs typeface="+mj-cs"/>
              </a:rPr>
              <a:t>安全防范</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5599" y="1313288"/>
            <a:ext cx="9000807" cy="5077897"/>
          </a:xfrm>
          <a:prstGeom prst="rect">
            <a:avLst/>
          </a:prstGeom>
        </p:spPr>
      </p:pic>
      <p:graphicFrame>
        <p:nvGraphicFramePr>
          <p:cNvPr id="11" name="图示 10"/>
          <p:cNvGraphicFramePr/>
          <p:nvPr/>
        </p:nvGraphicFramePr>
        <p:xfrm>
          <a:off x="797370" y="1545055"/>
          <a:ext cx="5106612" cy="4377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87" name="Rectangle 19"/>
          <p:cNvSpPr>
            <a:spLocks noChangeArrowheads="1"/>
          </p:cNvSpPr>
          <p:nvPr/>
        </p:nvSpPr>
        <p:spPr bwMode="auto">
          <a:xfrm>
            <a:off x="1087872" y="404818"/>
            <a:ext cx="10972800" cy="576263"/>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终端安全配置</a:t>
            </a:r>
          </a:p>
        </p:txBody>
      </p:sp>
      <p:sp>
        <p:nvSpPr>
          <p:cNvPr id="32" name="同侧圆角矩形 6"/>
          <p:cNvSpPr/>
          <p:nvPr/>
        </p:nvSpPr>
        <p:spPr>
          <a:xfrm>
            <a:off x="2092941" y="2445731"/>
            <a:ext cx="6019843" cy="457203"/>
          </a:xfrm>
          <a:prstGeom prst="round2SameRect">
            <a:avLst/>
          </a:prstGeom>
          <a:solidFill>
            <a:srgbClr val="B6D2D6">
              <a:lumMod val="75000"/>
            </a:srgbClr>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33" name="同侧圆角矩形 7"/>
          <p:cNvSpPr/>
          <p:nvPr/>
        </p:nvSpPr>
        <p:spPr>
          <a:xfrm>
            <a:off x="2092941" y="4503146"/>
            <a:ext cx="6019843" cy="457203"/>
          </a:xfrm>
          <a:prstGeom prst="round2SameRect">
            <a:avLst/>
          </a:prstGeom>
          <a:solidFill>
            <a:srgbClr val="00B0F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dirty="0">
              <a:ln>
                <a:noFill/>
              </a:ln>
              <a:solidFill>
                <a:srgbClr val="FFFFFF"/>
              </a:solidFill>
              <a:effectLst/>
              <a:uLnTx/>
              <a:uFillTx/>
              <a:latin typeface="Tahoma" panose="020B0604030504040204"/>
              <a:ea typeface="微软雅黑" panose="020B0503020204020204" pitchFamily="34" charset="-122"/>
              <a:cs typeface="+mn-cs"/>
            </a:endParaRPr>
          </a:p>
        </p:txBody>
      </p:sp>
      <p:sp>
        <p:nvSpPr>
          <p:cNvPr id="34" name="同侧圆角矩形 8"/>
          <p:cNvSpPr/>
          <p:nvPr/>
        </p:nvSpPr>
        <p:spPr>
          <a:xfrm>
            <a:off x="2092941" y="3131536"/>
            <a:ext cx="6019843" cy="457203"/>
          </a:xfrm>
          <a:prstGeom prst="round2SameRect">
            <a:avLst/>
          </a:prstGeom>
          <a:solidFill>
            <a:srgbClr val="92D05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35" name="同侧圆角矩形 9"/>
          <p:cNvSpPr/>
          <p:nvPr/>
        </p:nvSpPr>
        <p:spPr>
          <a:xfrm>
            <a:off x="2033493" y="1759923"/>
            <a:ext cx="6019843" cy="457203"/>
          </a:xfrm>
          <a:prstGeom prst="round2SameRect">
            <a:avLst/>
          </a:prstGeom>
          <a:solidFill>
            <a:srgbClr val="EFF5F6"/>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36" name="椭圆 35"/>
          <p:cNvSpPr/>
          <p:nvPr/>
        </p:nvSpPr>
        <p:spPr>
          <a:xfrm>
            <a:off x="1254735" y="1759922"/>
            <a:ext cx="533404" cy="533404"/>
          </a:xfrm>
          <a:prstGeom prst="ellipse">
            <a:avLst/>
          </a:prstGeom>
          <a:solidFill>
            <a:srgbClr val="EDF4F5"/>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37" name="TextBox 10"/>
          <p:cNvSpPr txBox="1"/>
          <p:nvPr/>
        </p:nvSpPr>
        <p:spPr>
          <a:xfrm>
            <a:off x="1330936" y="1806756"/>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1</a:t>
            </a:r>
            <a:endParaRPr lang="zh-CN" altLang="en-US" sz="2025" dirty="0">
              <a:solidFill>
                <a:srgbClr val="284448"/>
              </a:solidFill>
              <a:latin typeface="Tahoma" panose="020B0604030504040204"/>
              <a:ea typeface="微软雅黑" panose="020B0503020204020204" pitchFamily="34" charset="-122"/>
            </a:endParaRPr>
          </a:p>
        </p:txBody>
      </p:sp>
      <p:sp>
        <p:nvSpPr>
          <p:cNvPr id="38" name="TextBox 11"/>
          <p:cNvSpPr txBox="1"/>
          <p:nvPr/>
        </p:nvSpPr>
        <p:spPr>
          <a:xfrm>
            <a:off x="2092944" y="1759922"/>
            <a:ext cx="5262979"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安装防病毒软件，定期升级病毒库，定期查杀病毒</a:t>
            </a:r>
          </a:p>
        </p:txBody>
      </p:sp>
      <p:sp>
        <p:nvSpPr>
          <p:cNvPr id="39" name="椭圆 38"/>
          <p:cNvSpPr/>
          <p:nvPr/>
        </p:nvSpPr>
        <p:spPr>
          <a:xfrm>
            <a:off x="1254735" y="2445727"/>
            <a:ext cx="533404" cy="533404"/>
          </a:xfrm>
          <a:prstGeom prst="ellipse">
            <a:avLst/>
          </a:prstGeom>
          <a:solidFill>
            <a:srgbClr val="284448">
              <a:lumMod val="60000"/>
              <a:lumOff val="40000"/>
            </a:srgbClr>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0" name="TextBox 13"/>
          <p:cNvSpPr txBox="1"/>
          <p:nvPr/>
        </p:nvSpPr>
        <p:spPr>
          <a:xfrm>
            <a:off x="1330936" y="2492561"/>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2</a:t>
            </a:r>
            <a:endParaRPr lang="zh-CN" altLang="en-US" sz="2025" dirty="0">
              <a:solidFill>
                <a:srgbClr val="284448"/>
              </a:solidFill>
              <a:latin typeface="Tahoma" panose="020B0604030504040204"/>
              <a:ea typeface="微软雅黑" panose="020B0503020204020204" pitchFamily="34" charset="-122"/>
            </a:endParaRPr>
          </a:p>
        </p:txBody>
      </p:sp>
      <p:sp>
        <p:nvSpPr>
          <p:cNvPr id="41" name="TextBox 14"/>
          <p:cNvSpPr txBox="1"/>
          <p:nvPr/>
        </p:nvSpPr>
        <p:spPr>
          <a:xfrm>
            <a:off x="2092941" y="2445727"/>
            <a:ext cx="4570482"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配置操作系统补丁自动更新，及时修补漏洞</a:t>
            </a:r>
          </a:p>
        </p:txBody>
      </p:sp>
      <p:sp>
        <p:nvSpPr>
          <p:cNvPr id="42" name="椭圆 41"/>
          <p:cNvSpPr/>
          <p:nvPr/>
        </p:nvSpPr>
        <p:spPr>
          <a:xfrm>
            <a:off x="1254735" y="3131532"/>
            <a:ext cx="533404" cy="533404"/>
          </a:xfrm>
          <a:prstGeom prst="ellipse">
            <a:avLst/>
          </a:prstGeom>
          <a:solidFill>
            <a:srgbClr val="92D05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3" name="TextBox 16"/>
          <p:cNvSpPr txBox="1"/>
          <p:nvPr/>
        </p:nvSpPr>
        <p:spPr>
          <a:xfrm>
            <a:off x="1330936" y="3178366"/>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3</a:t>
            </a:r>
            <a:endParaRPr lang="zh-CN" altLang="en-US" sz="2025" dirty="0">
              <a:solidFill>
                <a:srgbClr val="284448"/>
              </a:solidFill>
              <a:latin typeface="Tahoma" panose="020B0604030504040204"/>
              <a:ea typeface="微软雅黑" panose="020B0503020204020204" pitchFamily="34" charset="-122"/>
            </a:endParaRPr>
          </a:p>
        </p:txBody>
      </p:sp>
      <p:sp>
        <p:nvSpPr>
          <p:cNvPr id="44" name="TextBox 17"/>
          <p:cNvSpPr txBox="1"/>
          <p:nvPr/>
        </p:nvSpPr>
        <p:spPr>
          <a:xfrm>
            <a:off x="2092943" y="3131532"/>
            <a:ext cx="5724644"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设置用户帐号及密码，及时停用无用帐号，不留空口令</a:t>
            </a:r>
          </a:p>
        </p:txBody>
      </p:sp>
      <p:sp>
        <p:nvSpPr>
          <p:cNvPr id="45" name="椭圆 44"/>
          <p:cNvSpPr/>
          <p:nvPr/>
        </p:nvSpPr>
        <p:spPr>
          <a:xfrm>
            <a:off x="1254735" y="3817337"/>
            <a:ext cx="533404" cy="533404"/>
          </a:xfrm>
          <a:prstGeom prst="ellipse">
            <a:avLst/>
          </a:prstGeom>
          <a:no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6" name="TextBox 19"/>
          <p:cNvSpPr txBox="1"/>
          <p:nvPr/>
        </p:nvSpPr>
        <p:spPr>
          <a:xfrm>
            <a:off x="1330936" y="3864171"/>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4</a:t>
            </a:r>
            <a:endParaRPr lang="zh-CN" altLang="en-US" sz="2025" dirty="0">
              <a:solidFill>
                <a:srgbClr val="284448"/>
              </a:solidFill>
              <a:latin typeface="Tahoma" panose="020B0604030504040204"/>
              <a:ea typeface="微软雅黑" panose="020B0503020204020204" pitchFamily="34" charset="-122"/>
            </a:endParaRPr>
          </a:p>
        </p:txBody>
      </p:sp>
      <p:sp>
        <p:nvSpPr>
          <p:cNvPr id="47" name="TextBox 20"/>
          <p:cNvSpPr txBox="1"/>
          <p:nvPr/>
        </p:nvSpPr>
        <p:spPr>
          <a:xfrm>
            <a:off x="2036040" y="3889500"/>
            <a:ext cx="1569660"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关闭默认共享</a:t>
            </a:r>
          </a:p>
        </p:txBody>
      </p:sp>
      <p:sp>
        <p:nvSpPr>
          <p:cNvPr id="48" name="椭圆 47"/>
          <p:cNvSpPr/>
          <p:nvPr/>
        </p:nvSpPr>
        <p:spPr>
          <a:xfrm>
            <a:off x="1254735" y="4503141"/>
            <a:ext cx="533404" cy="533404"/>
          </a:xfrm>
          <a:prstGeom prst="ellipse">
            <a:avLst/>
          </a:prstGeom>
          <a:solidFill>
            <a:srgbClr val="00B0F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9" name="TextBox 22"/>
          <p:cNvSpPr txBox="1"/>
          <p:nvPr/>
        </p:nvSpPr>
        <p:spPr>
          <a:xfrm>
            <a:off x="1330936" y="4549976"/>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5</a:t>
            </a:r>
            <a:endParaRPr lang="zh-CN" altLang="en-US" sz="2025" dirty="0">
              <a:solidFill>
                <a:srgbClr val="284448"/>
              </a:solidFill>
              <a:latin typeface="Tahoma" panose="020B0604030504040204"/>
              <a:ea typeface="微软雅黑" panose="020B0503020204020204" pitchFamily="34" charset="-122"/>
            </a:endParaRPr>
          </a:p>
        </p:txBody>
      </p:sp>
      <p:sp>
        <p:nvSpPr>
          <p:cNvPr id="50" name="TextBox 23"/>
          <p:cNvSpPr txBox="1"/>
          <p:nvPr/>
        </p:nvSpPr>
        <p:spPr>
          <a:xfrm>
            <a:off x="2092941" y="4503141"/>
            <a:ext cx="1569660"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关闭自动播放</a:t>
            </a:r>
          </a:p>
        </p:txBody>
      </p:sp>
      <p:sp>
        <p:nvSpPr>
          <p:cNvPr id="51" name="同侧圆角矩形 25"/>
          <p:cNvSpPr/>
          <p:nvPr/>
        </p:nvSpPr>
        <p:spPr>
          <a:xfrm>
            <a:off x="2092941" y="3817341"/>
            <a:ext cx="6019843" cy="457203"/>
          </a:xfrm>
          <a:prstGeom prst="round2SameRect">
            <a:avLst/>
          </a:prstGeom>
          <a:no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pic>
        <p:nvPicPr>
          <p:cNvPr id="52" name="图片 51"/>
          <p:cNvPicPr>
            <a:picLocks noChangeAspect="1"/>
          </p:cNvPicPr>
          <p:nvPr/>
        </p:nvPicPr>
        <p:blipFill>
          <a:blip r:embed="rId3" cstate="print"/>
          <a:stretch>
            <a:fillRect/>
          </a:stretch>
        </p:blipFill>
        <p:spPr>
          <a:xfrm>
            <a:off x="8531390" y="3383550"/>
            <a:ext cx="1615900" cy="1594778"/>
          </a:xfrm>
          <a:prstGeom prst="rect">
            <a:avLst/>
          </a:prstGeom>
        </p:spPr>
      </p:pic>
      <p:pic>
        <p:nvPicPr>
          <p:cNvPr id="53" name="图片 52"/>
          <p:cNvPicPr>
            <a:picLocks noChangeAspect="1"/>
          </p:cNvPicPr>
          <p:nvPr/>
        </p:nvPicPr>
        <p:blipFill>
          <a:blip r:embed="rId4" cstate="print"/>
          <a:stretch>
            <a:fillRect/>
          </a:stretch>
        </p:blipFill>
        <p:spPr>
          <a:xfrm>
            <a:off x="8518352" y="1759927"/>
            <a:ext cx="1628939" cy="1143103"/>
          </a:xfrm>
          <a:prstGeom prst="rect">
            <a:avLst/>
          </a:prstGeom>
        </p:spPr>
      </p:pic>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60" name="Rectangle 16"/>
          <p:cNvSpPr>
            <a:spLocks noChangeArrowheads="1"/>
          </p:cNvSpPr>
          <p:nvPr/>
        </p:nvSpPr>
        <p:spPr bwMode="auto">
          <a:xfrm>
            <a:off x="1007533" y="44451"/>
            <a:ext cx="10972800" cy="1371600"/>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终端使用管理</a:t>
            </a:r>
          </a:p>
        </p:txBody>
      </p:sp>
      <p:sp>
        <p:nvSpPr>
          <p:cNvPr id="10" name="同侧圆角矩形 6"/>
          <p:cNvSpPr/>
          <p:nvPr/>
        </p:nvSpPr>
        <p:spPr>
          <a:xfrm>
            <a:off x="2135472" y="2592884"/>
            <a:ext cx="6019843" cy="457203"/>
          </a:xfrm>
          <a:prstGeom prst="round2SameRect">
            <a:avLst/>
          </a:prstGeom>
          <a:solidFill>
            <a:srgbClr val="B6D2D6">
              <a:lumMod val="75000"/>
            </a:srgbClr>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11" name="同侧圆角矩形 8"/>
          <p:cNvSpPr/>
          <p:nvPr/>
        </p:nvSpPr>
        <p:spPr>
          <a:xfrm>
            <a:off x="2135472" y="3278685"/>
            <a:ext cx="6019843" cy="457203"/>
          </a:xfrm>
          <a:prstGeom prst="round2SameRect">
            <a:avLst/>
          </a:prstGeom>
          <a:solidFill>
            <a:srgbClr val="92D05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12" name="同侧圆角矩形 9"/>
          <p:cNvSpPr/>
          <p:nvPr/>
        </p:nvSpPr>
        <p:spPr>
          <a:xfrm>
            <a:off x="2076025" y="1907080"/>
            <a:ext cx="6019843" cy="457203"/>
          </a:xfrm>
          <a:prstGeom prst="round2SameRect">
            <a:avLst/>
          </a:prstGeom>
          <a:solidFill>
            <a:srgbClr val="EFF5F6"/>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13" name="椭圆 12"/>
          <p:cNvSpPr/>
          <p:nvPr/>
        </p:nvSpPr>
        <p:spPr>
          <a:xfrm>
            <a:off x="1297267" y="1907075"/>
            <a:ext cx="533404" cy="533404"/>
          </a:xfrm>
          <a:prstGeom prst="ellipse">
            <a:avLst/>
          </a:prstGeom>
          <a:solidFill>
            <a:srgbClr val="EDF4F5"/>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14" name="TextBox 10"/>
          <p:cNvSpPr txBox="1"/>
          <p:nvPr/>
        </p:nvSpPr>
        <p:spPr>
          <a:xfrm>
            <a:off x="1373465" y="1953910"/>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1</a:t>
            </a:r>
            <a:endParaRPr lang="zh-CN" altLang="en-US" sz="2025" dirty="0">
              <a:solidFill>
                <a:srgbClr val="284448"/>
              </a:solidFill>
              <a:latin typeface="Tahoma" panose="020B0604030504040204"/>
              <a:ea typeface="微软雅黑" panose="020B0503020204020204" pitchFamily="34" charset="-122"/>
            </a:endParaRPr>
          </a:p>
        </p:txBody>
      </p:sp>
      <p:sp>
        <p:nvSpPr>
          <p:cNvPr id="15" name="TextBox 11"/>
          <p:cNvSpPr txBox="1"/>
          <p:nvPr/>
        </p:nvSpPr>
        <p:spPr>
          <a:xfrm>
            <a:off x="2135472" y="1907075"/>
            <a:ext cx="6027612"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设备出现故障，请联系技术场务，不要自行让外单位修理 </a:t>
            </a:r>
          </a:p>
        </p:txBody>
      </p:sp>
      <p:sp>
        <p:nvSpPr>
          <p:cNvPr id="16" name="椭圆 15"/>
          <p:cNvSpPr/>
          <p:nvPr/>
        </p:nvSpPr>
        <p:spPr>
          <a:xfrm>
            <a:off x="1297267" y="2592880"/>
            <a:ext cx="533404" cy="533404"/>
          </a:xfrm>
          <a:prstGeom prst="ellipse">
            <a:avLst/>
          </a:prstGeom>
          <a:solidFill>
            <a:srgbClr val="284448">
              <a:lumMod val="60000"/>
              <a:lumOff val="40000"/>
            </a:srgbClr>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17" name="TextBox 13"/>
          <p:cNvSpPr txBox="1"/>
          <p:nvPr/>
        </p:nvSpPr>
        <p:spPr>
          <a:xfrm>
            <a:off x="1373465" y="2639714"/>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2</a:t>
            </a:r>
            <a:endParaRPr lang="zh-CN" altLang="en-US" sz="2025" dirty="0">
              <a:solidFill>
                <a:srgbClr val="284448"/>
              </a:solidFill>
              <a:latin typeface="Tahoma" panose="020B0604030504040204"/>
              <a:ea typeface="微软雅黑" panose="020B0503020204020204" pitchFamily="34" charset="-122"/>
            </a:endParaRPr>
          </a:p>
        </p:txBody>
      </p:sp>
      <p:sp>
        <p:nvSpPr>
          <p:cNvPr id="18" name="TextBox 14"/>
          <p:cNvSpPr txBox="1"/>
          <p:nvPr/>
        </p:nvSpPr>
        <p:spPr>
          <a:xfrm>
            <a:off x="2135471" y="2592880"/>
            <a:ext cx="5724644" cy="369332"/>
          </a:xfrm>
          <a:prstGeom prst="rect">
            <a:avLst/>
          </a:prstGeom>
          <a:noFill/>
        </p:spPr>
        <p:txBody>
          <a:bodyPr wrap="none" rtlCol="0">
            <a:spAutoFit/>
          </a:bodyPr>
          <a:lstStyle/>
          <a:p>
            <a:pPr defTabSz="974725"/>
            <a:r>
              <a:rPr lang="zh-CN" altLang="en-US" u="sng" dirty="0">
                <a:solidFill>
                  <a:srgbClr val="FF0000"/>
                </a:solidFill>
                <a:latin typeface="Tahoma" panose="020B0604030504040204"/>
                <a:ea typeface="微软雅黑" panose="020B0503020204020204" pitchFamily="34" charset="-122"/>
              </a:rPr>
              <a:t>非单位资产的计算机等终端设备不能擅自接入单位内网</a:t>
            </a:r>
          </a:p>
        </p:txBody>
      </p:sp>
      <p:sp>
        <p:nvSpPr>
          <p:cNvPr id="19" name="椭圆 18"/>
          <p:cNvSpPr/>
          <p:nvPr/>
        </p:nvSpPr>
        <p:spPr>
          <a:xfrm>
            <a:off x="1297267" y="3278685"/>
            <a:ext cx="533404" cy="533404"/>
          </a:xfrm>
          <a:prstGeom prst="ellipse">
            <a:avLst/>
          </a:prstGeom>
          <a:solidFill>
            <a:srgbClr val="92D05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20" name="TextBox 16"/>
          <p:cNvSpPr txBox="1"/>
          <p:nvPr/>
        </p:nvSpPr>
        <p:spPr>
          <a:xfrm>
            <a:off x="1373465" y="3325519"/>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3</a:t>
            </a:r>
            <a:endParaRPr lang="zh-CN" altLang="en-US" sz="2025" dirty="0">
              <a:solidFill>
                <a:srgbClr val="284448"/>
              </a:solidFill>
              <a:latin typeface="Tahoma" panose="020B0604030504040204"/>
              <a:ea typeface="微软雅黑" panose="020B0503020204020204" pitchFamily="34" charset="-122"/>
            </a:endParaRPr>
          </a:p>
        </p:txBody>
      </p:sp>
      <p:sp>
        <p:nvSpPr>
          <p:cNvPr id="21" name="TextBox 17"/>
          <p:cNvSpPr txBox="1"/>
          <p:nvPr/>
        </p:nvSpPr>
        <p:spPr>
          <a:xfrm>
            <a:off x="2135472" y="3278685"/>
            <a:ext cx="5689378" cy="369332"/>
          </a:xfrm>
          <a:prstGeom prst="rect">
            <a:avLst/>
          </a:prstGeom>
          <a:noFill/>
        </p:spPr>
        <p:txBody>
          <a:bodyPr wrap="none" rtlCol="0">
            <a:spAutoFit/>
          </a:bodyPr>
          <a:lstStyle/>
          <a:p>
            <a:pPr defTabSz="974725"/>
            <a:r>
              <a:rPr lang="en-US" altLang="zh-CN" dirty="0">
                <a:solidFill>
                  <a:srgbClr val="FFFFFF"/>
                </a:solidFill>
                <a:latin typeface="Tahoma" panose="020B0604030504040204"/>
                <a:ea typeface="微软雅黑" panose="020B0503020204020204" pitchFamily="34" charset="-122"/>
              </a:rPr>
              <a:t>IP</a:t>
            </a:r>
            <a:r>
              <a:rPr lang="zh-CN" altLang="en-US" dirty="0">
                <a:solidFill>
                  <a:srgbClr val="FFFFFF"/>
                </a:solidFill>
                <a:latin typeface="Tahoma" panose="020B0604030504040204"/>
                <a:ea typeface="微软雅黑" panose="020B0503020204020204" pitchFamily="34" charset="-122"/>
              </a:rPr>
              <a:t>地址应按照单位要求进行设置，禁止私自更改固定</a:t>
            </a:r>
            <a:r>
              <a:rPr lang="en-US" altLang="zh-CN" dirty="0">
                <a:solidFill>
                  <a:srgbClr val="FFFFFF"/>
                </a:solidFill>
                <a:latin typeface="Tahoma" panose="020B0604030504040204"/>
                <a:ea typeface="微软雅黑" panose="020B0503020204020204" pitchFamily="34" charset="-122"/>
              </a:rPr>
              <a:t>IP</a:t>
            </a:r>
            <a:endParaRPr lang="zh-CN" altLang="en-US" dirty="0">
              <a:solidFill>
                <a:srgbClr val="FFFFFF"/>
              </a:solidFill>
              <a:latin typeface="Tahoma" panose="020B0604030504040204"/>
              <a:ea typeface="微软雅黑" panose="020B0503020204020204" pitchFamily="34" charset="-122"/>
            </a:endParaRPr>
          </a:p>
        </p:txBody>
      </p:sp>
      <p:sp>
        <p:nvSpPr>
          <p:cNvPr id="22" name="椭圆 21"/>
          <p:cNvSpPr/>
          <p:nvPr/>
        </p:nvSpPr>
        <p:spPr>
          <a:xfrm>
            <a:off x="1297267" y="3964490"/>
            <a:ext cx="533404" cy="533404"/>
          </a:xfrm>
          <a:prstGeom prst="ellipse">
            <a:avLst/>
          </a:prstGeom>
          <a:no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23" name="TextBox 19"/>
          <p:cNvSpPr txBox="1"/>
          <p:nvPr/>
        </p:nvSpPr>
        <p:spPr>
          <a:xfrm>
            <a:off x="1373465" y="4011324"/>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4</a:t>
            </a:r>
            <a:endParaRPr lang="zh-CN" altLang="en-US" sz="2025" dirty="0">
              <a:solidFill>
                <a:srgbClr val="284448"/>
              </a:solidFill>
              <a:latin typeface="Tahoma" panose="020B0604030504040204"/>
              <a:ea typeface="微软雅黑" panose="020B0503020204020204" pitchFamily="34" charset="-122"/>
            </a:endParaRPr>
          </a:p>
        </p:txBody>
      </p:sp>
      <p:sp>
        <p:nvSpPr>
          <p:cNvPr id="24" name="TextBox 20"/>
          <p:cNvSpPr txBox="1"/>
          <p:nvPr/>
        </p:nvSpPr>
        <p:spPr>
          <a:xfrm>
            <a:off x="2135472" y="3964490"/>
            <a:ext cx="3627916" cy="369332"/>
          </a:xfrm>
          <a:prstGeom prst="rect">
            <a:avLst/>
          </a:prstGeom>
          <a:noFill/>
        </p:spPr>
        <p:txBody>
          <a:bodyPr wrap="none" rtlCol="0">
            <a:spAutoFit/>
          </a:bodyPr>
          <a:lstStyle/>
          <a:p>
            <a:pPr defTabSz="974725"/>
            <a:r>
              <a:rPr lang="zh-CN" altLang="en-US" u="sng" dirty="0">
                <a:solidFill>
                  <a:srgbClr val="FF0000"/>
                </a:solidFill>
                <a:latin typeface="Tahoma" panose="020B0604030504040204"/>
                <a:ea typeface="微软雅黑" panose="020B0503020204020204" pitchFamily="34" charset="-122"/>
              </a:rPr>
              <a:t>离开终端前及时锁屏（</a:t>
            </a:r>
            <a:r>
              <a:rPr lang="en-US" altLang="zh-CN" u="sng" dirty="0" err="1">
                <a:solidFill>
                  <a:srgbClr val="FF0000"/>
                </a:solidFill>
                <a:latin typeface="Tahoma" panose="020B0604030504040204"/>
                <a:ea typeface="微软雅黑" panose="020B0503020204020204" pitchFamily="34" charset="-122"/>
              </a:rPr>
              <a:t>Win+L</a:t>
            </a:r>
            <a:r>
              <a:rPr lang="zh-CN" altLang="en-US" u="sng" dirty="0">
                <a:solidFill>
                  <a:srgbClr val="FF0000"/>
                </a:solidFill>
                <a:latin typeface="Tahoma" panose="020B0604030504040204"/>
                <a:ea typeface="微软雅黑" panose="020B0503020204020204" pitchFamily="34" charset="-122"/>
              </a:rPr>
              <a:t>键）</a:t>
            </a:r>
          </a:p>
        </p:txBody>
      </p:sp>
      <p:sp>
        <p:nvSpPr>
          <p:cNvPr id="25" name="同侧圆角矩形 25"/>
          <p:cNvSpPr/>
          <p:nvPr/>
        </p:nvSpPr>
        <p:spPr>
          <a:xfrm>
            <a:off x="2135472" y="3964492"/>
            <a:ext cx="6019843" cy="457203"/>
          </a:xfrm>
          <a:prstGeom prst="round2SameRect">
            <a:avLst/>
          </a:prstGeom>
          <a:no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pic>
        <p:nvPicPr>
          <p:cNvPr id="26" name="图片 25"/>
          <p:cNvPicPr>
            <a:picLocks noChangeAspect="1"/>
          </p:cNvPicPr>
          <p:nvPr/>
        </p:nvPicPr>
        <p:blipFill>
          <a:blip r:embed="rId3" cstate="print"/>
          <a:stretch>
            <a:fillRect/>
          </a:stretch>
        </p:blipFill>
        <p:spPr>
          <a:xfrm>
            <a:off x="8446701" y="2993646"/>
            <a:ext cx="2220883" cy="1484484"/>
          </a:xfrm>
          <a:prstGeom prst="rect">
            <a:avLst/>
          </a:prstGeom>
        </p:spPr>
      </p:pic>
      <p:pic>
        <p:nvPicPr>
          <p:cNvPr id="27" name="图片 26"/>
          <p:cNvPicPr>
            <a:picLocks noChangeAspect="1"/>
          </p:cNvPicPr>
          <p:nvPr/>
        </p:nvPicPr>
        <p:blipFill>
          <a:blip r:embed="rId4" cstate="print"/>
          <a:stretch>
            <a:fillRect/>
          </a:stretch>
        </p:blipFill>
        <p:spPr>
          <a:xfrm>
            <a:off x="8453446" y="1847373"/>
            <a:ext cx="1969273" cy="792342"/>
          </a:xfrm>
          <a:prstGeom prst="rect">
            <a:avLst/>
          </a:prstGeom>
        </p:spPr>
      </p:pic>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移动设备安全</a:t>
            </a:r>
          </a:p>
        </p:txBody>
      </p:sp>
      <p:sp>
        <p:nvSpPr>
          <p:cNvPr id="21" name="同侧圆角矩形 6"/>
          <p:cNvSpPr/>
          <p:nvPr/>
        </p:nvSpPr>
        <p:spPr>
          <a:xfrm>
            <a:off x="2209900" y="2439978"/>
            <a:ext cx="6019843" cy="457203"/>
          </a:xfrm>
          <a:prstGeom prst="round2SameRect">
            <a:avLst/>
          </a:prstGeom>
          <a:solidFill>
            <a:srgbClr val="B6D2D6">
              <a:lumMod val="75000"/>
            </a:srgbClr>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24" name="同侧圆角矩形 7"/>
          <p:cNvSpPr/>
          <p:nvPr/>
        </p:nvSpPr>
        <p:spPr>
          <a:xfrm>
            <a:off x="2209900" y="4497393"/>
            <a:ext cx="6019843" cy="457203"/>
          </a:xfrm>
          <a:prstGeom prst="round2SameRect">
            <a:avLst/>
          </a:prstGeom>
          <a:solidFill>
            <a:srgbClr val="00B0F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dirty="0">
              <a:ln>
                <a:noFill/>
              </a:ln>
              <a:solidFill>
                <a:srgbClr val="FFFFFF"/>
              </a:solidFill>
              <a:effectLst/>
              <a:uLnTx/>
              <a:uFillTx/>
              <a:latin typeface="Tahoma" panose="020B0604030504040204"/>
              <a:ea typeface="微软雅黑" panose="020B0503020204020204" pitchFamily="34" charset="-122"/>
              <a:cs typeface="+mn-cs"/>
            </a:endParaRPr>
          </a:p>
        </p:txBody>
      </p:sp>
      <p:sp>
        <p:nvSpPr>
          <p:cNvPr id="25" name="同侧圆角矩形 8"/>
          <p:cNvSpPr/>
          <p:nvPr/>
        </p:nvSpPr>
        <p:spPr>
          <a:xfrm>
            <a:off x="2209900" y="3125783"/>
            <a:ext cx="6019843" cy="457203"/>
          </a:xfrm>
          <a:prstGeom prst="round2SameRect">
            <a:avLst/>
          </a:prstGeom>
          <a:solidFill>
            <a:srgbClr val="92D05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26" name="同侧圆角矩形 9"/>
          <p:cNvSpPr/>
          <p:nvPr/>
        </p:nvSpPr>
        <p:spPr>
          <a:xfrm>
            <a:off x="2209900" y="1754172"/>
            <a:ext cx="6019843" cy="457203"/>
          </a:xfrm>
          <a:prstGeom prst="round2SameRect">
            <a:avLst/>
          </a:prstGeom>
          <a:solidFill>
            <a:srgbClr val="EFF5F6"/>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27" name="椭圆 26"/>
          <p:cNvSpPr/>
          <p:nvPr/>
        </p:nvSpPr>
        <p:spPr>
          <a:xfrm>
            <a:off x="1371695" y="1754169"/>
            <a:ext cx="533404" cy="533404"/>
          </a:xfrm>
          <a:prstGeom prst="ellipse">
            <a:avLst/>
          </a:prstGeom>
          <a:solidFill>
            <a:srgbClr val="EDF4F5"/>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28" name="TextBox 10"/>
          <p:cNvSpPr txBox="1"/>
          <p:nvPr/>
        </p:nvSpPr>
        <p:spPr>
          <a:xfrm>
            <a:off x="1447894" y="1801003"/>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1</a:t>
            </a:r>
            <a:endParaRPr lang="zh-CN" altLang="en-US" sz="2025" dirty="0">
              <a:solidFill>
                <a:srgbClr val="284448"/>
              </a:solidFill>
              <a:latin typeface="Tahoma" panose="020B0604030504040204"/>
              <a:ea typeface="微软雅黑" panose="020B0503020204020204" pitchFamily="34" charset="-122"/>
            </a:endParaRPr>
          </a:p>
        </p:txBody>
      </p:sp>
      <p:sp>
        <p:nvSpPr>
          <p:cNvPr id="29" name="TextBox 11"/>
          <p:cNvSpPr txBox="1"/>
          <p:nvPr/>
        </p:nvSpPr>
        <p:spPr>
          <a:xfrm>
            <a:off x="2209900" y="1754169"/>
            <a:ext cx="4490332"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未知</a:t>
            </a:r>
            <a:r>
              <a:rPr lang="en-US" altLang="zh-CN" dirty="0">
                <a:solidFill>
                  <a:srgbClr val="284448"/>
                </a:solidFill>
                <a:latin typeface="Tahoma" panose="020B0604030504040204"/>
                <a:ea typeface="微软雅黑" panose="020B0503020204020204" pitchFamily="34" charset="-122"/>
              </a:rPr>
              <a:t>U</a:t>
            </a:r>
            <a:r>
              <a:rPr lang="zh-CN" altLang="en-US" dirty="0">
                <a:solidFill>
                  <a:srgbClr val="284448"/>
                </a:solidFill>
                <a:latin typeface="Tahoma" panose="020B0604030504040204"/>
                <a:ea typeface="微软雅黑" panose="020B0503020204020204" pitchFamily="34" charset="-122"/>
              </a:rPr>
              <a:t>盘、移动硬盘等存储设备使用需谨慎</a:t>
            </a:r>
          </a:p>
        </p:txBody>
      </p:sp>
      <p:sp>
        <p:nvSpPr>
          <p:cNvPr id="30" name="椭圆 29"/>
          <p:cNvSpPr/>
          <p:nvPr/>
        </p:nvSpPr>
        <p:spPr>
          <a:xfrm>
            <a:off x="1371695" y="2439974"/>
            <a:ext cx="533404" cy="533404"/>
          </a:xfrm>
          <a:prstGeom prst="ellipse">
            <a:avLst/>
          </a:prstGeom>
          <a:solidFill>
            <a:srgbClr val="284448">
              <a:lumMod val="60000"/>
              <a:lumOff val="40000"/>
            </a:srgbClr>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31" name="TextBox 13"/>
          <p:cNvSpPr txBox="1"/>
          <p:nvPr/>
        </p:nvSpPr>
        <p:spPr>
          <a:xfrm>
            <a:off x="1447894" y="2486808"/>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2</a:t>
            </a:r>
            <a:endParaRPr lang="zh-CN" altLang="en-US" sz="2025" dirty="0">
              <a:solidFill>
                <a:srgbClr val="284448"/>
              </a:solidFill>
              <a:latin typeface="Tahoma" panose="020B0604030504040204"/>
              <a:ea typeface="微软雅黑" panose="020B0503020204020204" pitchFamily="34" charset="-122"/>
            </a:endParaRPr>
          </a:p>
        </p:txBody>
      </p:sp>
      <p:sp>
        <p:nvSpPr>
          <p:cNvPr id="32" name="TextBox 14"/>
          <p:cNvSpPr txBox="1"/>
          <p:nvPr/>
        </p:nvSpPr>
        <p:spPr>
          <a:xfrm>
            <a:off x="2209902" y="2439974"/>
            <a:ext cx="3185487"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存储设备使用前应先查杀病毒</a:t>
            </a:r>
          </a:p>
        </p:txBody>
      </p:sp>
      <p:sp>
        <p:nvSpPr>
          <p:cNvPr id="33" name="椭圆 32"/>
          <p:cNvSpPr/>
          <p:nvPr/>
        </p:nvSpPr>
        <p:spPr>
          <a:xfrm>
            <a:off x="1371695" y="3125779"/>
            <a:ext cx="533404" cy="533404"/>
          </a:xfrm>
          <a:prstGeom prst="ellipse">
            <a:avLst/>
          </a:prstGeom>
          <a:solidFill>
            <a:srgbClr val="92D05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34" name="TextBox 16"/>
          <p:cNvSpPr txBox="1"/>
          <p:nvPr/>
        </p:nvSpPr>
        <p:spPr>
          <a:xfrm>
            <a:off x="1447894" y="3172613"/>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3</a:t>
            </a:r>
            <a:endParaRPr lang="zh-CN" altLang="en-US" sz="2025" dirty="0">
              <a:solidFill>
                <a:srgbClr val="284448"/>
              </a:solidFill>
              <a:latin typeface="Tahoma" panose="020B0604030504040204"/>
              <a:ea typeface="微软雅黑" panose="020B0503020204020204" pitchFamily="34" charset="-122"/>
            </a:endParaRPr>
          </a:p>
        </p:txBody>
      </p:sp>
      <p:sp>
        <p:nvSpPr>
          <p:cNvPr id="35" name="TextBox 17"/>
          <p:cNvSpPr txBox="1"/>
          <p:nvPr/>
        </p:nvSpPr>
        <p:spPr>
          <a:xfrm>
            <a:off x="2209902" y="3125779"/>
            <a:ext cx="6026009"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不要将重要的信息存储在</a:t>
            </a:r>
            <a:r>
              <a:rPr lang="en-US" altLang="zh-CN" dirty="0">
                <a:solidFill>
                  <a:srgbClr val="FFFFFF"/>
                </a:solidFill>
                <a:latin typeface="Tahoma" panose="020B0604030504040204"/>
                <a:ea typeface="微软雅黑" panose="020B0503020204020204" pitchFamily="34" charset="-122"/>
              </a:rPr>
              <a:t>U</a:t>
            </a:r>
            <a:r>
              <a:rPr lang="zh-CN" altLang="en-US" dirty="0">
                <a:solidFill>
                  <a:srgbClr val="FFFFFF"/>
                </a:solidFill>
                <a:latin typeface="Tahoma" panose="020B0604030504040204"/>
                <a:ea typeface="微软雅黑" panose="020B0503020204020204" pitchFamily="34" charset="-122"/>
              </a:rPr>
              <a:t>盘中；确需存储时采用加密</a:t>
            </a:r>
            <a:r>
              <a:rPr lang="en-US" altLang="zh-CN" dirty="0">
                <a:solidFill>
                  <a:srgbClr val="FFFFFF"/>
                </a:solidFill>
                <a:latin typeface="Tahoma" panose="020B0604030504040204"/>
                <a:ea typeface="微软雅黑" panose="020B0503020204020204" pitchFamily="34" charset="-122"/>
              </a:rPr>
              <a:t>U</a:t>
            </a:r>
            <a:r>
              <a:rPr lang="zh-CN" altLang="en-US" dirty="0">
                <a:solidFill>
                  <a:srgbClr val="FFFFFF"/>
                </a:solidFill>
                <a:latin typeface="Tahoma" panose="020B0604030504040204"/>
                <a:ea typeface="微软雅黑" panose="020B0503020204020204" pitchFamily="34" charset="-122"/>
              </a:rPr>
              <a:t>盘</a:t>
            </a:r>
          </a:p>
        </p:txBody>
      </p:sp>
      <p:sp>
        <p:nvSpPr>
          <p:cNvPr id="36" name="椭圆 35"/>
          <p:cNvSpPr/>
          <p:nvPr/>
        </p:nvSpPr>
        <p:spPr>
          <a:xfrm>
            <a:off x="1371695" y="3811584"/>
            <a:ext cx="533404" cy="533404"/>
          </a:xfrm>
          <a:prstGeom prst="ellipse">
            <a:avLst/>
          </a:prstGeom>
          <a:no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37" name="TextBox 19"/>
          <p:cNvSpPr txBox="1"/>
          <p:nvPr/>
        </p:nvSpPr>
        <p:spPr>
          <a:xfrm>
            <a:off x="1447894" y="3858418"/>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4</a:t>
            </a:r>
            <a:endParaRPr lang="zh-CN" altLang="en-US" sz="2025" dirty="0">
              <a:solidFill>
                <a:srgbClr val="284448"/>
              </a:solidFill>
              <a:latin typeface="Tahoma" panose="020B0604030504040204"/>
              <a:ea typeface="微软雅黑" panose="020B0503020204020204" pitchFamily="34" charset="-122"/>
            </a:endParaRPr>
          </a:p>
        </p:txBody>
      </p:sp>
      <p:sp>
        <p:nvSpPr>
          <p:cNvPr id="38" name="TextBox 20"/>
          <p:cNvSpPr txBox="1"/>
          <p:nvPr/>
        </p:nvSpPr>
        <p:spPr>
          <a:xfrm>
            <a:off x="2209902" y="3811584"/>
            <a:ext cx="5262979"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注意保管、防止丢失；若丢失应立即通知相关部门</a:t>
            </a:r>
          </a:p>
        </p:txBody>
      </p:sp>
      <p:sp>
        <p:nvSpPr>
          <p:cNvPr id="39" name="椭圆 38"/>
          <p:cNvSpPr/>
          <p:nvPr/>
        </p:nvSpPr>
        <p:spPr>
          <a:xfrm>
            <a:off x="1371695" y="4497388"/>
            <a:ext cx="533404" cy="533404"/>
          </a:xfrm>
          <a:prstGeom prst="ellipse">
            <a:avLst/>
          </a:prstGeom>
          <a:solidFill>
            <a:srgbClr val="00B0F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0" name="TextBox 22"/>
          <p:cNvSpPr txBox="1"/>
          <p:nvPr/>
        </p:nvSpPr>
        <p:spPr>
          <a:xfrm>
            <a:off x="1447894" y="4544223"/>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5</a:t>
            </a:r>
            <a:endParaRPr lang="zh-CN" altLang="en-US" sz="2025" dirty="0">
              <a:solidFill>
                <a:srgbClr val="284448"/>
              </a:solidFill>
              <a:latin typeface="Tahoma" panose="020B0604030504040204"/>
              <a:ea typeface="微软雅黑" panose="020B0503020204020204" pitchFamily="34" charset="-122"/>
            </a:endParaRPr>
          </a:p>
        </p:txBody>
      </p:sp>
      <p:sp>
        <p:nvSpPr>
          <p:cNvPr id="41" name="TextBox 23"/>
          <p:cNvSpPr txBox="1"/>
          <p:nvPr/>
        </p:nvSpPr>
        <p:spPr>
          <a:xfrm>
            <a:off x="2209900" y="4497388"/>
            <a:ext cx="4801314"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废弃设备应及对存储信息进行彻底可靠的销毁</a:t>
            </a:r>
          </a:p>
        </p:txBody>
      </p:sp>
      <p:sp>
        <p:nvSpPr>
          <p:cNvPr id="42" name="同侧圆角矩形 25"/>
          <p:cNvSpPr/>
          <p:nvPr/>
        </p:nvSpPr>
        <p:spPr>
          <a:xfrm>
            <a:off x="2209900" y="3811587"/>
            <a:ext cx="6019843" cy="457203"/>
          </a:xfrm>
          <a:prstGeom prst="round2SameRect">
            <a:avLst/>
          </a:prstGeom>
          <a:no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pic>
        <p:nvPicPr>
          <p:cNvPr id="43" name="图片 42"/>
          <p:cNvPicPr>
            <a:picLocks noChangeAspect="1"/>
          </p:cNvPicPr>
          <p:nvPr/>
        </p:nvPicPr>
        <p:blipFill>
          <a:blip r:embed="rId3" cstate="print"/>
          <a:stretch>
            <a:fillRect/>
          </a:stretch>
        </p:blipFill>
        <p:spPr>
          <a:xfrm>
            <a:off x="8667855" y="3423793"/>
            <a:ext cx="1613628" cy="1502569"/>
          </a:xfrm>
          <a:prstGeom prst="rect">
            <a:avLst/>
          </a:prstGeom>
        </p:spPr>
      </p:pic>
      <p:pic>
        <p:nvPicPr>
          <p:cNvPr id="44" name="图片 43"/>
          <p:cNvPicPr>
            <a:picLocks noChangeAspect="1"/>
          </p:cNvPicPr>
          <p:nvPr/>
        </p:nvPicPr>
        <p:blipFill>
          <a:blip r:embed="rId4" cstate="print"/>
          <a:stretch>
            <a:fillRect/>
          </a:stretch>
        </p:blipFill>
        <p:spPr>
          <a:xfrm>
            <a:off x="8621142" y="1779020"/>
            <a:ext cx="1660345" cy="1194358"/>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关键信息基础设施安全</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object 6"/>
          <p:cNvSpPr/>
          <p:nvPr/>
        </p:nvSpPr>
        <p:spPr>
          <a:xfrm>
            <a:off x="2435910" y="2556325"/>
            <a:ext cx="3617595" cy="339090"/>
          </a:xfrm>
          <a:custGeom>
            <a:avLst/>
            <a:gdLst/>
            <a:ahLst/>
            <a:cxnLst/>
            <a:rect l="l" t="t" r="r" b="b"/>
            <a:pathLst>
              <a:path w="3617595" h="339089">
                <a:moveTo>
                  <a:pt x="0" y="338556"/>
                </a:moveTo>
                <a:lnTo>
                  <a:pt x="3617595" y="338556"/>
                </a:lnTo>
                <a:lnTo>
                  <a:pt x="3617595" y="0"/>
                </a:lnTo>
                <a:lnTo>
                  <a:pt x="0" y="0"/>
                </a:lnTo>
                <a:lnTo>
                  <a:pt x="0" y="338556"/>
                </a:lnTo>
                <a:close/>
              </a:path>
            </a:pathLst>
          </a:custGeom>
          <a:ln w="25399">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4" name="object 7"/>
          <p:cNvSpPr txBox="1"/>
          <p:nvPr/>
        </p:nvSpPr>
        <p:spPr>
          <a:xfrm>
            <a:off x="2515221" y="2587745"/>
            <a:ext cx="1970405" cy="267335"/>
          </a:xfrm>
          <a:prstGeom prst="rect">
            <a:avLst/>
          </a:prstGeom>
        </p:spPr>
        <p:txBody>
          <a:bodyPr vert="horz" wrap="square" lIns="0" tIns="17145" rIns="0" bIns="0" rtlCol="0">
            <a:spAutoFit/>
          </a:bodyPr>
          <a:lstStyle/>
          <a:p>
            <a:pPr marL="12700" defTabSz="913765">
              <a:spcBef>
                <a:spcPts val="135"/>
              </a:spcBef>
              <a:tabLst>
                <a:tab pos="1151255" algn="l"/>
              </a:tabLst>
            </a:pP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第三十一条	</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范畴界定</a:t>
            </a:r>
            <a:endParaRPr sz="155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object 8"/>
          <p:cNvSpPr/>
          <p:nvPr/>
        </p:nvSpPr>
        <p:spPr>
          <a:xfrm>
            <a:off x="2435910" y="3157289"/>
            <a:ext cx="3617595" cy="339090"/>
          </a:xfrm>
          <a:custGeom>
            <a:avLst/>
            <a:gdLst/>
            <a:ahLst/>
            <a:cxnLst/>
            <a:rect l="l" t="t" r="r" b="b"/>
            <a:pathLst>
              <a:path w="3617595" h="339089">
                <a:moveTo>
                  <a:pt x="0" y="338556"/>
                </a:moveTo>
                <a:lnTo>
                  <a:pt x="3617595" y="338556"/>
                </a:lnTo>
                <a:lnTo>
                  <a:pt x="3617595" y="0"/>
                </a:lnTo>
                <a:lnTo>
                  <a:pt x="0" y="0"/>
                </a:lnTo>
                <a:lnTo>
                  <a:pt x="0" y="338556"/>
                </a:lnTo>
                <a:close/>
              </a:path>
            </a:pathLst>
          </a:custGeom>
          <a:ln w="25400">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6" name="object 9"/>
          <p:cNvSpPr txBox="1"/>
          <p:nvPr/>
        </p:nvSpPr>
        <p:spPr>
          <a:xfrm>
            <a:off x="2515221" y="3189090"/>
            <a:ext cx="2373630" cy="267335"/>
          </a:xfrm>
          <a:prstGeom prst="rect">
            <a:avLst/>
          </a:prstGeom>
        </p:spPr>
        <p:txBody>
          <a:bodyPr vert="horz" wrap="square" lIns="0" tIns="17145" rIns="0" bIns="0" rtlCol="0">
            <a:spAutoFit/>
          </a:bodyPr>
          <a:lstStyle/>
          <a:p>
            <a:pPr marL="12700" defTabSz="913765">
              <a:spcBef>
                <a:spcPts val="135"/>
              </a:spcBef>
              <a:tabLst>
                <a:tab pos="1151255" algn="l"/>
              </a:tabLst>
            </a:pP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第三十二条	</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管理职责分工</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object 10"/>
          <p:cNvSpPr/>
          <p:nvPr/>
        </p:nvSpPr>
        <p:spPr>
          <a:xfrm>
            <a:off x="2433180" y="3698055"/>
            <a:ext cx="3617595" cy="339090"/>
          </a:xfrm>
          <a:custGeom>
            <a:avLst/>
            <a:gdLst/>
            <a:ahLst/>
            <a:cxnLst/>
            <a:rect l="l" t="t" r="r" b="b"/>
            <a:pathLst>
              <a:path w="3617595" h="339089">
                <a:moveTo>
                  <a:pt x="0" y="338556"/>
                </a:moveTo>
                <a:lnTo>
                  <a:pt x="3617595" y="338556"/>
                </a:lnTo>
                <a:lnTo>
                  <a:pt x="3617595" y="0"/>
                </a:lnTo>
                <a:lnTo>
                  <a:pt x="0" y="0"/>
                </a:lnTo>
                <a:lnTo>
                  <a:pt x="0" y="338556"/>
                </a:lnTo>
                <a:close/>
              </a:path>
            </a:pathLst>
          </a:custGeom>
          <a:ln w="25400">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8" name="object 11"/>
          <p:cNvSpPr txBox="1"/>
          <p:nvPr/>
        </p:nvSpPr>
        <p:spPr>
          <a:xfrm>
            <a:off x="2433180" y="3698055"/>
            <a:ext cx="3617595" cy="339090"/>
          </a:xfrm>
          <a:prstGeom prst="rect">
            <a:avLst/>
          </a:prstGeom>
          <a:ln w="25400">
            <a:solidFill>
              <a:srgbClr val="4AACC5"/>
            </a:solidFill>
          </a:ln>
        </p:spPr>
        <p:txBody>
          <a:bodyPr vert="horz" wrap="square" lIns="0" tIns="48895" rIns="0" bIns="0" rtlCol="0">
            <a:spAutoFit/>
          </a:bodyPr>
          <a:lstStyle/>
          <a:p>
            <a:pPr marL="92075" defTabSz="913765">
              <a:spcBef>
                <a:spcPts val="385"/>
              </a:spcBef>
              <a:tabLst>
                <a:tab pos="1230630"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第三十三条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三同步原则</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object 12"/>
          <p:cNvSpPr/>
          <p:nvPr/>
        </p:nvSpPr>
        <p:spPr>
          <a:xfrm>
            <a:off x="2399893" y="4350365"/>
            <a:ext cx="3617595" cy="584835"/>
          </a:xfrm>
          <a:custGeom>
            <a:avLst/>
            <a:gdLst/>
            <a:ahLst/>
            <a:cxnLst/>
            <a:rect l="l" t="t" r="r" b="b"/>
            <a:pathLst>
              <a:path w="3617595" h="584835">
                <a:moveTo>
                  <a:pt x="0" y="584771"/>
                </a:moveTo>
                <a:lnTo>
                  <a:pt x="3617595" y="584771"/>
                </a:lnTo>
                <a:lnTo>
                  <a:pt x="3617595" y="0"/>
                </a:lnTo>
                <a:lnTo>
                  <a:pt x="0" y="0"/>
                </a:lnTo>
                <a:lnTo>
                  <a:pt x="0" y="584771"/>
                </a:lnTo>
                <a:close/>
              </a:path>
            </a:pathLst>
          </a:custGeom>
          <a:ln w="25399">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0" name="object 13"/>
          <p:cNvSpPr txBox="1"/>
          <p:nvPr/>
        </p:nvSpPr>
        <p:spPr>
          <a:xfrm>
            <a:off x="2479280" y="4384591"/>
            <a:ext cx="3313429" cy="509905"/>
          </a:xfrm>
          <a:prstGeom prst="rect">
            <a:avLst/>
          </a:prstGeom>
        </p:spPr>
        <p:txBody>
          <a:bodyPr vert="horz" wrap="square" lIns="0" tIns="17145" rIns="0" bIns="0" rtlCol="0">
            <a:spAutoFit/>
          </a:bodyPr>
          <a:lstStyle/>
          <a:p>
            <a:pPr marL="12700" defTabSz="913765">
              <a:spcBef>
                <a:spcPts val="135"/>
              </a:spcBef>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第三十四条</a:t>
            </a:r>
            <a:r>
              <a:rPr sz="1550" b="1" spc="4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对基础设施运营者的增强</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12700" defTabSz="913765">
              <a:spcBef>
                <a:spcPts val="50"/>
              </a:spcBef>
            </a:pP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安全要求</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object 14"/>
          <p:cNvSpPr/>
          <p:nvPr/>
        </p:nvSpPr>
        <p:spPr>
          <a:xfrm>
            <a:off x="2405659" y="5195448"/>
            <a:ext cx="3617595" cy="339090"/>
          </a:xfrm>
          <a:custGeom>
            <a:avLst/>
            <a:gdLst/>
            <a:ahLst/>
            <a:cxnLst/>
            <a:rect l="l" t="t" r="r" b="b"/>
            <a:pathLst>
              <a:path w="3617595" h="339089">
                <a:moveTo>
                  <a:pt x="0" y="338556"/>
                </a:moveTo>
                <a:lnTo>
                  <a:pt x="3617595" y="338556"/>
                </a:lnTo>
                <a:lnTo>
                  <a:pt x="3617595" y="0"/>
                </a:lnTo>
                <a:lnTo>
                  <a:pt x="0" y="0"/>
                </a:lnTo>
                <a:lnTo>
                  <a:pt x="0" y="338556"/>
                </a:lnTo>
                <a:close/>
              </a:path>
            </a:pathLst>
          </a:custGeom>
          <a:ln w="25399">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2" name="object 15"/>
          <p:cNvSpPr txBox="1"/>
          <p:nvPr/>
        </p:nvSpPr>
        <p:spPr>
          <a:xfrm>
            <a:off x="2485122" y="5228837"/>
            <a:ext cx="2371725" cy="267335"/>
          </a:xfrm>
          <a:prstGeom prst="rect">
            <a:avLst/>
          </a:prstGeom>
        </p:spPr>
        <p:txBody>
          <a:bodyPr vert="horz" wrap="square" lIns="0" tIns="17145" rIns="0" bIns="0" rtlCol="0">
            <a:spAutoFit/>
          </a:bodyPr>
          <a:lstStyle/>
          <a:p>
            <a:pPr marL="12700" defTabSz="913765">
              <a:spcBef>
                <a:spcPts val="135"/>
              </a:spcBef>
              <a:tabLst>
                <a:tab pos="115125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第三十五</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a:t>
            </a:r>
            <a:r>
              <a:rPr sz="15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国家安全审查</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object 16"/>
          <p:cNvSpPr/>
          <p:nvPr/>
        </p:nvSpPr>
        <p:spPr>
          <a:xfrm>
            <a:off x="6522706" y="2619863"/>
            <a:ext cx="3457575" cy="584835"/>
          </a:xfrm>
          <a:custGeom>
            <a:avLst/>
            <a:gdLst/>
            <a:ahLst/>
            <a:cxnLst/>
            <a:rect l="l" t="t" r="r" b="b"/>
            <a:pathLst>
              <a:path w="3457575" h="584835">
                <a:moveTo>
                  <a:pt x="0" y="584771"/>
                </a:moveTo>
                <a:lnTo>
                  <a:pt x="3457321" y="584771"/>
                </a:lnTo>
                <a:lnTo>
                  <a:pt x="3457321" y="0"/>
                </a:lnTo>
                <a:lnTo>
                  <a:pt x="0" y="0"/>
                </a:lnTo>
                <a:lnTo>
                  <a:pt x="0" y="584771"/>
                </a:lnTo>
                <a:close/>
              </a:path>
            </a:pathLst>
          </a:custGeom>
          <a:ln w="25399">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4" name="object 17"/>
          <p:cNvSpPr txBox="1"/>
          <p:nvPr/>
        </p:nvSpPr>
        <p:spPr>
          <a:xfrm>
            <a:off x="6604113" y="2652692"/>
            <a:ext cx="2975610" cy="509905"/>
          </a:xfrm>
          <a:prstGeom prst="rect">
            <a:avLst/>
          </a:prstGeom>
        </p:spPr>
        <p:txBody>
          <a:bodyPr vert="horz" wrap="square" lIns="0" tIns="16510" rIns="0" bIns="0" rtlCol="0">
            <a:spAutoFit/>
          </a:bodyPr>
          <a:lstStyle/>
          <a:p>
            <a:pPr marL="12700" defTabSz="913765">
              <a:spcBef>
                <a:spcPts val="130"/>
              </a:spcBef>
              <a:tabLst>
                <a:tab pos="115125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第三十六条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采购和外包服务安全</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12700" defTabSz="913765">
              <a:spcBef>
                <a:spcPts val="55"/>
              </a:spcBef>
            </a:pP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（需签保密协议）</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object 18"/>
          <p:cNvSpPr/>
          <p:nvPr/>
        </p:nvSpPr>
        <p:spPr>
          <a:xfrm>
            <a:off x="6523977" y="3421614"/>
            <a:ext cx="3456304" cy="584835"/>
          </a:xfrm>
          <a:custGeom>
            <a:avLst/>
            <a:gdLst/>
            <a:ahLst/>
            <a:cxnLst/>
            <a:rect l="l" t="t" r="r" b="b"/>
            <a:pathLst>
              <a:path w="3456304" h="584835">
                <a:moveTo>
                  <a:pt x="0" y="584771"/>
                </a:moveTo>
                <a:lnTo>
                  <a:pt x="3456051" y="584771"/>
                </a:lnTo>
                <a:lnTo>
                  <a:pt x="3456051" y="0"/>
                </a:lnTo>
                <a:lnTo>
                  <a:pt x="0" y="0"/>
                </a:lnTo>
                <a:lnTo>
                  <a:pt x="0" y="584771"/>
                </a:lnTo>
                <a:close/>
              </a:path>
            </a:pathLst>
          </a:custGeom>
          <a:solidFill>
            <a:srgbClr val="FFFFFF"/>
          </a:solidFill>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6" name="object 19"/>
          <p:cNvSpPr/>
          <p:nvPr/>
        </p:nvSpPr>
        <p:spPr>
          <a:xfrm>
            <a:off x="6523977" y="3421614"/>
            <a:ext cx="3456304" cy="584835"/>
          </a:xfrm>
          <a:custGeom>
            <a:avLst/>
            <a:gdLst/>
            <a:ahLst/>
            <a:cxnLst/>
            <a:rect l="l" t="t" r="r" b="b"/>
            <a:pathLst>
              <a:path w="3456304" h="584835">
                <a:moveTo>
                  <a:pt x="0" y="584771"/>
                </a:moveTo>
                <a:lnTo>
                  <a:pt x="3456051" y="584771"/>
                </a:lnTo>
                <a:lnTo>
                  <a:pt x="3456051" y="0"/>
                </a:lnTo>
                <a:lnTo>
                  <a:pt x="0" y="0"/>
                </a:lnTo>
                <a:lnTo>
                  <a:pt x="0" y="584771"/>
                </a:lnTo>
                <a:close/>
              </a:path>
            </a:pathLst>
          </a:custGeom>
          <a:ln w="25399">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7" name="object 20"/>
          <p:cNvSpPr txBox="1"/>
          <p:nvPr/>
        </p:nvSpPr>
        <p:spPr>
          <a:xfrm>
            <a:off x="6605637" y="3454901"/>
            <a:ext cx="2974975" cy="509905"/>
          </a:xfrm>
          <a:prstGeom prst="rect">
            <a:avLst/>
          </a:prstGeom>
        </p:spPr>
        <p:txBody>
          <a:bodyPr vert="horz" wrap="square" lIns="0" tIns="17145" rIns="0" bIns="0" rtlCol="0">
            <a:spAutoFit/>
          </a:bodyPr>
          <a:lstStyle/>
          <a:p>
            <a:pPr marL="12700" defTabSz="913765">
              <a:spcBef>
                <a:spcPts val="135"/>
              </a:spcBef>
              <a:tabLst>
                <a:tab pos="115125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第三十七</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a:t>
            </a:r>
            <a:r>
              <a:rPr sz="15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个人信息和重要数据</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12700" defTabSz="913765">
              <a:spcBef>
                <a:spcPts val="50"/>
              </a:spcBef>
            </a:pP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跨境安全管理</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object 21"/>
          <p:cNvSpPr/>
          <p:nvPr/>
        </p:nvSpPr>
        <p:spPr>
          <a:xfrm>
            <a:off x="6557631" y="4953462"/>
            <a:ext cx="3456304" cy="584835"/>
          </a:xfrm>
          <a:custGeom>
            <a:avLst/>
            <a:gdLst/>
            <a:ahLst/>
            <a:cxnLst/>
            <a:rect l="l" t="t" r="r" b="b"/>
            <a:pathLst>
              <a:path w="3456304" h="584835">
                <a:moveTo>
                  <a:pt x="0" y="584771"/>
                </a:moveTo>
                <a:lnTo>
                  <a:pt x="3456051" y="584771"/>
                </a:lnTo>
                <a:lnTo>
                  <a:pt x="3456051" y="0"/>
                </a:lnTo>
                <a:lnTo>
                  <a:pt x="0" y="0"/>
                </a:lnTo>
                <a:lnTo>
                  <a:pt x="0" y="584771"/>
                </a:lnTo>
                <a:close/>
              </a:path>
            </a:pathLst>
          </a:custGeom>
          <a:solidFill>
            <a:srgbClr val="FFFFFF"/>
          </a:solidFill>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19" name="object 22"/>
          <p:cNvSpPr/>
          <p:nvPr/>
        </p:nvSpPr>
        <p:spPr>
          <a:xfrm>
            <a:off x="6557631" y="4953462"/>
            <a:ext cx="3456304" cy="584835"/>
          </a:xfrm>
          <a:custGeom>
            <a:avLst/>
            <a:gdLst/>
            <a:ahLst/>
            <a:cxnLst/>
            <a:rect l="l" t="t" r="r" b="b"/>
            <a:pathLst>
              <a:path w="3456304" h="584835">
                <a:moveTo>
                  <a:pt x="0" y="584771"/>
                </a:moveTo>
                <a:lnTo>
                  <a:pt x="3456051" y="584771"/>
                </a:lnTo>
                <a:lnTo>
                  <a:pt x="3456051" y="0"/>
                </a:lnTo>
                <a:lnTo>
                  <a:pt x="0" y="0"/>
                </a:lnTo>
                <a:lnTo>
                  <a:pt x="0" y="584771"/>
                </a:lnTo>
                <a:close/>
              </a:path>
            </a:pathLst>
          </a:custGeom>
          <a:ln w="25400">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20" name="object 23"/>
          <p:cNvSpPr txBox="1"/>
          <p:nvPr/>
        </p:nvSpPr>
        <p:spPr>
          <a:xfrm>
            <a:off x="6639166" y="4988096"/>
            <a:ext cx="3176270" cy="509905"/>
          </a:xfrm>
          <a:prstGeom prst="rect">
            <a:avLst/>
          </a:prstGeom>
        </p:spPr>
        <p:txBody>
          <a:bodyPr vert="horz" wrap="square" lIns="0" tIns="17145" rIns="0" bIns="0" rtlCol="0">
            <a:spAutoFit/>
          </a:bodyPr>
          <a:lstStyle/>
          <a:p>
            <a:pPr marL="12700" defTabSz="913765">
              <a:spcBef>
                <a:spcPts val="135"/>
              </a:spcBef>
              <a:tabLst>
                <a:tab pos="115125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第三十九条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网信协调有关部门履行</a:t>
            </a:r>
            <a:endParaRPr sz="155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12700" defTabSz="913765">
              <a:spcBef>
                <a:spcPts val="45"/>
              </a:spcBef>
            </a:pP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监管职责</a:t>
            </a:r>
            <a:endParaRPr sz="155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object 24"/>
          <p:cNvSpPr txBox="1"/>
          <p:nvPr/>
        </p:nvSpPr>
        <p:spPr>
          <a:xfrm>
            <a:off x="1515173" y="2893992"/>
            <a:ext cx="281940" cy="2635250"/>
          </a:xfrm>
          <a:prstGeom prst="rect">
            <a:avLst/>
          </a:prstGeom>
        </p:spPr>
        <p:txBody>
          <a:bodyPr vert="horz" wrap="square" lIns="0" tIns="63500" rIns="0" bIns="0" rtlCol="0">
            <a:spAutoFit/>
          </a:bodyPr>
          <a:lstStyle/>
          <a:p>
            <a:pPr marL="12700" marR="5080" algn="just" defTabSz="913765">
              <a:lnSpc>
                <a:spcPct val="84000"/>
              </a:lnSpc>
              <a:spcBef>
                <a:spcPts val="500"/>
              </a:spcBef>
            </a:pPr>
            <a:r>
              <a:rPr sz="2000" b="1" spc="10" dirty="0">
                <a:solidFill>
                  <a:srgbClr val="205868"/>
                </a:solidFill>
                <a:latin typeface="微软雅黑" panose="020B0503020204020204" pitchFamily="34" charset="-122"/>
                <a:ea typeface="微软雅黑" panose="020B0503020204020204" pitchFamily="34" charset="-122"/>
                <a:cs typeface="微软雅黑" panose="020B0503020204020204" pitchFamily="34" charset="-122"/>
              </a:rPr>
              <a:t>关 键 信 息 基 础 设 施 安 全</a:t>
            </a:r>
            <a:endParaRPr sz="20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object 25"/>
          <p:cNvSpPr/>
          <p:nvPr/>
        </p:nvSpPr>
        <p:spPr>
          <a:xfrm>
            <a:off x="6540105" y="4298765"/>
            <a:ext cx="3456304" cy="339090"/>
          </a:xfrm>
          <a:custGeom>
            <a:avLst/>
            <a:gdLst/>
            <a:ahLst/>
            <a:cxnLst/>
            <a:rect l="l" t="t" r="r" b="b"/>
            <a:pathLst>
              <a:path w="3456304" h="339089">
                <a:moveTo>
                  <a:pt x="0" y="338556"/>
                </a:moveTo>
                <a:lnTo>
                  <a:pt x="3456051" y="338556"/>
                </a:lnTo>
                <a:lnTo>
                  <a:pt x="3456051" y="0"/>
                </a:lnTo>
                <a:lnTo>
                  <a:pt x="0" y="0"/>
                </a:lnTo>
                <a:lnTo>
                  <a:pt x="0" y="338556"/>
                </a:lnTo>
                <a:close/>
              </a:path>
            </a:pathLst>
          </a:custGeom>
          <a:solidFill>
            <a:srgbClr val="FFFFFF"/>
          </a:solidFill>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23" name="object 26"/>
          <p:cNvSpPr/>
          <p:nvPr/>
        </p:nvSpPr>
        <p:spPr>
          <a:xfrm>
            <a:off x="6540105" y="4298765"/>
            <a:ext cx="3456304" cy="339090"/>
          </a:xfrm>
          <a:custGeom>
            <a:avLst/>
            <a:gdLst/>
            <a:ahLst/>
            <a:cxnLst/>
            <a:rect l="l" t="t" r="r" b="b"/>
            <a:pathLst>
              <a:path w="3456304" h="339089">
                <a:moveTo>
                  <a:pt x="0" y="338556"/>
                </a:moveTo>
                <a:lnTo>
                  <a:pt x="3456051" y="338556"/>
                </a:lnTo>
                <a:lnTo>
                  <a:pt x="3456051" y="0"/>
                </a:lnTo>
                <a:lnTo>
                  <a:pt x="0" y="0"/>
                </a:lnTo>
                <a:lnTo>
                  <a:pt x="0" y="338556"/>
                </a:lnTo>
                <a:close/>
              </a:path>
            </a:pathLst>
          </a:custGeom>
          <a:ln w="25400">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24" name="object 27"/>
          <p:cNvSpPr txBox="1"/>
          <p:nvPr/>
        </p:nvSpPr>
        <p:spPr>
          <a:xfrm>
            <a:off x="6621512" y="4331455"/>
            <a:ext cx="2775585" cy="267335"/>
          </a:xfrm>
          <a:prstGeom prst="rect">
            <a:avLst/>
          </a:prstGeom>
        </p:spPr>
        <p:txBody>
          <a:bodyPr vert="horz" wrap="square" lIns="0" tIns="17145" rIns="0" bIns="0" rtlCol="0">
            <a:spAutoFit/>
          </a:bodyPr>
          <a:lstStyle/>
          <a:p>
            <a:pPr marL="12700" defTabSz="913765">
              <a:spcBef>
                <a:spcPts val="135"/>
              </a:spcBef>
              <a:tabLst>
                <a:tab pos="1151255" algn="l"/>
              </a:tabLst>
            </a:pP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第三十八条	</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安全风</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险</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检</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测</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评估</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object 28"/>
          <p:cNvSpPr/>
          <p:nvPr/>
        </p:nvSpPr>
        <p:spPr>
          <a:xfrm>
            <a:off x="2177059" y="2725590"/>
            <a:ext cx="259079" cy="2639695"/>
          </a:xfrm>
          <a:custGeom>
            <a:avLst/>
            <a:gdLst/>
            <a:ahLst/>
            <a:cxnLst/>
            <a:rect l="l" t="t" r="r" b="b"/>
            <a:pathLst>
              <a:path w="259080" h="2639695">
                <a:moveTo>
                  <a:pt x="258851" y="0"/>
                </a:moveTo>
                <a:lnTo>
                  <a:pt x="0" y="0"/>
                </a:lnTo>
                <a:lnTo>
                  <a:pt x="0" y="2639136"/>
                </a:lnTo>
                <a:lnTo>
                  <a:pt x="228600" y="2639136"/>
                </a:lnTo>
              </a:path>
            </a:pathLst>
          </a:custGeom>
          <a:ln w="28574">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26" name="object 29"/>
          <p:cNvSpPr/>
          <p:nvPr/>
        </p:nvSpPr>
        <p:spPr>
          <a:xfrm>
            <a:off x="2171293" y="3326555"/>
            <a:ext cx="264795" cy="1316355"/>
          </a:xfrm>
          <a:custGeom>
            <a:avLst/>
            <a:gdLst/>
            <a:ahLst/>
            <a:cxnLst/>
            <a:rect l="l" t="t" r="r" b="b"/>
            <a:pathLst>
              <a:path w="264794" h="1316354">
                <a:moveTo>
                  <a:pt x="264617" y="0"/>
                </a:moveTo>
                <a:lnTo>
                  <a:pt x="0" y="0"/>
                </a:lnTo>
                <a:lnTo>
                  <a:pt x="0" y="1316227"/>
                </a:lnTo>
                <a:lnTo>
                  <a:pt x="228600" y="1316227"/>
                </a:lnTo>
              </a:path>
            </a:pathLst>
          </a:custGeom>
          <a:ln w="28574">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27" name="object 30"/>
          <p:cNvSpPr/>
          <p:nvPr/>
        </p:nvSpPr>
        <p:spPr>
          <a:xfrm>
            <a:off x="6294106" y="2912280"/>
            <a:ext cx="263525" cy="2333625"/>
          </a:xfrm>
          <a:custGeom>
            <a:avLst/>
            <a:gdLst/>
            <a:ahLst/>
            <a:cxnLst/>
            <a:rect l="l" t="t" r="r" b="b"/>
            <a:pathLst>
              <a:path w="263525" h="2333625">
                <a:moveTo>
                  <a:pt x="228600" y="0"/>
                </a:moveTo>
                <a:lnTo>
                  <a:pt x="0" y="0"/>
                </a:lnTo>
                <a:lnTo>
                  <a:pt x="0" y="2333625"/>
                </a:lnTo>
                <a:lnTo>
                  <a:pt x="263525" y="2333625"/>
                </a:lnTo>
              </a:path>
            </a:pathLst>
          </a:custGeom>
          <a:ln w="28575">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28" name="object 31"/>
          <p:cNvSpPr txBox="1"/>
          <p:nvPr/>
        </p:nvSpPr>
        <p:spPr>
          <a:xfrm>
            <a:off x="1648091" y="1810174"/>
            <a:ext cx="8534400" cy="574675"/>
          </a:xfrm>
          <a:prstGeom prst="rect">
            <a:avLst/>
          </a:prstGeom>
        </p:spPr>
        <p:txBody>
          <a:bodyPr vert="horz" wrap="square" lIns="0" tIns="12700" rIns="0" bIns="0" rtlCol="0">
            <a:spAutoFit/>
          </a:bodyPr>
          <a:lstStyle/>
          <a:p>
            <a:pPr marL="12700" defTabSz="913765">
              <a:spcBef>
                <a:spcPts val="100"/>
              </a:spcBef>
            </a:pPr>
            <a:r>
              <a:rPr b="1" dirty="0">
                <a:solidFill>
                  <a:prstClr val="black"/>
                </a:solidFill>
                <a:latin typeface="楷体" panose="02010609060101010101" charset="-122"/>
                <a:ea typeface="微软雅黑" panose="020B0503020204020204" pitchFamily="34" charset="-122"/>
                <a:cs typeface="楷体" panose="02010609060101010101" charset="-122"/>
              </a:rPr>
              <a:t>关键信息基础设</a:t>
            </a:r>
            <a:r>
              <a:rPr b="1" spc="35" dirty="0">
                <a:solidFill>
                  <a:prstClr val="black"/>
                </a:solidFill>
                <a:latin typeface="楷体" panose="02010609060101010101" charset="-122"/>
                <a:ea typeface="微软雅黑" panose="020B0503020204020204" pitchFamily="34" charset="-122"/>
                <a:cs typeface="楷体" panose="02010609060101010101" charset="-122"/>
              </a:rPr>
              <a:t>施</a:t>
            </a:r>
            <a:r>
              <a:rPr b="1" dirty="0">
                <a:solidFill>
                  <a:prstClr val="black"/>
                </a:solidFill>
                <a:latin typeface="楷体" panose="02010609060101010101" charset="-122"/>
                <a:ea typeface="微软雅黑" panose="020B0503020204020204" pitchFamily="34" charset="-122"/>
                <a:cs typeface="楷体" panose="02010609060101010101" charset="-122"/>
              </a:rPr>
              <a:t>是网络安</a:t>
            </a:r>
            <a:r>
              <a:rPr b="1" spc="35" dirty="0">
                <a:solidFill>
                  <a:prstClr val="black"/>
                </a:solidFill>
                <a:latin typeface="楷体" panose="02010609060101010101" charset="-122"/>
                <a:ea typeface="微软雅黑" panose="020B0503020204020204" pitchFamily="34" charset="-122"/>
                <a:cs typeface="楷体" panose="02010609060101010101" charset="-122"/>
              </a:rPr>
              <a:t>全</a:t>
            </a:r>
            <a:r>
              <a:rPr b="1" dirty="0">
                <a:solidFill>
                  <a:prstClr val="black"/>
                </a:solidFill>
                <a:latin typeface="楷体" panose="02010609060101010101" charset="-122"/>
                <a:ea typeface="微软雅黑" panose="020B0503020204020204" pitchFamily="34" charset="-122"/>
                <a:cs typeface="楷体" panose="02010609060101010101" charset="-122"/>
              </a:rPr>
              <a:t>的重中之</a:t>
            </a:r>
            <a:r>
              <a:rPr b="1" spc="-25" dirty="0">
                <a:solidFill>
                  <a:prstClr val="black"/>
                </a:solidFill>
                <a:latin typeface="楷体" panose="02010609060101010101" charset="-122"/>
                <a:ea typeface="微软雅黑" panose="020B0503020204020204" pitchFamily="34" charset="-122"/>
                <a:cs typeface="楷体" panose="02010609060101010101" charset="-122"/>
              </a:rPr>
              <a:t>重</a:t>
            </a:r>
            <a:r>
              <a:rPr b="1" dirty="0">
                <a:solidFill>
                  <a:prstClr val="black"/>
                </a:solidFill>
                <a:latin typeface="楷体" panose="02010609060101010101" charset="-122"/>
                <a:ea typeface="微软雅黑" panose="020B0503020204020204" pitchFamily="34" charset="-122"/>
                <a:cs typeface="楷体" panose="02010609060101010101" charset="-122"/>
              </a:rPr>
              <a:t>，</a:t>
            </a:r>
            <a:r>
              <a:rPr b="1" spc="60" dirty="0">
                <a:solidFill>
                  <a:srgbClr val="FF0000"/>
                </a:solidFill>
                <a:latin typeface="楷体" panose="02010609060101010101" charset="-122"/>
                <a:ea typeface="微软雅黑" panose="020B0503020204020204" pitchFamily="34" charset="-122"/>
                <a:cs typeface="楷体" panose="02010609060101010101" charset="-122"/>
              </a:rPr>
              <a:t>关</a:t>
            </a:r>
            <a:r>
              <a:rPr b="1" spc="25" dirty="0">
                <a:solidFill>
                  <a:srgbClr val="FF0000"/>
                </a:solidFill>
                <a:latin typeface="楷体" panose="02010609060101010101" charset="-122"/>
                <a:ea typeface="微软雅黑" panose="020B0503020204020204" pitchFamily="34" charset="-122"/>
                <a:cs typeface="楷体" panose="02010609060101010101" charset="-122"/>
              </a:rPr>
              <a:t>键信</a:t>
            </a:r>
            <a:r>
              <a:rPr b="1" spc="-10" dirty="0">
                <a:solidFill>
                  <a:srgbClr val="FF0000"/>
                </a:solidFill>
                <a:latin typeface="楷体" panose="02010609060101010101" charset="-122"/>
                <a:ea typeface="微软雅黑" panose="020B0503020204020204" pitchFamily="34" charset="-122"/>
                <a:cs typeface="楷体" panose="02010609060101010101" charset="-122"/>
              </a:rPr>
              <a:t>息</a:t>
            </a:r>
            <a:r>
              <a:rPr b="1" spc="25" dirty="0">
                <a:solidFill>
                  <a:srgbClr val="FF0000"/>
                </a:solidFill>
                <a:latin typeface="楷体" panose="02010609060101010101" charset="-122"/>
                <a:ea typeface="微软雅黑" panose="020B0503020204020204" pitchFamily="34" charset="-122"/>
                <a:cs typeface="楷体" panose="02010609060101010101" charset="-122"/>
              </a:rPr>
              <a:t>基</a:t>
            </a:r>
            <a:r>
              <a:rPr b="1" spc="-10" dirty="0">
                <a:solidFill>
                  <a:srgbClr val="FF0000"/>
                </a:solidFill>
                <a:latin typeface="楷体" panose="02010609060101010101" charset="-122"/>
                <a:ea typeface="微软雅黑" panose="020B0503020204020204" pitchFamily="34" charset="-122"/>
                <a:cs typeface="楷体" panose="02010609060101010101" charset="-122"/>
              </a:rPr>
              <a:t>础</a:t>
            </a:r>
            <a:r>
              <a:rPr b="1" spc="25" dirty="0">
                <a:solidFill>
                  <a:srgbClr val="FF0000"/>
                </a:solidFill>
                <a:latin typeface="楷体" panose="02010609060101010101" charset="-122"/>
                <a:ea typeface="微软雅黑" panose="020B0503020204020204" pitchFamily="34" charset="-122"/>
                <a:cs typeface="楷体" panose="02010609060101010101" charset="-122"/>
              </a:rPr>
              <a:t>设</a:t>
            </a:r>
            <a:r>
              <a:rPr b="1" spc="-10" dirty="0">
                <a:solidFill>
                  <a:srgbClr val="FF0000"/>
                </a:solidFill>
                <a:latin typeface="楷体" panose="02010609060101010101" charset="-122"/>
                <a:ea typeface="微软雅黑" panose="020B0503020204020204" pitchFamily="34" charset="-122"/>
                <a:cs typeface="楷体" panose="02010609060101010101" charset="-122"/>
              </a:rPr>
              <a:t>施</a:t>
            </a:r>
            <a:r>
              <a:rPr b="1" spc="25" dirty="0">
                <a:solidFill>
                  <a:srgbClr val="FF0000"/>
                </a:solidFill>
                <a:latin typeface="楷体" panose="02010609060101010101" charset="-122"/>
                <a:ea typeface="微软雅黑" panose="020B0503020204020204" pitchFamily="34" charset="-122"/>
                <a:cs typeface="楷体" panose="02010609060101010101" charset="-122"/>
              </a:rPr>
              <a:t>保</a:t>
            </a:r>
            <a:r>
              <a:rPr b="1" spc="-10" dirty="0">
                <a:solidFill>
                  <a:srgbClr val="FF0000"/>
                </a:solidFill>
                <a:latin typeface="楷体" panose="02010609060101010101" charset="-122"/>
                <a:ea typeface="微软雅黑" panose="020B0503020204020204" pitchFamily="34" charset="-122"/>
                <a:cs typeface="楷体" panose="02010609060101010101" charset="-122"/>
              </a:rPr>
              <a:t>护</a:t>
            </a:r>
            <a:r>
              <a:rPr b="1" spc="25" dirty="0">
                <a:solidFill>
                  <a:srgbClr val="FF0000"/>
                </a:solidFill>
                <a:latin typeface="楷体" panose="02010609060101010101" charset="-122"/>
                <a:ea typeface="微软雅黑" panose="020B0503020204020204" pitchFamily="34" charset="-122"/>
                <a:cs typeface="楷体" panose="02010609060101010101" charset="-122"/>
              </a:rPr>
              <a:t>制</a:t>
            </a:r>
            <a:r>
              <a:rPr b="1" spc="20" dirty="0">
                <a:solidFill>
                  <a:srgbClr val="FF0000"/>
                </a:solidFill>
                <a:latin typeface="楷体" panose="02010609060101010101" charset="-122"/>
                <a:ea typeface="微软雅黑" panose="020B0503020204020204" pitchFamily="34" charset="-122"/>
                <a:cs typeface="楷体" panose="02010609060101010101" charset="-122"/>
              </a:rPr>
              <a:t>度</a:t>
            </a:r>
            <a:r>
              <a:rPr b="1" dirty="0">
                <a:solidFill>
                  <a:prstClr val="black"/>
                </a:solidFill>
                <a:latin typeface="楷体" panose="02010609060101010101" charset="-122"/>
                <a:ea typeface="微软雅黑" panose="020B0503020204020204" pitchFamily="34" charset="-122"/>
                <a:cs typeface="楷体" panose="02010609060101010101" charset="-122"/>
              </a:rPr>
              <a:t>是《网络安</a:t>
            </a:r>
          </a:p>
          <a:p>
            <a:pPr marL="12700" defTabSz="913765"/>
            <a:r>
              <a:rPr b="1" spc="35" dirty="0">
                <a:solidFill>
                  <a:prstClr val="black"/>
                </a:solidFill>
                <a:latin typeface="楷体" panose="02010609060101010101" charset="-122"/>
                <a:ea typeface="微软雅黑" panose="020B0503020204020204" pitchFamily="34" charset="-122"/>
                <a:cs typeface="楷体" panose="02010609060101010101" charset="-122"/>
              </a:rPr>
              <a:t>全</a:t>
            </a:r>
            <a:r>
              <a:rPr b="1" spc="30" dirty="0">
                <a:solidFill>
                  <a:prstClr val="black"/>
                </a:solidFill>
                <a:latin typeface="楷体" panose="02010609060101010101" charset="-122"/>
                <a:ea typeface="微软雅黑" panose="020B0503020204020204" pitchFamily="34" charset="-122"/>
                <a:cs typeface="楷体" panose="02010609060101010101" charset="-122"/>
              </a:rPr>
              <a:t>法》</a:t>
            </a:r>
            <a:r>
              <a:rPr b="1" spc="35" dirty="0">
                <a:solidFill>
                  <a:prstClr val="black"/>
                </a:solidFill>
                <a:latin typeface="楷体" panose="02010609060101010101" charset="-122"/>
                <a:ea typeface="微软雅黑" panose="020B0503020204020204" pitchFamily="34" charset="-122"/>
                <a:cs typeface="楷体" panose="02010609060101010101" charset="-122"/>
              </a:rPr>
              <a:t>确立的重要制度之</a:t>
            </a:r>
            <a:r>
              <a:rPr b="1" spc="20" dirty="0">
                <a:solidFill>
                  <a:prstClr val="black"/>
                </a:solidFill>
                <a:latin typeface="楷体" panose="02010609060101010101" charset="-122"/>
                <a:ea typeface="微软雅黑" panose="020B0503020204020204" pitchFamily="34" charset="-122"/>
                <a:cs typeface="楷体" panose="02010609060101010101" charset="-122"/>
              </a:rPr>
              <a:t>一</a:t>
            </a:r>
            <a:r>
              <a:rPr b="1" spc="30" dirty="0">
                <a:solidFill>
                  <a:prstClr val="black"/>
                </a:solidFill>
                <a:latin typeface="楷体" panose="02010609060101010101" charset="-122"/>
                <a:ea typeface="微软雅黑" panose="020B0503020204020204" pitchFamily="34" charset="-122"/>
                <a:cs typeface="楷体" panose="02010609060101010101" charset="-122"/>
              </a:rPr>
              <a:t>，</a:t>
            </a:r>
            <a:r>
              <a:rPr b="1" spc="35" dirty="0">
                <a:solidFill>
                  <a:prstClr val="black"/>
                </a:solidFill>
                <a:latin typeface="楷体" panose="02010609060101010101" charset="-122"/>
                <a:ea typeface="微软雅黑" panose="020B0503020204020204" pitchFamily="34" charset="-122"/>
                <a:cs typeface="楷体" panose="02010609060101010101" charset="-122"/>
              </a:rPr>
              <a:t>《网络安全</a:t>
            </a:r>
            <a:r>
              <a:rPr b="1" spc="25" dirty="0">
                <a:solidFill>
                  <a:prstClr val="black"/>
                </a:solidFill>
                <a:latin typeface="楷体" panose="02010609060101010101" charset="-122"/>
                <a:ea typeface="微软雅黑" panose="020B0503020204020204" pitchFamily="34" charset="-122"/>
                <a:cs typeface="楷体" panose="02010609060101010101" charset="-122"/>
              </a:rPr>
              <a:t>法</a:t>
            </a:r>
            <a:r>
              <a:rPr b="1" spc="-5" dirty="0">
                <a:solidFill>
                  <a:prstClr val="black"/>
                </a:solidFill>
                <a:latin typeface="楷体" panose="02010609060101010101" charset="-122"/>
                <a:ea typeface="微软雅黑" panose="020B0503020204020204" pitchFamily="34" charset="-122"/>
                <a:cs typeface="楷体" panose="02010609060101010101" charset="-122"/>
              </a:rPr>
              <a:t>》</a:t>
            </a:r>
            <a:r>
              <a:rPr b="1" spc="35" dirty="0">
                <a:solidFill>
                  <a:prstClr val="black"/>
                </a:solidFill>
                <a:latin typeface="楷体" panose="02010609060101010101" charset="-122"/>
                <a:ea typeface="微软雅黑" panose="020B0503020204020204" pitchFamily="34" charset="-122"/>
                <a:cs typeface="楷体" panose="02010609060101010101" charset="-122"/>
              </a:rPr>
              <a:t>第二章第二节共</a:t>
            </a:r>
            <a:r>
              <a:rPr b="1" spc="20" dirty="0">
                <a:solidFill>
                  <a:prstClr val="black"/>
                </a:solidFill>
                <a:latin typeface="楷体" panose="02010609060101010101" charset="-122"/>
                <a:ea typeface="微软雅黑" panose="020B0503020204020204" pitchFamily="34" charset="-122"/>
                <a:cs typeface="楷体" panose="02010609060101010101" charset="-122"/>
              </a:rPr>
              <a:t>有</a:t>
            </a:r>
            <a:r>
              <a:rPr b="1" spc="20" dirty="0">
                <a:solidFill>
                  <a:srgbClr val="C00000"/>
                </a:solidFill>
                <a:latin typeface="楷体" panose="02010609060101010101" charset="-122"/>
                <a:ea typeface="微软雅黑" panose="020B0503020204020204" pitchFamily="34" charset="-122"/>
                <a:cs typeface="楷体" panose="02010609060101010101" charset="-122"/>
              </a:rPr>
              <a:t>9</a:t>
            </a:r>
            <a:r>
              <a:rPr b="1" spc="65" dirty="0">
                <a:solidFill>
                  <a:srgbClr val="C00000"/>
                </a:solidFill>
                <a:latin typeface="楷体" panose="02010609060101010101" charset="-122"/>
                <a:ea typeface="微软雅黑" panose="020B0503020204020204" pitchFamily="34" charset="-122"/>
                <a:cs typeface="楷体" panose="02010609060101010101" charset="-122"/>
              </a:rPr>
              <a:t>条</a:t>
            </a:r>
            <a:r>
              <a:rPr b="1" spc="35" dirty="0">
                <a:solidFill>
                  <a:prstClr val="black"/>
                </a:solidFill>
                <a:latin typeface="楷体" panose="02010609060101010101" charset="-122"/>
                <a:ea typeface="微软雅黑" panose="020B0503020204020204" pitchFamily="34" charset="-122"/>
                <a:cs typeface="楷体" panose="02010609060101010101" charset="-122"/>
              </a:rPr>
              <a:t>涉及相关内</a:t>
            </a:r>
            <a:r>
              <a:rPr b="1" spc="-10" dirty="0">
                <a:solidFill>
                  <a:prstClr val="black"/>
                </a:solidFill>
                <a:latin typeface="楷体" panose="02010609060101010101" charset="-122"/>
                <a:ea typeface="微软雅黑" panose="020B0503020204020204" pitchFamily="34" charset="-122"/>
                <a:cs typeface="楷体" panose="02010609060101010101" charset="-122"/>
              </a:rPr>
              <a:t>容</a:t>
            </a:r>
            <a:r>
              <a:rPr b="1" dirty="0">
                <a:solidFill>
                  <a:prstClr val="black"/>
                </a:solidFill>
                <a:latin typeface="楷体" panose="02010609060101010101" charset="-122"/>
                <a:ea typeface="微软雅黑" panose="020B0503020204020204" pitchFamily="34" charset="-122"/>
                <a:cs typeface="楷体" panose="02010609060101010101" charset="-122"/>
              </a:rPr>
              <a:t>。</a:t>
            </a:r>
          </a:p>
        </p:txBody>
      </p:sp>
      <p:sp>
        <p:nvSpPr>
          <p:cNvPr id="29" name="object 33"/>
          <p:cNvSpPr/>
          <p:nvPr/>
        </p:nvSpPr>
        <p:spPr>
          <a:xfrm>
            <a:off x="6295377" y="3713905"/>
            <a:ext cx="245110" cy="754380"/>
          </a:xfrm>
          <a:custGeom>
            <a:avLst/>
            <a:gdLst/>
            <a:ahLst/>
            <a:cxnLst/>
            <a:rect l="l" t="t" r="r" b="b"/>
            <a:pathLst>
              <a:path w="245110" h="754379">
                <a:moveTo>
                  <a:pt x="228600" y="0"/>
                </a:moveTo>
                <a:lnTo>
                  <a:pt x="0" y="0"/>
                </a:lnTo>
                <a:lnTo>
                  <a:pt x="0" y="754126"/>
                </a:lnTo>
                <a:lnTo>
                  <a:pt x="244728" y="754126"/>
                </a:lnTo>
              </a:path>
            </a:pathLst>
          </a:custGeom>
          <a:ln w="28575">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30" name="object 34"/>
          <p:cNvSpPr/>
          <p:nvPr/>
        </p:nvSpPr>
        <p:spPr>
          <a:xfrm>
            <a:off x="1937499" y="4173010"/>
            <a:ext cx="4332605" cy="8255"/>
          </a:xfrm>
          <a:custGeom>
            <a:avLst/>
            <a:gdLst/>
            <a:ahLst/>
            <a:cxnLst/>
            <a:rect l="l" t="t" r="r" b="b"/>
            <a:pathLst>
              <a:path w="4332605" h="8254">
                <a:moveTo>
                  <a:pt x="0" y="0"/>
                </a:moveTo>
                <a:lnTo>
                  <a:pt x="4332097" y="8128"/>
                </a:lnTo>
              </a:path>
            </a:pathLst>
          </a:custGeom>
          <a:ln w="25400">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31" name="object 35"/>
          <p:cNvSpPr/>
          <p:nvPr/>
        </p:nvSpPr>
        <p:spPr>
          <a:xfrm>
            <a:off x="2189962" y="3863130"/>
            <a:ext cx="243840" cy="4445"/>
          </a:xfrm>
          <a:custGeom>
            <a:avLst/>
            <a:gdLst/>
            <a:ahLst/>
            <a:cxnLst/>
            <a:rect l="l" t="t" r="r" b="b"/>
            <a:pathLst>
              <a:path w="243840" h="4444">
                <a:moveTo>
                  <a:pt x="0" y="0"/>
                </a:moveTo>
                <a:lnTo>
                  <a:pt x="243217" y="4190"/>
                </a:lnTo>
              </a:path>
            </a:pathLst>
          </a:custGeom>
          <a:ln w="25400">
            <a:solidFill>
              <a:srgbClr val="4AACC5"/>
            </a:solidFill>
          </a:ln>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内外网安全</a:t>
            </a:r>
          </a:p>
        </p:txBody>
      </p:sp>
      <p:pic>
        <p:nvPicPr>
          <p:cNvPr id="14" name="图片 13"/>
          <p:cNvPicPr>
            <a:picLocks noChangeAspect="1"/>
          </p:cNvPicPr>
          <p:nvPr/>
        </p:nvPicPr>
        <p:blipFill>
          <a:blip r:embed="rId3" cstate="print"/>
          <a:stretch>
            <a:fillRect/>
          </a:stretch>
        </p:blipFill>
        <p:spPr>
          <a:xfrm>
            <a:off x="934918" y="4177042"/>
            <a:ext cx="2938463" cy="1743523"/>
          </a:xfrm>
          <a:prstGeom prst="rect">
            <a:avLst/>
          </a:prstGeom>
        </p:spPr>
      </p:pic>
      <p:sp>
        <p:nvSpPr>
          <p:cNvPr id="15" name="文本框 14"/>
          <p:cNvSpPr txBox="1"/>
          <p:nvPr/>
        </p:nvSpPr>
        <p:spPr>
          <a:xfrm>
            <a:off x="934917" y="2343150"/>
            <a:ext cx="2841747" cy="1169551"/>
          </a:xfrm>
          <a:prstGeom prst="rect">
            <a:avLst/>
          </a:prstGeom>
          <a:noFill/>
        </p:spPr>
        <p:txBody>
          <a:bodyPr wrap="square" rtlCol="0">
            <a:spAutoFit/>
          </a:bodyPr>
          <a:lstStyle/>
          <a:p>
            <a:r>
              <a:rPr lang="zh-CN" altLang="zh-CN" sz="1400" b="1" dirty="0">
                <a:latin typeface="微软雅黑" panose="020B0503020204020204" pitchFamily="34" charset="-122"/>
                <a:ea typeface="微软雅黑" panose="020B0503020204020204" pitchFamily="34" charset="-122"/>
              </a:rPr>
              <a:t> 外网</a:t>
            </a:r>
            <a:r>
              <a:rPr lang="zh-CN" altLang="en-US" sz="1400" b="1"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连接互联网，用于访问外部信息和接受来自外部的访问</a:t>
            </a:r>
            <a:endParaRPr lang="en-US" altLang="zh-CN" sz="1400" dirty="0">
              <a:latin typeface="微软雅黑" panose="020B0503020204020204" pitchFamily="34" charset="-122"/>
              <a:ea typeface="微软雅黑" panose="020B0503020204020204" pitchFamily="34" charset="-122"/>
            </a:endParaRPr>
          </a:p>
          <a:p>
            <a:endParaRPr lang="zh-CN" altLang="zh-CN" sz="1400" dirty="0">
              <a:latin typeface="微软雅黑" panose="020B0503020204020204" pitchFamily="34" charset="-122"/>
              <a:ea typeface="微软雅黑" panose="020B0503020204020204" pitchFamily="34" charset="-122"/>
            </a:endParaRPr>
          </a:p>
          <a:p>
            <a:r>
              <a:rPr lang="zh-CN" altLang="zh-CN" sz="1400" b="1" u="sng" dirty="0">
                <a:solidFill>
                  <a:srgbClr val="FF0000"/>
                </a:solidFill>
                <a:latin typeface="微软雅黑" panose="020B0503020204020204" pitchFamily="34" charset="-122"/>
                <a:ea typeface="微软雅黑" panose="020B0503020204020204" pitchFamily="34" charset="-122"/>
              </a:rPr>
              <a:t>内网</a:t>
            </a:r>
            <a:r>
              <a:rPr lang="zh-CN" altLang="en-US" sz="1400" b="1" u="sng" dirty="0">
                <a:solidFill>
                  <a:srgbClr val="FF0000"/>
                </a:solidFill>
                <a:latin typeface="微软雅黑" panose="020B0503020204020204" pitchFamily="34" charset="-122"/>
                <a:ea typeface="微软雅黑" panose="020B0503020204020204" pitchFamily="34" charset="-122"/>
              </a:rPr>
              <a:t>：</a:t>
            </a:r>
            <a:r>
              <a:rPr lang="zh-CN" altLang="zh-CN" sz="1400" b="1" u="sng" dirty="0">
                <a:solidFill>
                  <a:srgbClr val="FF0000"/>
                </a:solidFill>
                <a:latin typeface="微软雅黑" panose="020B0503020204020204" pitchFamily="34" charset="-122"/>
                <a:ea typeface="微软雅黑" panose="020B0503020204020204" pitchFamily="34" charset="-122"/>
              </a:rPr>
              <a:t>连接企业内部的各个业务部门，不连接互联网</a:t>
            </a:r>
            <a:endParaRPr lang="zh-CN" altLang="en-US" sz="1400" b="1" u="sng" dirty="0">
              <a:solidFill>
                <a:srgbClr val="FF0000"/>
              </a:solidFill>
              <a:latin typeface="微软雅黑" panose="020B0503020204020204" pitchFamily="34" charset="-122"/>
              <a:ea typeface="微软雅黑" panose="020B0503020204020204" pitchFamily="34" charset="-122"/>
            </a:endParaRPr>
          </a:p>
        </p:txBody>
      </p:sp>
      <p:sp>
        <p:nvSpPr>
          <p:cNvPr id="16" name="椭圆 15"/>
          <p:cNvSpPr/>
          <p:nvPr/>
        </p:nvSpPr>
        <p:spPr>
          <a:xfrm>
            <a:off x="987672" y="1685654"/>
            <a:ext cx="553915" cy="3824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541585" y="1698783"/>
            <a:ext cx="2365131"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什么是内外网？</a:t>
            </a:r>
          </a:p>
        </p:txBody>
      </p:sp>
      <p:pic>
        <p:nvPicPr>
          <p:cNvPr id="18" name="图片 17"/>
          <p:cNvPicPr>
            <a:picLocks noChangeAspect="1"/>
          </p:cNvPicPr>
          <p:nvPr/>
        </p:nvPicPr>
        <p:blipFill>
          <a:blip r:embed="rId4" cstate="print"/>
          <a:stretch>
            <a:fillRect/>
          </a:stretch>
        </p:blipFill>
        <p:spPr>
          <a:xfrm>
            <a:off x="3679947" y="4177041"/>
            <a:ext cx="2938463" cy="1655079"/>
          </a:xfrm>
          <a:prstGeom prst="rect">
            <a:avLst/>
          </a:prstGeom>
        </p:spPr>
      </p:pic>
      <p:sp>
        <p:nvSpPr>
          <p:cNvPr id="19" name="文本框 18"/>
          <p:cNvSpPr txBox="1"/>
          <p:nvPr/>
        </p:nvSpPr>
        <p:spPr>
          <a:xfrm>
            <a:off x="3776661" y="2343149"/>
            <a:ext cx="2841747" cy="1169551"/>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区分网络：</a:t>
            </a:r>
            <a:r>
              <a:rPr lang="zh-CN" altLang="en-US" sz="1400" dirty="0">
                <a:latin typeface="微软雅黑" panose="020B0503020204020204" pitchFamily="34" charset="-122"/>
                <a:ea typeface="微软雅黑" panose="020B0503020204020204" pitchFamily="34" charset="-122"/>
              </a:rPr>
              <a:t>在一台</a:t>
            </a:r>
            <a:r>
              <a:rPr lang="en-US" altLang="zh-CN" sz="1400" dirty="0">
                <a:latin typeface="微软雅黑" panose="020B0503020204020204" pitchFamily="34" charset="-122"/>
                <a:ea typeface="微软雅黑" panose="020B0503020204020204" pitchFamily="34" charset="-122"/>
              </a:rPr>
              <a:t>PC</a:t>
            </a:r>
            <a:r>
              <a:rPr lang="zh-CN" altLang="en-US" sz="1400" dirty="0">
                <a:latin typeface="微软雅黑" panose="020B0503020204020204" pitchFamily="34" charset="-122"/>
                <a:ea typeface="微软雅黑" panose="020B0503020204020204" pitchFamily="34" charset="-122"/>
              </a:rPr>
              <a:t>机上不能同时连接内网和外网。</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区分认证：</a:t>
            </a:r>
            <a:r>
              <a:rPr lang="zh-CN" altLang="en-US" sz="1400" dirty="0">
                <a:latin typeface="微软雅黑" panose="020B0503020204020204" pitchFamily="34" charset="-122"/>
                <a:ea typeface="微软雅黑" panose="020B0503020204020204" pitchFamily="34" charset="-122"/>
              </a:rPr>
              <a:t>内网和外网系统要使用不同的身份认证方式。</a:t>
            </a:r>
          </a:p>
        </p:txBody>
      </p:sp>
      <p:sp>
        <p:nvSpPr>
          <p:cNvPr id="20" name="椭圆 19"/>
          <p:cNvSpPr/>
          <p:nvPr/>
        </p:nvSpPr>
        <p:spPr>
          <a:xfrm>
            <a:off x="3829417" y="1685654"/>
            <a:ext cx="553915" cy="3824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383334" y="1698784"/>
            <a:ext cx="252742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区分内外网要注意什么？</a:t>
            </a:r>
          </a:p>
        </p:txBody>
      </p:sp>
      <p:sp>
        <p:nvSpPr>
          <p:cNvPr id="22" name="文本框 21"/>
          <p:cNvSpPr txBox="1"/>
          <p:nvPr/>
        </p:nvSpPr>
        <p:spPr>
          <a:xfrm>
            <a:off x="7125067" y="2343150"/>
            <a:ext cx="4049408" cy="1169551"/>
          </a:xfrm>
          <a:prstGeom prst="rect">
            <a:avLst/>
          </a:prstGeom>
          <a:noFill/>
        </p:spPr>
        <p:txBody>
          <a:bodyPr wrap="square" rtlCol="0">
            <a:spAutoFit/>
          </a:bodyPr>
          <a:lstStyle/>
          <a:p>
            <a:r>
              <a:rPr lang="zh-CN" altLang="zh-CN" sz="1400" u="sng" dirty="0">
                <a:solidFill>
                  <a:srgbClr val="FF0000"/>
                </a:solidFill>
                <a:latin typeface="微软雅黑" panose="020B0503020204020204" pitchFamily="34" charset="-122"/>
                <a:ea typeface="微软雅黑" panose="020B0503020204020204" pitchFamily="34" charset="-122"/>
              </a:rPr>
              <a:t>不得在与内网、外网相连的计算机上存储、处理和</a:t>
            </a:r>
            <a:r>
              <a:rPr lang="zh-CN" altLang="zh-CN" sz="1400" b="1" u="sng" dirty="0">
                <a:solidFill>
                  <a:srgbClr val="FF0000"/>
                </a:solidFill>
                <a:latin typeface="微软雅黑" panose="020B0503020204020204" pitchFamily="34" charset="-122"/>
                <a:ea typeface="微软雅黑" panose="020B0503020204020204" pitchFamily="34" charset="-122"/>
              </a:rPr>
              <a:t>传输秘密信息</a:t>
            </a:r>
            <a:r>
              <a:rPr lang="zh-CN" altLang="en-US" sz="1400" b="1" u="sng" dirty="0">
                <a:solidFill>
                  <a:srgbClr val="FF0000"/>
                </a:solidFill>
                <a:latin typeface="微软雅黑" panose="020B0503020204020204" pitchFamily="34" charset="-122"/>
                <a:ea typeface="微软雅黑" panose="020B0503020204020204" pitchFamily="34" charset="-122"/>
              </a:rPr>
              <a:t>。</a:t>
            </a:r>
            <a:endParaRPr lang="zh-CN" altLang="zh-CN" sz="1400" b="1" u="sng" dirty="0">
              <a:solidFill>
                <a:srgbClr val="FF0000"/>
              </a:solidFill>
              <a:latin typeface="微软雅黑" panose="020B0503020204020204" pitchFamily="34" charset="-122"/>
              <a:ea typeface="微软雅黑" panose="020B0503020204020204" pitchFamily="34" charset="-122"/>
            </a:endParaRPr>
          </a:p>
          <a:p>
            <a:r>
              <a:rPr lang="zh-CN" altLang="zh-CN" sz="1400" u="sng" dirty="0">
                <a:solidFill>
                  <a:srgbClr val="FF0000"/>
                </a:solidFill>
                <a:latin typeface="微软雅黑" panose="020B0503020204020204" pitchFamily="34" charset="-122"/>
                <a:ea typeface="微软雅黑" panose="020B0503020204020204" pitchFamily="34" charset="-122"/>
              </a:rPr>
              <a:t>严禁在未采取安全技术措施的情况下，进行</a:t>
            </a:r>
            <a:r>
              <a:rPr lang="zh-CN" altLang="zh-CN" sz="1400" b="1" u="sng" dirty="0">
                <a:solidFill>
                  <a:srgbClr val="FF0000"/>
                </a:solidFill>
                <a:latin typeface="微软雅黑" panose="020B0503020204020204" pitchFamily="34" charset="-122"/>
                <a:ea typeface="微软雅黑" panose="020B0503020204020204" pitchFamily="34" charset="-122"/>
              </a:rPr>
              <a:t>内外网间数据交换</a:t>
            </a:r>
            <a:r>
              <a:rPr lang="zh-CN" altLang="en-US" sz="1400" u="sng" dirty="0">
                <a:solidFill>
                  <a:srgbClr val="FF0000"/>
                </a:solidFill>
                <a:latin typeface="微软雅黑" panose="020B0503020204020204" pitchFamily="34" charset="-122"/>
                <a:ea typeface="微软雅黑" panose="020B0503020204020204" pitchFamily="34" charset="-122"/>
              </a:rPr>
              <a:t>。</a:t>
            </a:r>
            <a:endParaRPr lang="zh-CN" altLang="zh-CN" sz="1400" u="sng" dirty="0">
              <a:solidFill>
                <a:srgbClr val="FF0000"/>
              </a:solidFill>
              <a:latin typeface="微软雅黑" panose="020B0503020204020204" pitchFamily="34" charset="-122"/>
              <a:ea typeface="微软雅黑" panose="020B0503020204020204" pitchFamily="34" charset="-122"/>
            </a:endParaRPr>
          </a:p>
          <a:p>
            <a:r>
              <a:rPr lang="zh-CN" altLang="zh-CN" sz="1400" u="sng" dirty="0">
                <a:solidFill>
                  <a:srgbClr val="FF0000"/>
                </a:solidFill>
                <a:latin typeface="微软雅黑" panose="020B0503020204020204" pitchFamily="34" charset="-122"/>
                <a:ea typeface="微软雅黑" panose="020B0503020204020204" pitchFamily="34" charset="-122"/>
              </a:rPr>
              <a:t>严禁使用</a:t>
            </a:r>
            <a:r>
              <a:rPr lang="zh-CN" altLang="zh-CN" sz="1400" b="1" u="sng" dirty="0">
                <a:solidFill>
                  <a:srgbClr val="FF0000"/>
                </a:solidFill>
                <a:latin typeface="微软雅黑" panose="020B0503020204020204" pitchFamily="34" charset="-122"/>
                <a:ea typeface="微软雅黑" panose="020B0503020204020204" pitchFamily="34" charset="-122"/>
              </a:rPr>
              <a:t>拨插网线</a:t>
            </a:r>
            <a:r>
              <a:rPr lang="zh-CN" altLang="zh-CN" sz="1400" u="sng" dirty="0">
                <a:solidFill>
                  <a:srgbClr val="FF0000"/>
                </a:solidFill>
                <a:latin typeface="微软雅黑" panose="020B0503020204020204" pitchFamily="34" charset="-122"/>
                <a:ea typeface="微软雅黑" panose="020B0503020204020204" pitchFamily="34" charset="-122"/>
              </a:rPr>
              <a:t>等方式改</a:t>
            </a:r>
            <a:r>
              <a:rPr lang="zh-CN" altLang="zh-CN" sz="1400" b="1" u="sng" dirty="0">
                <a:solidFill>
                  <a:srgbClr val="FF0000"/>
                </a:solidFill>
                <a:latin typeface="微软雅黑" panose="020B0503020204020204" pitchFamily="34" charset="-122"/>
                <a:ea typeface="微软雅黑" panose="020B0503020204020204" pitchFamily="34" charset="-122"/>
              </a:rPr>
              <a:t>变现有网络连接</a:t>
            </a:r>
            <a:r>
              <a:rPr lang="zh-CN" altLang="zh-CN" sz="1400" u="sng" dirty="0">
                <a:solidFill>
                  <a:srgbClr val="FF0000"/>
                </a:solidFill>
                <a:latin typeface="微软雅黑" panose="020B0503020204020204" pitchFamily="34" charset="-122"/>
                <a:ea typeface="微软雅黑" panose="020B0503020204020204" pitchFamily="34" charset="-122"/>
              </a:rPr>
              <a:t>方式。</a:t>
            </a:r>
          </a:p>
        </p:txBody>
      </p:sp>
      <p:sp>
        <p:nvSpPr>
          <p:cNvPr id="23" name="椭圆 22"/>
          <p:cNvSpPr/>
          <p:nvPr/>
        </p:nvSpPr>
        <p:spPr>
          <a:xfrm>
            <a:off x="7125068" y="1672518"/>
            <a:ext cx="553915" cy="3824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7704443" y="1685652"/>
            <a:ext cx="389609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外网计算机不得进行内部办公！</a:t>
            </a:r>
          </a:p>
        </p:txBody>
      </p:sp>
      <p:pic>
        <p:nvPicPr>
          <p:cNvPr id="25" name="图片 24"/>
          <p:cNvPicPr>
            <a:picLocks noChangeAspect="1"/>
          </p:cNvPicPr>
          <p:nvPr/>
        </p:nvPicPr>
        <p:blipFill>
          <a:blip r:embed="rId5" cstate="print"/>
          <a:stretch>
            <a:fillRect/>
          </a:stretch>
        </p:blipFill>
        <p:spPr>
          <a:xfrm>
            <a:off x="7402023" y="4177042"/>
            <a:ext cx="2907684" cy="1622011"/>
          </a:xfrm>
          <a:prstGeom prst="rect">
            <a:avLst/>
          </a:prstGeom>
        </p:spPr>
      </p:pic>
      <p:sp>
        <p:nvSpPr>
          <p:cNvPr id="26" name="文本框 25"/>
          <p:cNvSpPr txBox="1"/>
          <p:nvPr/>
        </p:nvSpPr>
        <p:spPr>
          <a:xfrm>
            <a:off x="838200" y="6215988"/>
            <a:ext cx="293846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仿真案例</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：钓鱼邮件扩散</a:t>
            </a:r>
          </a:p>
        </p:txBody>
      </p:sp>
      <p:sp>
        <p:nvSpPr>
          <p:cNvPr id="27" name="文本框 26"/>
          <p:cNvSpPr txBox="1"/>
          <p:nvPr/>
        </p:nvSpPr>
        <p:spPr>
          <a:xfrm>
            <a:off x="4120112" y="6215988"/>
            <a:ext cx="293846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仿真案例</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：敏感信息泄露</a:t>
            </a:r>
          </a:p>
        </p:txBody>
      </p:sp>
      <p:sp>
        <p:nvSpPr>
          <p:cNvPr id="28" name="文本框 27"/>
          <p:cNvSpPr txBox="1"/>
          <p:nvPr/>
        </p:nvSpPr>
        <p:spPr>
          <a:xfrm>
            <a:off x="7402023" y="6215988"/>
            <a:ext cx="352681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仿真案例</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：外部人员非法接入</a:t>
            </a: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安全防范</a:t>
            </a:r>
          </a:p>
        </p:txBody>
      </p:sp>
      <p:pic>
        <p:nvPicPr>
          <p:cNvPr id="47" name="图片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9443" y="1238861"/>
            <a:ext cx="9000807" cy="5077897"/>
          </a:xfrm>
          <a:prstGeom prst="rect">
            <a:avLst/>
          </a:prstGeom>
        </p:spPr>
      </p:pic>
      <p:graphicFrame>
        <p:nvGraphicFramePr>
          <p:cNvPr id="48" name="图示 47"/>
          <p:cNvGraphicFramePr/>
          <p:nvPr/>
        </p:nvGraphicFramePr>
        <p:xfrm>
          <a:off x="721214" y="1470629"/>
          <a:ext cx="5106612" cy="4377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密码安全</a:t>
            </a:r>
          </a:p>
        </p:txBody>
      </p:sp>
      <p:graphicFrame>
        <p:nvGraphicFramePr>
          <p:cNvPr id="46" name="内容占位符 21"/>
          <p:cNvGraphicFramePr/>
          <p:nvPr/>
        </p:nvGraphicFramePr>
        <p:xfrm>
          <a:off x="3439632" y="1192797"/>
          <a:ext cx="7090632" cy="25156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7" name="图片 46" descr="password1.jpg"/>
          <p:cNvPicPr>
            <a:picLocks noChangeAspect="1"/>
          </p:cNvPicPr>
          <p:nvPr/>
        </p:nvPicPr>
        <p:blipFill>
          <a:blip r:embed="rId8" cstate="print"/>
          <a:stretch>
            <a:fillRect/>
          </a:stretch>
        </p:blipFill>
        <p:spPr>
          <a:xfrm rot="18741902">
            <a:off x="2261565" y="1970926"/>
            <a:ext cx="2356139" cy="1149795"/>
          </a:xfrm>
          <a:prstGeom prst="rect">
            <a:avLst/>
          </a:prstGeom>
        </p:spPr>
      </p:pic>
      <p:grpSp>
        <p:nvGrpSpPr>
          <p:cNvPr id="48" name="组合 47"/>
          <p:cNvGrpSpPr/>
          <p:nvPr/>
        </p:nvGrpSpPr>
        <p:grpSpPr>
          <a:xfrm>
            <a:off x="1469767" y="3898852"/>
            <a:ext cx="8997632" cy="2918859"/>
            <a:chOff x="590520" y="3943352"/>
            <a:chExt cx="8483876" cy="3088017"/>
          </a:xfrm>
        </p:grpSpPr>
        <p:sp>
          <p:nvSpPr>
            <p:cNvPr id="49" name="TextBox 8"/>
            <p:cNvSpPr txBox="1"/>
            <p:nvPr/>
          </p:nvSpPr>
          <p:spPr>
            <a:xfrm>
              <a:off x="804834" y="6236004"/>
              <a:ext cx="1288078" cy="427707"/>
            </a:xfrm>
            <a:prstGeom prst="rect">
              <a:avLst/>
            </a:prstGeom>
            <a:noFill/>
          </p:spPr>
          <p:txBody>
            <a:bodyPr wrap="none" rtlCol="0">
              <a:spAutoFit/>
            </a:bodyPr>
            <a:lstStyle/>
            <a:p>
              <a:pPr marL="0" marR="0" lvl="0" indent="0" defTabSz="974725" eaLnBrk="1" fontAlgn="auto" latinLnBrk="0" hangingPunct="1">
                <a:lnSpc>
                  <a:spcPct val="100000"/>
                </a:lnSpc>
                <a:spcBef>
                  <a:spcPts val="0"/>
                </a:spcBef>
                <a:spcAft>
                  <a:spcPts val="0"/>
                </a:spcAft>
                <a:buClrTx/>
                <a:buSzTx/>
                <a:buFontTx/>
                <a:buNone/>
                <a:defRPr/>
              </a:pPr>
              <a:r>
                <a:rPr kumimoji="0" lang="zh-CN" altLang="en-US"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rPr>
                <a:t>不少于</a:t>
              </a:r>
              <a:r>
                <a:rPr kumimoji="0" lang="en-US" altLang="zh-CN"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rPr>
                <a:t>8</a:t>
              </a:r>
              <a:r>
                <a:rPr kumimoji="0" lang="zh-CN" altLang="en-US"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rPr>
                <a:t>位</a:t>
              </a:r>
            </a:p>
          </p:txBody>
        </p:sp>
        <p:sp>
          <p:nvSpPr>
            <p:cNvPr id="50" name="TextBox 10"/>
            <p:cNvSpPr txBox="1"/>
            <p:nvPr/>
          </p:nvSpPr>
          <p:spPr>
            <a:xfrm>
              <a:off x="2447908" y="6236004"/>
              <a:ext cx="1398415" cy="427707"/>
            </a:xfrm>
            <a:prstGeom prst="rect">
              <a:avLst/>
            </a:prstGeom>
            <a:noFill/>
          </p:spPr>
          <p:txBody>
            <a:bodyPr wrap="none" rtlCol="0">
              <a:spAutoFit/>
            </a:bodyPr>
            <a:lstStyle/>
            <a:p>
              <a:pPr marL="0" marR="0" lvl="0" indent="0" defTabSz="974725" eaLnBrk="1" fontAlgn="auto" latinLnBrk="0" hangingPunct="1">
                <a:lnSpc>
                  <a:spcPct val="100000"/>
                </a:lnSpc>
                <a:spcBef>
                  <a:spcPts val="0"/>
                </a:spcBef>
                <a:spcAft>
                  <a:spcPts val="0"/>
                </a:spcAft>
                <a:buClrTx/>
                <a:buSzTx/>
                <a:buFontTx/>
                <a:buNone/>
                <a:defRPr/>
              </a:pPr>
              <a:r>
                <a:rPr kumimoji="0" lang="zh-CN" altLang="en-US"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rPr>
                <a:t>大小写组合</a:t>
              </a:r>
            </a:p>
          </p:txBody>
        </p:sp>
        <p:sp>
          <p:nvSpPr>
            <p:cNvPr id="51" name="TextBox 12"/>
            <p:cNvSpPr txBox="1"/>
            <p:nvPr/>
          </p:nvSpPr>
          <p:spPr>
            <a:xfrm>
              <a:off x="4090982" y="6089811"/>
              <a:ext cx="1153556" cy="757729"/>
            </a:xfrm>
            <a:prstGeom prst="rect">
              <a:avLst/>
            </a:prstGeom>
            <a:noFill/>
          </p:spPr>
          <p:txBody>
            <a:bodyPr wrap="none" rtlCol="0">
              <a:spAutoFit/>
            </a:bodyPr>
            <a:lstStyle/>
            <a:p>
              <a:pPr marL="0" marR="0" lvl="0" indent="0" defTabSz="974725" eaLnBrk="1" fontAlgn="auto" latinLnBrk="0" hangingPunct="1">
                <a:lnSpc>
                  <a:spcPct val="100000"/>
                </a:lnSpc>
                <a:spcBef>
                  <a:spcPts val="0"/>
                </a:spcBef>
                <a:spcAft>
                  <a:spcPts val="0"/>
                </a:spcAft>
                <a:buClrTx/>
                <a:buSzTx/>
                <a:buFontTx/>
                <a:buNone/>
                <a:defRPr/>
              </a:pPr>
              <a:r>
                <a:rPr kumimoji="0" lang="zh-CN" altLang="en-US"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rPr>
                <a:t>数字特殊</a:t>
              </a:r>
              <a:endParaRPr kumimoji="0" lang="en-US" altLang="zh-CN"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endParaRPr>
            </a:p>
            <a:p>
              <a:pPr marL="0" marR="0" lvl="0" indent="0" defTabSz="974725" eaLnBrk="1" fontAlgn="auto" latinLnBrk="0" hangingPunct="1">
                <a:lnSpc>
                  <a:spcPct val="100000"/>
                </a:lnSpc>
                <a:spcBef>
                  <a:spcPts val="0"/>
                </a:spcBef>
                <a:spcAft>
                  <a:spcPts val="0"/>
                </a:spcAft>
                <a:buClrTx/>
                <a:buSzTx/>
                <a:buFontTx/>
                <a:buNone/>
                <a:defRPr/>
              </a:pPr>
              <a:r>
                <a:rPr kumimoji="0" lang="zh-CN" altLang="en-US"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rPr>
                <a:t>符号</a:t>
              </a:r>
            </a:p>
          </p:txBody>
        </p:sp>
        <p:sp>
          <p:nvSpPr>
            <p:cNvPr id="52" name="TextBox 14"/>
            <p:cNvSpPr txBox="1"/>
            <p:nvPr/>
          </p:nvSpPr>
          <p:spPr>
            <a:xfrm>
              <a:off x="5876932" y="6089811"/>
              <a:ext cx="1153556" cy="757729"/>
            </a:xfrm>
            <a:prstGeom prst="rect">
              <a:avLst/>
            </a:prstGeom>
            <a:noFill/>
          </p:spPr>
          <p:txBody>
            <a:bodyPr wrap="none" rtlCol="0">
              <a:spAutoFit/>
            </a:bodyPr>
            <a:lstStyle/>
            <a:p>
              <a:pPr marL="0" marR="0" lvl="0" indent="0" defTabSz="974725" eaLnBrk="1" fontAlgn="auto" latinLnBrk="0" hangingPunct="1">
                <a:lnSpc>
                  <a:spcPct val="100000"/>
                </a:lnSpc>
                <a:spcBef>
                  <a:spcPts val="0"/>
                </a:spcBef>
                <a:spcAft>
                  <a:spcPts val="0"/>
                </a:spcAft>
                <a:buClrTx/>
                <a:buSzTx/>
                <a:buFontTx/>
                <a:buNone/>
                <a:defRPr/>
              </a:pPr>
              <a:r>
                <a:rPr kumimoji="0" lang="zh-CN" altLang="en-US"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rPr>
                <a:t>非常见</a:t>
              </a:r>
              <a:endParaRPr kumimoji="0" lang="en-US" altLang="zh-CN"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endParaRPr>
            </a:p>
            <a:p>
              <a:pPr marL="0" marR="0" lvl="0" indent="0" defTabSz="974725" eaLnBrk="1" fontAlgn="auto" latinLnBrk="0" hangingPunct="1">
                <a:lnSpc>
                  <a:spcPct val="100000"/>
                </a:lnSpc>
                <a:spcBef>
                  <a:spcPts val="0"/>
                </a:spcBef>
                <a:spcAft>
                  <a:spcPts val="0"/>
                </a:spcAft>
                <a:buClrTx/>
                <a:buSzTx/>
                <a:buFontTx/>
                <a:buNone/>
                <a:defRPr/>
              </a:pPr>
              <a:r>
                <a:rPr kumimoji="0" lang="zh-CN" altLang="en-US"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rPr>
                <a:t>字典单词</a:t>
              </a:r>
            </a:p>
          </p:txBody>
        </p:sp>
        <p:grpSp>
          <p:nvGrpSpPr>
            <p:cNvPr id="53" name="组合 52"/>
            <p:cNvGrpSpPr/>
            <p:nvPr/>
          </p:nvGrpSpPr>
          <p:grpSpPr>
            <a:xfrm>
              <a:off x="590520" y="3943352"/>
              <a:ext cx="8401050" cy="3071834"/>
              <a:chOff x="590520" y="3943352"/>
              <a:chExt cx="8401050" cy="3071834"/>
            </a:xfrm>
          </p:grpSpPr>
          <p:pic>
            <p:nvPicPr>
              <p:cNvPr id="55" name="图片 54" descr="口令.jpg"/>
              <p:cNvPicPr>
                <a:picLocks noChangeAspect="1"/>
              </p:cNvPicPr>
              <p:nvPr/>
            </p:nvPicPr>
            <p:blipFill>
              <a:blip r:embed="rId9" cstate="print"/>
              <a:stretch>
                <a:fillRect/>
              </a:stretch>
            </p:blipFill>
            <p:spPr>
              <a:xfrm>
                <a:off x="590520" y="3943352"/>
                <a:ext cx="8401050" cy="1562100"/>
              </a:xfrm>
              <a:prstGeom prst="rect">
                <a:avLst/>
              </a:prstGeom>
            </p:spPr>
          </p:pic>
          <p:grpSp>
            <p:nvGrpSpPr>
              <p:cNvPr id="56" name="组合 55"/>
              <p:cNvGrpSpPr/>
              <p:nvPr/>
            </p:nvGrpSpPr>
            <p:grpSpPr>
              <a:xfrm>
                <a:off x="733396" y="5729302"/>
                <a:ext cx="8143932" cy="1285884"/>
                <a:chOff x="733396" y="5229236"/>
                <a:chExt cx="8143932" cy="1285884"/>
              </a:xfrm>
            </p:grpSpPr>
            <p:sp>
              <p:nvSpPr>
                <p:cNvPr id="57" name="圆角矩形 30"/>
                <p:cNvSpPr/>
                <p:nvPr/>
              </p:nvSpPr>
              <p:spPr>
                <a:xfrm>
                  <a:off x="733396" y="5229236"/>
                  <a:ext cx="1428760" cy="1285884"/>
                </a:xfrm>
                <a:prstGeom prst="roundRect">
                  <a:avLst/>
                </a:prstGeom>
                <a:noFill/>
                <a:ln w="25400" cap="flat" cmpd="sng" algn="ctr">
                  <a:solidFill>
                    <a:srgbClr val="FF0000"/>
                  </a:solidFill>
                  <a:prstDash val="lgDash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8" name="圆角矩形 31"/>
                <p:cNvSpPr/>
                <p:nvPr/>
              </p:nvSpPr>
              <p:spPr>
                <a:xfrm>
                  <a:off x="2376470" y="5229236"/>
                  <a:ext cx="1428760" cy="1285884"/>
                </a:xfrm>
                <a:prstGeom prst="roundRect">
                  <a:avLst/>
                </a:prstGeom>
                <a:noFill/>
                <a:ln w="25400" cap="flat" cmpd="sng" algn="ctr">
                  <a:solidFill>
                    <a:srgbClr val="00B0F0"/>
                  </a:solidFill>
                  <a:prstDash val="lgDash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9" name="圆角矩形 32"/>
                <p:cNvSpPr/>
                <p:nvPr/>
              </p:nvSpPr>
              <p:spPr>
                <a:xfrm>
                  <a:off x="4019544" y="5229236"/>
                  <a:ext cx="1428760" cy="1285884"/>
                </a:xfrm>
                <a:prstGeom prst="roundRect">
                  <a:avLst/>
                </a:prstGeom>
                <a:noFill/>
                <a:ln w="25400" cap="flat" cmpd="sng" algn="ctr">
                  <a:solidFill>
                    <a:srgbClr val="284448">
                      <a:lumMod val="50000"/>
                    </a:srgbClr>
                  </a:solidFill>
                  <a:prstDash val="lgDash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60" name="圆角矩形 33"/>
                <p:cNvSpPr/>
                <p:nvPr/>
              </p:nvSpPr>
              <p:spPr>
                <a:xfrm>
                  <a:off x="5734056" y="5229236"/>
                  <a:ext cx="1428760" cy="1285884"/>
                </a:xfrm>
                <a:prstGeom prst="roundRect">
                  <a:avLst/>
                </a:prstGeom>
                <a:noFill/>
                <a:ln w="25400" cap="flat" cmpd="sng" algn="ctr">
                  <a:solidFill>
                    <a:srgbClr val="92D050"/>
                  </a:solidFill>
                  <a:prstDash val="lgDash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61" name="圆角矩形 34"/>
                <p:cNvSpPr/>
                <p:nvPr/>
              </p:nvSpPr>
              <p:spPr>
                <a:xfrm>
                  <a:off x="7448568" y="5229236"/>
                  <a:ext cx="1428760" cy="1285884"/>
                </a:xfrm>
                <a:prstGeom prst="roundRect">
                  <a:avLst/>
                </a:prstGeom>
                <a:noFill/>
                <a:ln w="25400" cap="flat" cmpd="sng" algn="ctr">
                  <a:solidFill>
                    <a:srgbClr val="7030A0"/>
                  </a:solidFill>
                  <a:prstDash val="lgDash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grpSp>
        </p:grpSp>
        <p:sp>
          <p:nvSpPr>
            <p:cNvPr id="54" name="TextBox 16"/>
            <p:cNvSpPr txBox="1"/>
            <p:nvPr/>
          </p:nvSpPr>
          <p:spPr>
            <a:xfrm>
              <a:off x="7520005" y="5943616"/>
              <a:ext cx="1554391" cy="1087753"/>
            </a:xfrm>
            <a:prstGeom prst="rect">
              <a:avLst/>
            </a:prstGeom>
            <a:noFill/>
          </p:spPr>
          <p:txBody>
            <a:bodyPr wrap="square" rtlCol="0">
              <a:spAutoFit/>
            </a:bodyPr>
            <a:lstStyle/>
            <a:p>
              <a:pPr marL="0" marR="0" lvl="0" indent="0" defTabSz="974725" eaLnBrk="1" fontAlgn="auto" latinLnBrk="0" hangingPunct="1">
                <a:lnSpc>
                  <a:spcPct val="100000"/>
                </a:lnSpc>
                <a:spcBef>
                  <a:spcPts val="0"/>
                </a:spcBef>
                <a:spcAft>
                  <a:spcPts val="0"/>
                </a:spcAft>
                <a:buClrTx/>
                <a:buSzTx/>
                <a:buFontTx/>
                <a:buNone/>
                <a:defRPr/>
              </a:pPr>
              <a:r>
                <a:rPr kumimoji="0" lang="zh-CN" altLang="en-US"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rPr>
                <a:t>非常见用户</a:t>
              </a:r>
              <a:endParaRPr kumimoji="0" lang="en-US" altLang="zh-CN"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endParaRPr>
            </a:p>
            <a:p>
              <a:pPr marL="0" marR="0" lvl="0" indent="0" defTabSz="974725" eaLnBrk="1" fontAlgn="auto" latinLnBrk="0" hangingPunct="1">
                <a:lnSpc>
                  <a:spcPct val="100000"/>
                </a:lnSpc>
                <a:spcBef>
                  <a:spcPts val="0"/>
                </a:spcBef>
                <a:spcAft>
                  <a:spcPts val="0"/>
                </a:spcAft>
                <a:buClrTx/>
                <a:buSzTx/>
                <a:buFontTx/>
                <a:buNone/>
                <a:defRPr/>
              </a:pPr>
              <a:r>
                <a:rPr kumimoji="0" lang="zh-CN" altLang="en-US"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rPr>
                <a:t>名，宠物名</a:t>
              </a:r>
              <a:endParaRPr kumimoji="0" lang="en-US" altLang="zh-CN"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endParaRPr>
            </a:p>
            <a:p>
              <a:pPr marL="0" marR="0" lvl="0" indent="0" defTabSz="974725" eaLnBrk="1" fontAlgn="auto" latinLnBrk="0" hangingPunct="1">
                <a:lnSpc>
                  <a:spcPct val="100000"/>
                </a:lnSpc>
                <a:spcBef>
                  <a:spcPts val="0"/>
                </a:spcBef>
                <a:spcAft>
                  <a:spcPts val="0"/>
                </a:spcAft>
                <a:buClrTx/>
                <a:buSzTx/>
                <a:buFontTx/>
                <a:buNone/>
                <a:defRPr/>
              </a:pPr>
              <a:r>
                <a:rPr kumimoji="0" lang="zh-CN" altLang="en-US" sz="2025" b="0" i="0" u="none" strike="noStrike" kern="0" cap="none" spc="0" normalizeH="0" baseline="0" noProof="0" dirty="0">
                  <a:ln>
                    <a:noFill/>
                  </a:ln>
                  <a:solidFill>
                    <a:srgbClr val="284448"/>
                  </a:solidFill>
                  <a:effectLst/>
                  <a:uLnTx/>
                  <a:uFillTx/>
                  <a:latin typeface="Tahoma" panose="020B0604030504040204"/>
                  <a:ea typeface="微软雅黑" panose="020B0503020204020204" pitchFamily="34" charset="-122"/>
                </a:rPr>
                <a:t>等</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从一个司机的邮箱开始测试新网</a:t>
            </a:r>
          </a:p>
        </p:txBody>
      </p:sp>
      <p:pic>
        <p:nvPicPr>
          <p:cNvPr id="4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0491" y="1827654"/>
            <a:ext cx="8841703" cy="4340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0532" y="1132998"/>
            <a:ext cx="7887593" cy="6371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0531" y="1132768"/>
            <a:ext cx="7353300"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1752" y="1637050"/>
            <a:ext cx="9441520" cy="5691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553" y="1396235"/>
            <a:ext cx="7169224" cy="625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0452" y="1997090"/>
            <a:ext cx="9505073" cy="4791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1549" y="1781066"/>
            <a:ext cx="9632139" cy="5049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8772" y="1396235"/>
            <a:ext cx="9553655" cy="4918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11566" y="1072858"/>
            <a:ext cx="7315200" cy="569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89806" y="1297275"/>
            <a:ext cx="9544051" cy="619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1000"/>
                                        <p:tgtEl>
                                          <p:spTgt spid="48"/>
                                        </p:tgtEl>
                                      </p:cBhvr>
                                    </p:animEffect>
                                    <p:anim calcmode="lin" valueType="num">
                                      <p:cBhvr>
                                        <p:cTn id="21" dur="1000" fill="hold"/>
                                        <p:tgtEl>
                                          <p:spTgt spid="48"/>
                                        </p:tgtEl>
                                        <p:attrNameLst>
                                          <p:attrName>ppt_x</p:attrName>
                                        </p:attrNameLst>
                                      </p:cBhvr>
                                      <p:tavLst>
                                        <p:tav tm="0">
                                          <p:val>
                                            <p:strVal val="#ppt_x"/>
                                          </p:val>
                                        </p:tav>
                                        <p:tav tm="100000">
                                          <p:val>
                                            <p:strVal val="#ppt_x"/>
                                          </p:val>
                                        </p:tav>
                                      </p:tavLst>
                                    </p:anim>
                                    <p:anim calcmode="lin" valueType="num">
                                      <p:cBhvr>
                                        <p:cTn id="2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1000"/>
                                        <p:tgtEl>
                                          <p:spTgt spid="50"/>
                                        </p:tgtEl>
                                      </p:cBhvr>
                                    </p:animEffect>
                                    <p:anim calcmode="lin" valueType="num">
                                      <p:cBhvr>
                                        <p:cTn id="35" dur="1000" fill="hold"/>
                                        <p:tgtEl>
                                          <p:spTgt spid="50"/>
                                        </p:tgtEl>
                                        <p:attrNameLst>
                                          <p:attrName>ppt_x</p:attrName>
                                        </p:attrNameLst>
                                      </p:cBhvr>
                                      <p:tavLst>
                                        <p:tav tm="0">
                                          <p:val>
                                            <p:strVal val="#ppt_x"/>
                                          </p:val>
                                        </p:tav>
                                        <p:tav tm="100000">
                                          <p:val>
                                            <p:strVal val="#ppt_x"/>
                                          </p:val>
                                        </p:tav>
                                      </p:tavLst>
                                    </p:anim>
                                    <p:anim calcmode="lin" valueType="num">
                                      <p:cBhvr>
                                        <p:cTn id="36"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1000"/>
                                        <p:tgtEl>
                                          <p:spTgt spid="51"/>
                                        </p:tgtEl>
                                      </p:cBhvr>
                                    </p:animEffect>
                                    <p:anim calcmode="lin" valueType="num">
                                      <p:cBhvr>
                                        <p:cTn id="42" dur="1000" fill="hold"/>
                                        <p:tgtEl>
                                          <p:spTgt spid="51"/>
                                        </p:tgtEl>
                                        <p:attrNameLst>
                                          <p:attrName>ppt_x</p:attrName>
                                        </p:attrNameLst>
                                      </p:cBhvr>
                                      <p:tavLst>
                                        <p:tav tm="0">
                                          <p:val>
                                            <p:strVal val="#ppt_x"/>
                                          </p:val>
                                        </p:tav>
                                        <p:tav tm="100000">
                                          <p:val>
                                            <p:strVal val="#ppt_x"/>
                                          </p:val>
                                        </p:tav>
                                      </p:tavLst>
                                    </p:anim>
                                    <p:anim calcmode="lin" valueType="num">
                                      <p:cBhvr>
                                        <p:cTn id="4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1000"/>
                                        <p:tgtEl>
                                          <p:spTgt spid="52"/>
                                        </p:tgtEl>
                                      </p:cBhvr>
                                    </p:animEffect>
                                    <p:anim calcmode="lin" valueType="num">
                                      <p:cBhvr>
                                        <p:cTn id="49" dur="1000" fill="hold"/>
                                        <p:tgtEl>
                                          <p:spTgt spid="52"/>
                                        </p:tgtEl>
                                        <p:attrNameLst>
                                          <p:attrName>ppt_x</p:attrName>
                                        </p:attrNameLst>
                                      </p:cBhvr>
                                      <p:tavLst>
                                        <p:tav tm="0">
                                          <p:val>
                                            <p:strVal val="#ppt_x"/>
                                          </p:val>
                                        </p:tav>
                                        <p:tav tm="100000">
                                          <p:val>
                                            <p:strVal val="#ppt_x"/>
                                          </p:val>
                                        </p:tav>
                                      </p:tavLst>
                                    </p:anim>
                                    <p:anim calcmode="lin" valueType="num">
                                      <p:cBhvr>
                                        <p:cTn id="5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1000"/>
                                        <p:tgtEl>
                                          <p:spTgt spid="53"/>
                                        </p:tgtEl>
                                      </p:cBhvr>
                                    </p:animEffect>
                                    <p:anim calcmode="lin" valueType="num">
                                      <p:cBhvr>
                                        <p:cTn id="56" dur="1000" fill="hold"/>
                                        <p:tgtEl>
                                          <p:spTgt spid="53"/>
                                        </p:tgtEl>
                                        <p:attrNameLst>
                                          <p:attrName>ppt_x</p:attrName>
                                        </p:attrNameLst>
                                      </p:cBhvr>
                                      <p:tavLst>
                                        <p:tav tm="0">
                                          <p:val>
                                            <p:strVal val="#ppt_x"/>
                                          </p:val>
                                        </p:tav>
                                        <p:tav tm="100000">
                                          <p:val>
                                            <p:strVal val="#ppt_x"/>
                                          </p:val>
                                        </p:tav>
                                      </p:tavLst>
                                    </p:anim>
                                    <p:anim calcmode="lin" valueType="num">
                                      <p:cBhvr>
                                        <p:cTn id="5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1000"/>
                                        <p:tgtEl>
                                          <p:spTgt spid="54"/>
                                        </p:tgtEl>
                                      </p:cBhvr>
                                    </p:animEffect>
                                    <p:anim calcmode="lin" valueType="num">
                                      <p:cBhvr>
                                        <p:cTn id="63" dur="1000" fill="hold"/>
                                        <p:tgtEl>
                                          <p:spTgt spid="54"/>
                                        </p:tgtEl>
                                        <p:attrNameLst>
                                          <p:attrName>ppt_x</p:attrName>
                                        </p:attrNameLst>
                                      </p:cBhvr>
                                      <p:tavLst>
                                        <p:tav tm="0">
                                          <p:val>
                                            <p:strVal val="#ppt_x"/>
                                          </p:val>
                                        </p:tav>
                                        <p:tav tm="100000">
                                          <p:val>
                                            <p:strVal val="#ppt_x"/>
                                          </p:val>
                                        </p:tav>
                                      </p:tavLst>
                                    </p:anim>
                                    <p:anim calcmode="lin" valueType="num">
                                      <p:cBhvr>
                                        <p:cTn id="6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安全防范</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3117" y="1153800"/>
            <a:ext cx="9000807" cy="5077897"/>
          </a:xfrm>
          <a:prstGeom prst="rect">
            <a:avLst/>
          </a:prstGeom>
        </p:spPr>
      </p:pic>
      <p:graphicFrame>
        <p:nvGraphicFramePr>
          <p:cNvPr id="46" name="图示 45"/>
          <p:cNvGraphicFramePr/>
          <p:nvPr/>
        </p:nvGraphicFramePr>
        <p:xfrm>
          <a:off x="614887" y="1385568"/>
          <a:ext cx="5106612" cy="4377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加密勒索</a:t>
            </a:r>
          </a:p>
        </p:txBody>
      </p:sp>
      <p:pic>
        <p:nvPicPr>
          <p:cNvPr id="46" name="图片 45"/>
          <p:cNvPicPr>
            <a:picLocks noChangeAspect="1"/>
          </p:cNvPicPr>
          <p:nvPr/>
        </p:nvPicPr>
        <p:blipFill>
          <a:blip r:embed="rId3" cstate="print"/>
          <a:stretch>
            <a:fillRect/>
          </a:stretch>
        </p:blipFill>
        <p:spPr>
          <a:xfrm>
            <a:off x="1894043" y="1082623"/>
            <a:ext cx="8713708" cy="5910514"/>
          </a:xfrm>
          <a:prstGeom prst="rect">
            <a:avLst/>
          </a:prstGeom>
        </p:spPr>
      </p:pic>
      <p:pic>
        <p:nvPicPr>
          <p:cNvPr id="47" name="图片 46"/>
          <p:cNvPicPr>
            <a:picLocks noChangeAspect="1"/>
          </p:cNvPicPr>
          <p:nvPr/>
        </p:nvPicPr>
        <p:blipFill>
          <a:blip r:embed="rId4" cstate="print"/>
          <a:stretch>
            <a:fillRect/>
          </a:stretch>
        </p:blipFill>
        <p:spPr>
          <a:xfrm>
            <a:off x="1823812" y="1082627"/>
            <a:ext cx="8783939" cy="611644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上网行为安全</a:t>
            </a:r>
          </a:p>
        </p:txBody>
      </p:sp>
      <p:sp>
        <p:nvSpPr>
          <p:cNvPr id="45" name="同侧圆角矩形 6"/>
          <p:cNvSpPr/>
          <p:nvPr/>
        </p:nvSpPr>
        <p:spPr>
          <a:xfrm>
            <a:off x="2218152" y="2903967"/>
            <a:ext cx="6019843" cy="457203"/>
          </a:xfrm>
          <a:prstGeom prst="round2SameRect">
            <a:avLst/>
          </a:prstGeom>
          <a:solidFill>
            <a:srgbClr val="B6D2D6">
              <a:lumMod val="75000"/>
            </a:srgbClr>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6" name="同侧圆角矩形 8"/>
          <p:cNvSpPr/>
          <p:nvPr/>
        </p:nvSpPr>
        <p:spPr>
          <a:xfrm>
            <a:off x="2218152" y="3589768"/>
            <a:ext cx="6019843" cy="457203"/>
          </a:xfrm>
          <a:prstGeom prst="round2SameRect">
            <a:avLst/>
          </a:prstGeom>
          <a:solidFill>
            <a:srgbClr val="92D05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7" name="同侧圆角矩形 9"/>
          <p:cNvSpPr/>
          <p:nvPr/>
        </p:nvSpPr>
        <p:spPr>
          <a:xfrm>
            <a:off x="2218152" y="2218162"/>
            <a:ext cx="6019843" cy="457203"/>
          </a:xfrm>
          <a:prstGeom prst="round2SameRect">
            <a:avLst/>
          </a:prstGeom>
          <a:solidFill>
            <a:srgbClr val="EFF5F6"/>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8" name="椭圆 47"/>
          <p:cNvSpPr/>
          <p:nvPr/>
        </p:nvSpPr>
        <p:spPr>
          <a:xfrm>
            <a:off x="1379947" y="2218158"/>
            <a:ext cx="533404" cy="533404"/>
          </a:xfrm>
          <a:prstGeom prst="ellipse">
            <a:avLst/>
          </a:prstGeom>
          <a:solidFill>
            <a:srgbClr val="EDF4F5"/>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9" name="TextBox 10"/>
          <p:cNvSpPr txBox="1"/>
          <p:nvPr/>
        </p:nvSpPr>
        <p:spPr>
          <a:xfrm>
            <a:off x="1456146" y="2264992"/>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1</a:t>
            </a:r>
            <a:endParaRPr lang="zh-CN" altLang="en-US" sz="2025" dirty="0">
              <a:solidFill>
                <a:srgbClr val="284448"/>
              </a:solidFill>
              <a:latin typeface="Tahoma" panose="020B0604030504040204"/>
              <a:ea typeface="微软雅黑" panose="020B0503020204020204" pitchFamily="34" charset="-122"/>
            </a:endParaRPr>
          </a:p>
        </p:txBody>
      </p:sp>
      <p:sp>
        <p:nvSpPr>
          <p:cNvPr id="50" name="TextBox 11"/>
          <p:cNvSpPr txBox="1"/>
          <p:nvPr/>
        </p:nvSpPr>
        <p:spPr>
          <a:xfrm>
            <a:off x="2218154" y="2218158"/>
            <a:ext cx="2954655"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禁止浏览与工作无关的网站</a:t>
            </a:r>
          </a:p>
        </p:txBody>
      </p:sp>
      <p:sp>
        <p:nvSpPr>
          <p:cNvPr id="51" name="椭圆 50"/>
          <p:cNvSpPr/>
          <p:nvPr/>
        </p:nvSpPr>
        <p:spPr>
          <a:xfrm>
            <a:off x="1379947" y="2903963"/>
            <a:ext cx="533404" cy="533404"/>
          </a:xfrm>
          <a:prstGeom prst="ellipse">
            <a:avLst/>
          </a:prstGeom>
          <a:solidFill>
            <a:srgbClr val="284448">
              <a:lumMod val="60000"/>
              <a:lumOff val="40000"/>
            </a:srgbClr>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2" name="TextBox 13"/>
          <p:cNvSpPr txBox="1"/>
          <p:nvPr/>
        </p:nvSpPr>
        <p:spPr>
          <a:xfrm>
            <a:off x="1456146" y="2950797"/>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2</a:t>
            </a:r>
            <a:endParaRPr lang="zh-CN" altLang="en-US" sz="2025" dirty="0">
              <a:solidFill>
                <a:srgbClr val="284448"/>
              </a:solidFill>
              <a:latin typeface="Tahoma" panose="020B0604030504040204"/>
              <a:ea typeface="微软雅黑" panose="020B0503020204020204" pitchFamily="34" charset="-122"/>
            </a:endParaRPr>
          </a:p>
        </p:txBody>
      </p:sp>
      <p:sp>
        <p:nvSpPr>
          <p:cNvPr id="53" name="TextBox 14"/>
          <p:cNvSpPr txBox="1"/>
          <p:nvPr/>
        </p:nvSpPr>
        <p:spPr>
          <a:xfrm>
            <a:off x="2218151" y="2903963"/>
            <a:ext cx="3243196" cy="404278"/>
          </a:xfrm>
          <a:prstGeom prst="rect">
            <a:avLst/>
          </a:prstGeom>
          <a:noFill/>
        </p:spPr>
        <p:txBody>
          <a:bodyPr wrap="none" rtlCol="0">
            <a:spAutoFit/>
          </a:bodyPr>
          <a:lstStyle/>
          <a:p>
            <a:pPr defTabSz="974725"/>
            <a:r>
              <a:rPr lang="zh-CN" altLang="en-US" sz="2025" dirty="0">
                <a:solidFill>
                  <a:srgbClr val="FFFFFF"/>
                </a:solidFill>
                <a:latin typeface="Tahoma" panose="020B0604030504040204"/>
                <a:ea typeface="微软雅黑" panose="020B0503020204020204" pitchFamily="34" charset="-122"/>
              </a:rPr>
              <a:t>禁止安装与工作</a:t>
            </a:r>
            <a:r>
              <a:rPr lang="zh-CN" altLang="en-US" dirty="0">
                <a:solidFill>
                  <a:srgbClr val="FFFFFF"/>
                </a:solidFill>
                <a:latin typeface="Tahoma" panose="020B0604030504040204"/>
                <a:ea typeface="微软雅黑" panose="020B0503020204020204" pitchFamily="34" charset="-122"/>
              </a:rPr>
              <a:t>无关</a:t>
            </a:r>
            <a:r>
              <a:rPr lang="zh-CN" altLang="en-US" sz="2025" dirty="0">
                <a:solidFill>
                  <a:srgbClr val="FFFFFF"/>
                </a:solidFill>
                <a:latin typeface="Tahoma" panose="020B0604030504040204"/>
                <a:ea typeface="微软雅黑" panose="020B0503020204020204" pitchFamily="34" charset="-122"/>
              </a:rPr>
              <a:t>的软件</a:t>
            </a:r>
          </a:p>
        </p:txBody>
      </p:sp>
      <p:sp>
        <p:nvSpPr>
          <p:cNvPr id="54" name="椭圆 53"/>
          <p:cNvSpPr/>
          <p:nvPr/>
        </p:nvSpPr>
        <p:spPr>
          <a:xfrm>
            <a:off x="1379947" y="3589768"/>
            <a:ext cx="533404" cy="533404"/>
          </a:xfrm>
          <a:prstGeom prst="ellipse">
            <a:avLst/>
          </a:prstGeom>
          <a:solidFill>
            <a:srgbClr val="92D05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5" name="TextBox 16"/>
          <p:cNvSpPr txBox="1"/>
          <p:nvPr/>
        </p:nvSpPr>
        <p:spPr>
          <a:xfrm>
            <a:off x="1456146" y="3636602"/>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3</a:t>
            </a:r>
            <a:endParaRPr lang="zh-CN" altLang="en-US" sz="2025" dirty="0">
              <a:solidFill>
                <a:srgbClr val="284448"/>
              </a:solidFill>
              <a:latin typeface="Tahoma" panose="020B0604030504040204"/>
              <a:ea typeface="微软雅黑" panose="020B0503020204020204" pitchFamily="34" charset="-122"/>
            </a:endParaRPr>
          </a:p>
        </p:txBody>
      </p:sp>
      <p:sp>
        <p:nvSpPr>
          <p:cNvPr id="56" name="TextBox 17"/>
          <p:cNvSpPr txBox="1"/>
          <p:nvPr/>
        </p:nvSpPr>
        <p:spPr>
          <a:xfrm>
            <a:off x="2218152" y="3589768"/>
            <a:ext cx="2492990"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禁止使用未授权的软件</a:t>
            </a:r>
          </a:p>
        </p:txBody>
      </p:sp>
      <p:sp>
        <p:nvSpPr>
          <p:cNvPr id="57" name="椭圆 56"/>
          <p:cNvSpPr/>
          <p:nvPr/>
        </p:nvSpPr>
        <p:spPr>
          <a:xfrm>
            <a:off x="1379947" y="4275572"/>
            <a:ext cx="533404" cy="533404"/>
          </a:xfrm>
          <a:prstGeom prst="ellipse">
            <a:avLst/>
          </a:prstGeom>
          <a:no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8" name="TextBox 19"/>
          <p:cNvSpPr txBox="1"/>
          <p:nvPr/>
        </p:nvSpPr>
        <p:spPr>
          <a:xfrm>
            <a:off x="1456146" y="4322407"/>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4</a:t>
            </a:r>
            <a:endParaRPr lang="zh-CN" altLang="en-US" sz="2025" dirty="0">
              <a:solidFill>
                <a:srgbClr val="284448"/>
              </a:solidFill>
              <a:latin typeface="Tahoma" panose="020B0604030504040204"/>
              <a:ea typeface="微软雅黑" panose="020B0503020204020204" pitchFamily="34" charset="-122"/>
            </a:endParaRPr>
          </a:p>
        </p:txBody>
      </p:sp>
      <p:sp>
        <p:nvSpPr>
          <p:cNvPr id="59" name="TextBox 20"/>
          <p:cNvSpPr txBox="1"/>
          <p:nvPr/>
        </p:nvSpPr>
        <p:spPr>
          <a:xfrm>
            <a:off x="2218151" y="4275572"/>
            <a:ext cx="3687228"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禁止私自架设无线路由或</a:t>
            </a:r>
            <a:r>
              <a:rPr lang="en-US" altLang="zh-CN" dirty="0">
                <a:solidFill>
                  <a:srgbClr val="284448"/>
                </a:solidFill>
                <a:latin typeface="Tahoma" panose="020B0604030504040204"/>
                <a:ea typeface="微软雅黑" panose="020B0503020204020204" pitchFamily="34" charset="-122"/>
              </a:rPr>
              <a:t>WIFI</a:t>
            </a:r>
            <a:r>
              <a:rPr lang="zh-CN" altLang="en-US" dirty="0">
                <a:solidFill>
                  <a:srgbClr val="284448"/>
                </a:solidFill>
                <a:latin typeface="Tahoma" panose="020B0604030504040204"/>
                <a:ea typeface="微软雅黑" panose="020B0503020204020204" pitchFamily="34" charset="-122"/>
              </a:rPr>
              <a:t>热点</a:t>
            </a:r>
          </a:p>
        </p:txBody>
      </p:sp>
      <p:sp>
        <p:nvSpPr>
          <p:cNvPr id="60" name="TextBox 23"/>
          <p:cNvSpPr txBox="1"/>
          <p:nvPr/>
        </p:nvSpPr>
        <p:spPr>
          <a:xfrm>
            <a:off x="2218151" y="4961377"/>
            <a:ext cx="3300904" cy="404278"/>
          </a:xfrm>
          <a:prstGeom prst="rect">
            <a:avLst/>
          </a:prstGeom>
          <a:noFill/>
        </p:spPr>
        <p:txBody>
          <a:bodyPr wrap="none" rtlCol="0">
            <a:spAutoFit/>
          </a:bodyPr>
          <a:lstStyle/>
          <a:p>
            <a:pPr defTabSz="974725"/>
            <a:r>
              <a:rPr lang="zh-CN" altLang="en-US" sz="2025" dirty="0">
                <a:solidFill>
                  <a:srgbClr val="FFFFFF"/>
                </a:solidFill>
                <a:latin typeface="Tahoma" panose="020B0604030504040204"/>
                <a:ea typeface="微软雅黑" panose="020B0503020204020204" pitchFamily="34" charset="-122"/>
              </a:rPr>
              <a:t>止私自下载安装非授权软件</a:t>
            </a:r>
          </a:p>
        </p:txBody>
      </p:sp>
      <p:sp>
        <p:nvSpPr>
          <p:cNvPr id="61" name="同侧圆角矩形 25"/>
          <p:cNvSpPr/>
          <p:nvPr/>
        </p:nvSpPr>
        <p:spPr>
          <a:xfrm>
            <a:off x="2218152" y="4275577"/>
            <a:ext cx="6019843" cy="457203"/>
          </a:xfrm>
          <a:prstGeom prst="round2SameRect">
            <a:avLst/>
          </a:prstGeom>
          <a:no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pic>
        <p:nvPicPr>
          <p:cNvPr id="62" name="图片 61" descr="anti-virus-Copy-293x150.jpg"/>
          <p:cNvPicPr>
            <a:picLocks noChangeAspect="1"/>
          </p:cNvPicPr>
          <p:nvPr/>
        </p:nvPicPr>
        <p:blipFill>
          <a:blip r:embed="rId3" cstate="print"/>
          <a:stretch>
            <a:fillRect/>
          </a:stretch>
        </p:blipFill>
        <p:spPr>
          <a:xfrm>
            <a:off x="8591935" y="2162643"/>
            <a:ext cx="1939263" cy="586268"/>
          </a:xfrm>
          <a:prstGeom prst="rect">
            <a:avLst/>
          </a:prstGeom>
        </p:spPr>
      </p:pic>
      <p:pic>
        <p:nvPicPr>
          <p:cNvPr id="63" name="图片 62"/>
          <p:cNvPicPr>
            <a:picLocks noChangeAspect="1"/>
          </p:cNvPicPr>
          <p:nvPr/>
        </p:nvPicPr>
        <p:blipFill>
          <a:blip r:embed="rId4" cstate="print"/>
          <a:stretch>
            <a:fillRect/>
          </a:stretch>
        </p:blipFill>
        <p:spPr>
          <a:xfrm>
            <a:off x="8591934" y="3068110"/>
            <a:ext cx="1939263" cy="1685152"/>
          </a:xfrm>
          <a:prstGeom prst="rect">
            <a:avLst/>
          </a:prstGeom>
        </p:spPr>
      </p:pic>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电子邮件安全</a:t>
            </a:r>
          </a:p>
        </p:txBody>
      </p:sp>
      <p:sp>
        <p:nvSpPr>
          <p:cNvPr id="46" name="同侧圆角矩形 6"/>
          <p:cNvSpPr/>
          <p:nvPr/>
        </p:nvSpPr>
        <p:spPr>
          <a:xfrm>
            <a:off x="1973604" y="2043762"/>
            <a:ext cx="6019843" cy="457203"/>
          </a:xfrm>
          <a:prstGeom prst="round2SameRect">
            <a:avLst/>
          </a:prstGeom>
          <a:solidFill>
            <a:srgbClr val="B6D2D6">
              <a:lumMod val="75000"/>
            </a:srgbClr>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7" name="同侧圆角矩形 7"/>
          <p:cNvSpPr/>
          <p:nvPr/>
        </p:nvSpPr>
        <p:spPr>
          <a:xfrm>
            <a:off x="1973604" y="4101176"/>
            <a:ext cx="6019843" cy="457203"/>
          </a:xfrm>
          <a:prstGeom prst="round2SameRect">
            <a:avLst/>
          </a:prstGeom>
          <a:solidFill>
            <a:srgbClr val="00B0F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dirty="0">
              <a:ln>
                <a:noFill/>
              </a:ln>
              <a:solidFill>
                <a:srgbClr val="FFFFFF"/>
              </a:solidFill>
              <a:effectLst/>
              <a:uLnTx/>
              <a:uFillTx/>
              <a:latin typeface="Tahoma" panose="020B0604030504040204"/>
              <a:ea typeface="微软雅黑" panose="020B0503020204020204" pitchFamily="34" charset="-122"/>
              <a:cs typeface="+mn-cs"/>
            </a:endParaRPr>
          </a:p>
        </p:txBody>
      </p:sp>
      <p:sp>
        <p:nvSpPr>
          <p:cNvPr id="48" name="同侧圆角矩形 8"/>
          <p:cNvSpPr/>
          <p:nvPr/>
        </p:nvSpPr>
        <p:spPr>
          <a:xfrm>
            <a:off x="1973604" y="2729566"/>
            <a:ext cx="6019843" cy="457203"/>
          </a:xfrm>
          <a:prstGeom prst="round2SameRect">
            <a:avLst/>
          </a:prstGeom>
          <a:solidFill>
            <a:srgbClr val="92D05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9" name="同侧圆角矩形 9"/>
          <p:cNvSpPr/>
          <p:nvPr/>
        </p:nvSpPr>
        <p:spPr>
          <a:xfrm>
            <a:off x="1973604" y="1357957"/>
            <a:ext cx="6019843" cy="457203"/>
          </a:xfrm>
          <a:prstGeom prst="round2SameRect">
            <a:avLst/>
          </a:prstGeom>
          <a:solidFill>
            <a:srgbClr val="EFF5F6"/>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0" name="椭圆 49"/>
          <p:cNvSpPr/>
          <p:nvPr/>
        </p:nvSpPr>
        <p:spPr>
          <a:xfrm>
            <a:off x="1135399" y="1357952"/>
            <a:ext cx="533404" cy="533404"/>
          </a:xfrm>
          <a:prstGeom prst="ellipse">
            <a:avLst/>
          </a:prstGeom>
          <a:solidFill>
            <a:srgbClr val="EDF4F5"/>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1" name="TextBox 10"/>
          <p:cNvSpPr txBox="1"/>
          <p:nvPr/>
        </p:nvSpPr>
        <p:spPr>
          <a:xfrm>
            <a:off x="1211598" y="1404787"/>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1</a:t>
            </a:r>
            <a:endParaRPr lang="zh-CN" altLang="en-US" sz="2025" dirty="0">
              <a:solidFill>
                <a:srgbClr val="284448"/>
              </a:solidFill>
              <a:latin typeface="Tahoma" panose="020B0604030504040204"/>
              <a:ea typeface="微软雅黑" panose="020B0503020204020204" pitchFamily="34" charset="-122"/>
            </a:endParaRPr>
          </a:p>
        </p:txBody>
      </p:sp>
      <p:sp>
        <p:nvSpPr>
          <p:cNvPr id="52" name="TextBox 11"/>
          <p:cNvSpPr txBox="1"/>
          <p:nvPr/>
        </p:nvSpPr>
        <p:spPr>
          <a:xfrm>
            <a:off x="1973603" y="1357953"/>
            <a:ext cx="4339650"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设置“好的”邮箱名，避免泄漏邮箱地址</a:t>
            </a:r>
          </a:p>
        </p:txBody>
      </p:sp>
      <p:sp>
        <p:nvSpPr>
          <p:cNvPr id="53" name="椭圆 52"/>
          <p:cNvSpPr/>
          <p:nvPr/>
        </p:nvSpPr>
        <p:spPr>
          <a:xfrm>
            <a:off x="1135399" y="2043757"/>
            <a:ext cx="533404" cy="533404"/>
          </a:xfrm>
          <a:prstGeom prst="ellipse">
            <a:avLst/>
          </a:prstGeom>
          <a:solidFill>
            <a:srgbClr val="284448">
              <a:lumMod val="60000"/>
              <a:lumOff val="40000"/>
            </a:srgbClr>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4" name="TextBox 13"/>
          <p:cNvSpPr txBox="1"/>
          <p:nvPr/>
        </p:nvSpPr>
        <p:spPr>
          <a:xfrm>
            <a:off x="1211598" y="2090591"/>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2</a:t>
            </a:r>
            <a:endParaRPr lang="zh-CN" altLang="en-US" sz="2025" dirty="0">
              <a:solidFill>
                <a:srgbClr val="284448"/>
              </a:solidFill>
              <a:latin typeface="Tahoma" panose="020B0604030504040204"/>
              <a:ea typeface="微软雅黑" panose="020B0503020204020204" pitchFamily="34" charset="-122"/>
            </a:endParaRPr>
          </a:p>
        </p:txBody>
      </p:sp>
      <p:sp>
        <p:nvSpPr>
          <p:cNvPr id="55" name="TextBox 14"/>
          <p:cNvSpPr txBox="1"/>
          <p:nvPr/>
        </p:nvSpPr>
        <p:spPr>
          <a:xfrm>
            <a:off x="1973606" y="2043757"/>
            <a:ext cx="3877985"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工作邮件均通过公司邮箱发送和接收</a:t>
            </a:r>
          </a:p>
        </p:txBody>
      </p:sp>
      <p:sp>
        <p:nvSpPr>
          <p:cNvPr id="56" name="椭圆 55"/>
          <p:cNvSpPr/>
          <p:nvPr/>
        </p:nvSpPr>
        <p:spPr>
          <a:xfrm>
            <a:off x="1135399" y="2729562"/>
            <a:ext cx="533404" cy="533404"/>
          </a:xfrm>
          <a:prstGeom prst="ellipse">
            <a:avLst/>
          </a:prstGeom>
          <a:solidFill>
            <a:srgbClr val="92D05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7" name="TextBox 16"/>
          <p:cNvSpPr txBox="1"/>
          <p:nvPr/>
        </p:nvSpPr>
        <p:spPr>
          <a:xfrm>
            <a:off x="1211598" y="2776396"/>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3</a:t>
            </a:r>
            <a:endParaRPr lang="zh-CN" altLang="en-US" sz="2025" dirty="0">
              <a:solidFill>
                <a:srgbClr val="284448"/>
              </a:solidFill>
              <a:latin typeface="Tahoma" panose="020B0604030504040204"/>
              <a:ea typeface="微软雅黑" panose="020B0503020204020204" pitchFamily="34" charset="-122"/>
            </a:endParaRPr>
          </a:p>
        </p:txBody>
      </p:sp>
      <p:sp>
        <p:nvSpPr>
          <p:cNvPr id="58" name="TextBox 17"/>
          <p:cNvSpPr txBox="1"/>
          <p:nvPr/>
        </p:nvSpPr>
        <p:spPr>
          <a:xfrm>
            <a:off x="1973606" y="2729562"/>
            <a:ext cx="5032147"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发邮件前应检查确认收件人，机密文件切勿群发</a:t>
            </a:r>
          </a:p>
        </p:txBody>
      </p:sp>
      <p:sp>
        <p:nvSpPr>
          <p:cNvPr id="59" name="椭圆 58"/>
          <p:cNvSpPr/>
          <p:nvPr/>
        </p:nvSpPr>
        <p:spPr>
          <a:xfrm>
            <a:off x="1135399" y="3415367"/>
            <a:ext cx="533404" cy="533404"/>
          </a:xfrm>
          <a:prstGeom prst="ellipse">
            <a:avLst/>
          </a:prstGeom>
          <a:no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60" name="TextBox 19"/>
          <p:cNvSpPr txBox="1"/>
          <p:nvPr/>
        </p:nvSpPr>
        <p:spPr>
          <a:xfrm>
            <a:off x="1211598" y="3462201"/>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4</a:t>
            </a:r>
            <a:endParaRPr lang="zh-CN" altLang="en-US" sz="2025" dirty="0">
              <a:solidFill>
                <a:srgbClr val="284448"/>
              </a:solidFill>
              <a:latin typeface="Tahoma" panose="020B0604030504040204"/>
              <a:ea typeface="微软雅黑" panose="020B0503020204020204" pitchFamily="34" charset="-122"/>
            </a:endParaRPr>
          </a:p>
        </p:txBody>
      </p:sp>
      <p:sp>
        <p:nvSpPr>
          <p:cNvPr id="61" name="TextBox 20"/>
          <p:cNvSpPr txBox="1"/>
          <p:nvPr/>
        </p:nvSpPr>
        <p:spPr>
          <a:xfrm>
            <a:off x="1973603" y="3415367"/>
            <a:ext cx="4801314"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机密文件应加密后发送，密钥不得随邮件发送</a:t>
            </a:r>
          </a:p>
        </p:txBody>
      </p:sp>
      <p:sp>
        <p:nvSpPr>
          <p:cNvPr id="62" name="椭圆 61"/>
          <p:cNvSpPr/>
          <p:nvPr/>
        </p:nvSpPr>
        <p:spPr>
          <a:xfrm>
            <a:off x="1135399" y="4101172"/>
            <a:ext cx="533404" cy="533404"/>
          </a:xfrm>
          <a:prstGeom prst="ellipse">
            <a:avLst/>
          </a:prstGeom>
          <a:solidFill>
            <a:srgbClr val="00B0F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63" name="TextBox 22"/>
          <p:cNvSpPr txBox="1"/>
          <p:nvPr/>
        </p:nvSpPr>
        <p:spPr>
          <a:xfrm>
            <a:off x="1211598" y="4148006"/>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5</a:t>
            </a:r>
            <a:endParaRPr lang="zh-CN" altLang="en-US" sz="2025" dirty="0">
              <a:solidFill>
                <a:srgbClr val="284448"/>
              </a:solidFill>
              <a:latin typeface="Tahoma" panose="020B0604030504040204"/>
              <a:ea typeface="微软雅黑" panose="020B0503020204020204" pitchFamily="34" charset="-122"/>
            </a:endParaRPr>
          </a:p>
        </p:txBody>
      </p:sp>
      <p:sp>
        <p:nvSpPr>
          <p:cNvPr id="64" name="TextBox 23"/>
          <p:cNvSpPr txBox="1"/>
          <p:nvPr/>
        </p:nvSpPr>
        <p:spPr>
          <a:xfrm>
            <a:off x="1973603" y="4101172"/>
            <a:ext cx="5955476"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切勿点击陌生邮件的附件或连接，删除与业务无关的邮件</a:t>
            </a:r>
          </a:p>
        </p:txBody>
      </p:sp>
      <p:sp>
        <p:nvSpPr>
          <p:cNvPr id="65" name="同侧圆角矩形 25"/>
          <p:cNvSpPr/>
          <p:nvPr/>
        </p:nvSpPr>
        <p:spPr>
          <a:xfrm>
            <a:off x="1973604" y="3415371"/>
            <a:ext cx="6019843" cy="457203"/>
          </a:xfrm>
          <a:prstGeom prst="round2SameRect">
            <a:avLst/>
          </a:prstGeom>
          <a:no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66" name="同侧圆角矩形 26"/>
          <p:cNvSpPr/>
          <p:nvPr/>
        </p:nvSpPr>
        <p:spPr>
          <a:xfrm>
            <a:off x="1999013" y="4863181"/>
            <a:ext cx="6019843" cy="457203"/>
          </a:xfrm>
          <a:prstGeom prst="round2SameRect">
            <a:avLst/>
          </a:prstGeom>
          <a:solidFill>
            <a:srgbClr val="FF505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Tahoma" panose="020B0604030504040204"/>
              <a:ea typeface="微软雅黑" panose="020B0503020204020204" pitchFamily="34" charset="-122"/>
              <a:cs typeface="+mn-cs"/>
            </a:endParaRPr>
          </a:p>
        </p:txBody>
      </p:sp>
      <p:sp>
        <p:nvSpPr>
          <p:cNvPr id="67" name="椭圆 66"/>
          <p:cNvSpPr/>
          <p:nvPr/>
        </p:nvSpPr>
        <p:spPr>
          <a:xfrm>
            <a:off x="1160807" y="4863177"/>
            <a:ext cx="533404" cy="533404"/>
          </a:xfrm>
          <a:prstGeom prst="ellipse">
            <a:avLst/>
          </a:prstGeom>
          <a:solidFill>
            <a:srgbClr val="FF505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68" name="TextBox 26"/>
          <p:cNvSpPr txBox="1"/>
          <p:nvPr/>
        </p:nvSpPr>
        <p:spPr>
          <a:xfrm>
            <a:off x="1237008" y="4910011"/>
            <a:ext cx="327334" cy="404278"/>
          </a:xfrm>
          <a:prstGeom prst="rect">
            <a:avLst/>
          </a:prstGeom>
          <a:solidFill>
            <a:srgbClr val="FF5050"/>
          </a:solid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6</a:t>
            </a:r>
            <a:endParaRPr lang="zh-CN" altLang="en-US" sz="2025" dirty="0">
              <a:solidFill>
                <a:srgbClr val="284448"/>
              </a:solidFill>
              <a:latin typeface="Tahoma" panose="020B0604030504040204"/>
              <a:ea typeface="微软雅黑" panose="020B0503020204020204" pitchFamily="34" charset="-122"/>
            </a:endParaRPr>
          </a:p>
        </p:txBody>
      </p:sp>
      <p:sp>
        <p:nvSpPr>
          <p:cNvPr id="69" name="TextBox 28"/>
          <p:cNvSpPr txBox="1"/>
          <p:nvPr/>
        </p:nvSpPr>
        <p:spPr>
          <a:xfrm>
            <a:off x="1999013" y="4863177"/>
            <a:ext cx="2492990"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重要邮件建议加密存储</a:t>
            </a:r>
          </a:p>
        </p:txBody>
      </p:sp>
      <p:pic>
        <p:nvPicPr>
          <p:cNvPr id="70" name="图片 69"/>
          <p:cNvPicPr>
            <a:picLocks noChangeAspect="1"/>
          </p:cNvPicPr>
          <p:nvPr/>
        </p:nvPicPr>
        <p:blipFill>
          <a:blip r:embed="rId3" cstate="print"/>
          <a:stretch>
            <a:fillRect/>
          </a:stretch>
        </p:blipFill>
        <p:spPr>
          <a:xfrm>
            <a:off x="8509018" y="1465935"/>
            <a:ext cx="1888775" cy="1428745"/>
          </a:xfrm>
          <a:prstGeom prst="rect">
            <a:avLst/>
          </a:prstGeom>
        </p:spPr>
      </p:pic>
      <p:pic>
        <p:nvPicPr>
          <p:cNvPr id="71" name="图片 70"/>
          <p:cNvPicPr>
            <a:picLocks noChangeAspect="1"/>
          </p:cNvPicPr>
          <p:nvPr/>
        </p:nvPicPr>
        <p:blipFill>
          <a:blip r:embed="rId4" cstate="print"/>
          <a:stretch>
            <a:fillRect/>
          </a:stretch>
        </p:blipFill>
        <p:spPr>
          <a:xfrm>
            <a:off x="8432210" y="3539762"/>
            <a:ext cx="1918881" cy="1576718"/>
          </a:xfrm>
          <a:prstGeom prst="rect">
            <a:avLst/>
          </a:prstGeom>
        </p:spPr>
      </p:pic>
      <p:sp>
        <p:nvSpPr>
          <p:cNvPr id="72" name="矩形 71"/>
          <p:cNvSpPr/>
          <p:nvPr/>
        </p:nvSpPr>
        <p:spPr>
          <a:xfrm>
            <a:off x="2230086" y="5656644"/>
            <a:ext cx="4288353" cy="707886"/>
          </a:xfrm>
          <a:prstGeom prst="rect">
            <a:avLst/>
          </a:prstGeom>
          <a:noFill/>
        </p:spPr>
        <p:txBody>
          <a:bodyPr wrap="none" lIns="91440" tIns="45720" rIns="91440" bIns="45720">
            <a:spAutoFit/>
          </a:bodyPr>
          <a:lstStyle/>
          <a:p>
            <a:pPr algn="ctr" defTabSz="974725"/>
            <a:r>
              <a:rPr lang="zh-CN" altLang="en-US" sz="4000" b="1" dirty="0">
                <a:pattFill prst="dkUpDiag">
                  <a:fgClr>
                    <a:srgbClr val="FFFFFF">
                      <a:lumMod val="50000"/>
                    </a:srgbClr>
                  </a:fgClr>
                  <a:bgClr>
                    <a:srgbClr val="284448">
                      <a:lumMod val="75000"/>
                      <a:lumOff val="25000"/>
                    </a:srgbClr>
                  </a:bgClr>
                </a:pattFill>
                <a:effectLst>
                  <a:outerShdw blurRad="38100" dist="19050" dir="2700000" algn="tl" rotWithShape="0">
                    <a:srgbClr val="284448">
                      <a:lumMod val="50000"/>
                      <a:alpha val="40000"/>
                    </a:srgbClr>
                  </a:outerShdw>
                </a:effectLst>
                <a:latin typeface="Tahoma" panose="020B0604030504040204"/>
                <a:ea typeface="微软雅黑" panose="020B0503020204020204" pitchFamily="34" charset="-122"/>
                <a:hlinkClick r:id="rId5" action="ppaction://hlinkfile"/>
              </a:rPr>
              <a:t>未知链接不要乱点</a:t>
            </a:r>
            <a:endParaRPr lang="zh-CN" altLang="en-US" sz="4000" b="1" dirty="0">
              <a:pattFill prst="dkUpDiag">
                <a:fgClr>
                  <a:srgbClr val="FFFFFF">
                    <a:lumMod val="50000"/>
                  </a:srgbClr>
                </a:fgClr>
                <a:bgClr>
                  <a:srgbClr val="284448">
                    <a:lumMod val="75000"/>
                    <a:lumOff val="25000"/>
                  </a:srgbClr>
                </a:bgClr>
              </a:pattFill>
              <a:effectLst>
                <a:outerShdw blurRad="38100" dist="19050" dir="2700000" algn="tl" rotWithShape="0">
                  <a:srgbClr val="284448">
                    <a:lumMod val="50000"/>
                    <a:alpha val="40000"/>
                  </a:srgbClr>
                </a:outerShdw>
              </a:effectLst>
              <a:latin typeface="Tahoma" panose="020B0604030504040204"/>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6"/>
          <p:cNvSpPr>
            <a:spLocks noChangeArrowheads="1"/>
          </p:cNvSpPr>
          <p:nvPr/>
        </p:nvSpPr>
        <p:spPr bwMode="auto">
          <a:xfrm>
            <a:off x="1708052" y="1088507"/>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lstStyle/>
          <a:p>
            <a:pPr marL="487045" indent="-487045">
              <a:spcBef>
                <a:spcPct val="20000"/>
              </a:spcBef>
            </a:pPr>
            <a:r>
              <a:rPr lang="en-US" altLang="zh-CN" sz="3700">
                <a:latin typeface="Tahoma" panose="020B0604030504040204" pitchFamily="34" charset="0"/>
              </a:rPr>
              <a:t> </a:t>
            </a:r>
            <a:endParaRPr lang="en-US" altLang="zh-CN" sz="3700" b="1">
              <a:latin typeface="Tahoma" panose="020B0604030504040204" pitchFamily="34" charset="0"/>
            </a:endParaRPr>
          </a:p>
          <a:p>
            <a:pPr marL="487045" indent="-487045">
              <a:spcBef>
                <a:spcPct val="20000"/>
              </a:spcBef>
              <a:buFont typeface="Webdings" panose="05030102010509060703" pitchFamily="18" charset="2"/>
              <a:buChar char="&lt;"/>
            </a:pPr>
            <a:endParaRPr lang="en-US" altLang="zh-CN" sz="3700">
              <a:solidFill>
                <a:srgbClr val="0F0272"/>
              </a:solidFill>
              <a:latin typeface="Tahoma" panose="020B0604030504040204" pitchFamily="34" charset="0"/>
            </a:endParaRPr>
          </a:p>
        </p:txBody>
      </p:sp>
      <p:sp>
        <p:nvSpPr>
          <p:cNvPr id="63719" name="Rectangle 231"/>
          <p:cNvSpPr>
            <a:spLocks noChangeArrowheads="1"/>
          </p:cNvSpPr>
          <p:nvPr/>
        </p:nvSpPr>
        <p:spPr bwMode="auto">
          <a:xfrm>
            <a:off x="963435" y="295275"/>
            <a:ext cx="10972800" cy="685800"/>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电子邮件安全</a:t>
            </a:r>
          </a:p>
        </p:txBody>
      </p:sp>
      <p:pic>
        <p:nvPicPr>
          <p:cNvPr id="22" name="图片 21"/>
          <p:cNvPicPr>
            <a:picLocks noChangeAspect="1"/>
          </p:cNvPicPr>
          <p:nvPr/>
        </p:nvPicPr>
        <p:blipFill rotWithShape="1">
          <a:blip r:embed="rId3" cstate="print"/>
          <a:srcRect t="33291"/>
          <a:stretch>
            <a:fillRect/>
          </a:stretch>
        </p:blipFill>
        <p:spPr>
          <a:xfrm>
            <a:off x="670863" y="1204350"/>
            <a:ext cx="4562091" cy="2363992"/>
          </a:xfrm>
          <a:prstGeom prst="rect">
            <a:avLst/>
          </a:prstGeom>
        </p:spPr>
      </p:pic>
      <p:pic>
        <p:nvPicPr>
          <p:cNvPr id="23" name="图片 22"/>
          <p:cNvPicPr>
            <a:picLocks noChangeAspect="1"/>
          </p:cNvPicPr>
          <p:nvPr/>
        </p:nvPicPr>
        <p:blipFill>
          <a:blip r:embed="rId4" cstate="print"/>
          <a:stretch>
            <a:fillRect/>
          </a:stretch>
        </p:blipFill>
        <p:spPr>
          <a:xfrm>
            <a:off x="5695225" y="2049116"/>
            <a:ext cx="6251547" cy="2139320"/>
          </a:xfrm>
          <a:prstGeom prst="rect">
            <a:avLst/>
          </a:prstGeom>
        </p:spPr>
      </p:pic>
      <p:pic>
        <p:nvPicPr>
          <p:cNvPr id="24" name="图片 23"/>
          <p:cNvPicPr>
            <a:picLocks noChangeAspect="1"/>
          </p:cNvPicPr>
          <p:nvPr/>
        </p:nvPicPr>
        <p:blipFill rotWithShape="1">
          <a:blip r:embed="rId5" cstate="print"/>
          <a:srcRect b="73399"/>
          <a:stretch>
            <a:fillRect/>
          </a:stretch>
        </p:blipFill>
        <p:spPr>
          <a:xfrm>
            <a:off x="5644197" y="4519029"/>
            <a:ext cx="6207217" cy="617534"/>
          </a:xfrm>
          <a:prstGeom prst="rect">
            <a:avLst/>
          </a:prstGeom>
        </p:spPr>
      </p:pic>
      <p:sp>
        <p:nvSpPr>
          <p:cNvPr id="25" name="文本框 24"/>
          <p:cNvSpPr txBox="1"/>
          <p:nvPr/>
        </p:nvSpPr>
        <p:spPr>
          <a:xfrm>
            <a:off x="5819964" y="5054079"/>
            <a:ext cx="5855677" cy="1384995"/>
          </a:xfrm>
          <a:prstGeom prst="rect">
            <a:avLst/>
          </a:prstGeom>
          <a:noFill/>
        </p:spPr>
        <p:txBody>
          <a:bodyPr wrap="square" rtlCol="0">
            <a:spAutoFit/>
          </a:bodyPr>
          <a:lstStyle/>
          <a:p>
            <a:r>
              <a:rPr lang="en-US" altLang="zh-CN" sz="1400" b="1" u="sng" dirty="0">
                <a:solidFill>
                  <a:srgbClr val="FF0000"/>
                </a:solidFill>
                <a:latin typeface="微软雅黑" panose="020B0503020204020204" pitchFamily="34" charset="-122"/>
                <a:ea typeface="微软雅黑" panose="020B0503020204020204" pitchFamily="34" charset="-122"/>
              </a:rPr>
              <a:t>1.</a:t>
            </a:r>
            <a:r>
              <a:rPr lang="zh-CN" altLang="en-US" sz="1400" b="1" u="sng" dirty="0">
                <a:solidFill>
                  <a:srgbClr val="FF0000"/>
                </a:solidFill>
                <a:latin typeface="微软雅黑" panose="020B0503020204020204" pitchFamily="34" charset="-122"/>
                <a:ea typeface="微软雅黑" panose="020B0503020204020204" pitchFamily="34" charset="-122"/>
              </a:rPr>
              <a:t>不要轻易相信邮件里的附件，比如</a:t>
            </a:r>
            <a:r>
              <a:rPr lang="en-US" altLang="zh-CN" sz="1400" b="1" u="sng" dirty="0">
                <a:solidFill>
                  <a:srgbClr val="FF0000"/>
                </a:solidFill>
                <a:latin typeface="微软雅黑" panose="020B0503020204020204" pitchFamily="34" charset="-122"/>
                <a:ea typeface="微软雅黑" panose="020B0503020204020204" pitchFamily="34" charset="-122"/>
              </a:rPr>
              <a:t>word</a:t>
            </a:r>
            <a:r>
              <a:rPr lang="zh-CN" altLang="en-US" sz="1400" b="1" u="sng" dirty="0">
                <a:solidFill>
                  <a:srgbClr val="FF0000"/>
                </a:solidFill>
                <a:latin typeface="微软雅黑" panose="020B0503020204020204" pitchFamily="34" charset="-122"/>
                <a:ea typeface="微软雅黑" panose="020B0503020204020204" pitchFamily="34" charset="-122"/>
              </a:rPr>
              <a:t>里的宏</a:t>
            </a:r>
          </a:p>
          <a:p>
            <a:r>
              <a:rPr lang="en-US" altLang="zh-CN" sz="1400" b="1" u="sng" dirty="0">
                <a:solidFill>
                  <a:srgbClr val="FF0000"/>
                </a:solidFill>
                <a:latin typeface="微软雅黑" panose="020B0503020204020204" pitchFamily="34" charset="-122"/>
                <a:ea typeface="微软雅黑" panose="020B0503020204020204" pitchFamily="34" charset="-122"/>
              </a:rPr>
              <a:t>2.</a:t>
            </a:r>
            <a:r>
              <a:rPr lang="zh-CN" altLang="en-US" sz="1400" b="1" u="sng" dirty="0">
                <a:solidFill>
                  <a:srgbClr val="FF0000"/>
                </a:solidFill>
                <a:latin typeface="微软雅黑" panose="020B0503020204020204" pitchFamily="34" charset="-122"/>
                <a:ea typeface="微软雅黑" panose="020B0503020204020204" pitchFamily="34" charset="-122"/>
              </a:rPr>
              <a:t>注册链接，中奖链接不要轻易相信</a:t>
            </a:r>
          </a:p>
          <a:p>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注意邮件行文风格、落款、签名等地方</a:t>
            </a:r>
          </a:p>
          <a:p>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服务器响应快慢，一般钓鱼的服务器配置都不是很高</a:t>
            </a:r>
          </a:p>
          <a:p>
            <a:r>
              <a:rPr lang="en-US" altLang="zh-CN" sz="1400" b="1" u="sng" dirty="0">
                <a:solidFill>
                  <a:srgbClr val="FF0000"/>
                </a:solidFill>
                <a:latin typeface="微软雅黑" panose="020B0503020204020204" pitchFamily="34" charset="-122"/>
                <a:ea typeface="微软雅黑" panose="020B0503020204020204" pitchFamily="34" charset="-122"/>
              </a:rPr>
              <a:t>5.</a:t>
            </a:r>
            <a:r>
              <a:rPr lang="zh-CN" altLang="en-US" sz="1400" b="1" u="sng" dirty="0">
                <a:solidFill>
                  <a:srgbClr val="FF0000"/>
                </a:solidFill>
                <a:latin typeface="微软雅黑" panose="020B0503020204020204" pitchFamily="34" charset="-122"/>
                <a:ea typeface="微软雅黑" panose="020B0503020204020204" pitchFamily="34" charset="-122"/>
              </a:rPr>
              <a:t>如果突然有封邮件言辞激励，请不要回复，因为它可能在社工你的邮件签名等信息</a:t>
            </a:r>
          </a:p>
        </p:txBody>
      </p:sp>
      <p:pic>
        <p:nvPicPr>
          <p:cNvPr id="27" name="图片 26"/>
          <p:cNvPicPr>
            <a:picLocks noChangeAspect="1"/>
          </p:cNvPicPr>
          <p:nvPr/>
        </p:nvPicPr>
        <p:blipFill rotWithShape="1">
          <a:blip r:embed="rId6" cstate="print"/>
          <a:srcRect r="7227"/>
          <a:stretch>
            <a:fillRect/>
          </a:stretch>
        </p:blipFill>
        <p:spPr>
          <a:xfrm>
            <a:off x="667682" y="4182782"/>
            <a:ext cx="4743243" cy="1418984"/>
          </a:xfrm>
          <a:prstGeom prst="rect">
            <a:avLst/>
          </a:prstGeom>
        </p:spPr>
      </p:pic>
      <p:pic>
        <p:nvPicPr>
          <p:cNvPr id="28" name="图片 27"/>
          <p:cNvPicPr>
            <a:picLocks noChangeAspect="1"/>
          </p:cNvPicPr>
          <p:nvPr/>
        </p:nvPicPr>
        <p:blipFill>
          <a:blip r:embed="rId7" cstate="print"/>
          <a:stretch>
            <a:fillRect/>
          </a:stretch>
        </p:blipFill>
        <p:spPr>
          <a:xfrm>
            <a:off x="670863" y="5446983"/>
            <a:ext cx="4743243" cy="1098114"/>
          </a:xfrm>
          <a:prstGeom prst="rect">
            <a:avLst/>
          </a:prstGeom>
        </p:spPr>
      </p:pic>
      <p:sp>
        <p:nvSpPr>
          <p:cNvPr id="2" name="矩形 1"/>
          <p:cNvSpPr/>
          <p:nvPr/>
        </p:nvSpPr>
        <p:spPr>
          <a:xfrm>
            <a:off x="575982" y="3536451"/>
            <a:ext cx="5008992" cy="646331"/>
          </a:xfrm>
          <a:prstGeom prst="rect">
            <a:avLst/>
          </a:prstGeom>
        </p:spPr>
        <p:txBody>
          <a:bodyPr wrap="square">
            <a:spAutoFit/>
          </a:bodyPr>
          <a:lstStyle/>
          <a:p>
            <a:r>
              <a:rPr lang="zh-CN" altLang="en-US" b="1" u="sng" dirty="0">
                <a:solidFill>
                  <a:srgbClr val="FF0000"/>
                </a:solidFill>
                <a:latin typeface="微软雅黑" panose="020B0503020204020204" pitchFamily="34" charset="-122"/>
                <a:ea typeface="微软雅黑" panose="020B0503020204020204" pitchFamily="34" charset="-122"/>
              </a:rPr>
              <a:t>收到内部</a:t>
            </a:r>
            <a:r>
              <a:rPr lang="en-US" altLang="zh-CN" b="1" u="sng" dirty="0">
                <a:solidFill>
                  <a:srgbClr val="FF0000"/>
                </a:solidFill>
                <a:latin typeface="微软雅黑" panose="020B0503020204020204" pitchFamily="34" charset="-122"/>
                <a:ea typeface="微软雅黑" panose="020B0503020204020204" pitchFamily="34" charset="-122"/>
              </a:rPr>
              <a:t>IT</a:t>
            </a:r>
            <a:r>
              <a:rPr lang="zh-CN" altLang="en-US" b="1" u="sng" dirty="0">
                <a:solidFill>
                  <a:srgbClr val="FF0000"/>
                </a:solidFill>
                <a:latin typeface="微软雅黑" panose="020B0503020204020204" pitchFamily="34" charset="-122"/>
                <a:ea typeface="微软雅黑" panose="020B0503020204020204" pitchFamily="34" charset="-122"/>
              </a:rPr>
              <a:t>部门发的升级邮件，请先确认真实性后，再进行升级操作。</a:t>
            </a:r>
          </a:p>
        </p:txBody>
      </p:sp>
      <p:pic>
        <p:nvPicPr>
          <p:cNvPr id="4" name="图片 3"/>
          <p:cNvPicPr>
            <a:picLocks noChangeAspect="1"/>
          </p:cNvPicPr>
          <p:nvPr/>
        </p:nvPicPr>
        <p:blipFill>
          <a:blip r:embed="rId8"/>
          <a:stretch>
            <a:fillRect/>
          </a:stretch>
        </p:blipFill>
        <p:spPr>
          <a:xfrm>
            <a:off x="4538891" y="1106475"/>
            <a:ext cx="7077127" cy="5506282"/>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安全防范</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6521" y="1357957"/>
            <a:ext cx="9000807" cy="5077897"/>
          </a:xfrm>
          <a:prstGeom prst="rect">
            <a:avLst/>
          </a:prstGeom>
        </p:spPr>
      </p:pic>
      <p:graphicFrame>
        <p:nvGraphicFramePr>
          <p:cNvPr id="46" name="图示 45"/>
          <p:cNvGraphicFramePr/>
          <p:nvPr/>
        </p:nvGraphicFramePr>
        <p:xfrm>
          <a:off x="1008290" y="1589726"/>
          <a:ext cx="5106612" cy="4377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数据安全和个人信息保护</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 name="object 8"/>
          <p:cNvSpPr txBox="1"/>
          <p:nvPr/>
        </p:nvSpPr>
        <p:spPr>
          <a:xfrm>
            <a:off x="1983288" y="1672112"/>
            <a:ext cx="8199755" cy="574675"/>
          </a:xfrm>
          <a:prstGeom prst="rect">
            <a:avLst/>
          </a:prstGeom>
        </p:spPr>
        <p:txBody>
          <a:bodyPr vert="horz" wrap="square" lIns="0" tIns="12700" rIns="0" bIns="0" rtlCol="0">
            <a:spAutoFit/>
          </a:bodyPr>
          <a:lstStyle/>
          <a:p>
            <a:pPr marL="12700" defTabSz="913765">
              <a:spcBef>
                <a:spcPts val="100"/>
              </a:spcBef>
            </a:pPr>
            <a:r>
              <a:rPr b="1" spc="25" dirty="0">
                <a:solidFill>
                  <a:prstClr val="black"/>
                </a:solidFill>
                <a:latin typeface="楷体" panose="02010609060101010101" charset="-122"/>
                <a:ea typeface="微软雅黑" panose="020B0503020204020204" pitchFamily="34" charset="-122"/>
                <a:cs typeface="楷体" panose="02010609060101010101" charset="-122"/>
              </a:rPr>
              <a:t>数据安全和</a:t>
            </a:r>
            <a:r>
              <a:rPr b="1" spc="60" dirty="0">
                <a:solidFill>
                  <a:prstClr val="black"/>
                </a:solidFill>
                <a:latin typeface="楷体" panose="02010609060101010101" charset="-122"/>
                <a:ea typeface="微软雅黑" panose="020B0503020204020204" pitchFamily="34" charset="-122"/>
                <a:cs typeface="楷体" panose="02010609060101010101" charset="-122"/>
              </a:rPr>
              <a:t>个</a:t>
            </a:r>
            <a:r>
              <a:rPr b="1" spc="25" dirty="0">
                <a:solidFill>
                  <a:prstClr val="black"/>
                </a:solidFill>
                <a:latin typeface="楷体" panose="02010609060101010101" charset="-122"/>
                <a:ea typeface="微软雅黑" panose="020B0503020204020204" pitchFamily="34" charset="-122"/>
                <a:cs typeface="楷体" panose="02010609060101010101" charset="-122"/>
              </a:rPr>
              <a:t>人信息保护</a:t>
            </a:r>
            <a:r>
              <a:rPr b="1" spc="50" dirty="0">
                <a:solidFill>
                  <a:prstClr val="black"/>
                </a:solidFill>
                <a:latin typeface="楷体" panose="02010609060101010101" charset="-122"/>
                <a:ea typeface="微软雅黑" panose="020B0503020204020204" pitchFamily="34" charset="-122"/>
                <a:cs typeface="楷体" panose="02010609060101010101" charset="-122"/>
              </a:rPr>
              <a:t>是</a:t>
            </a:r>
            <a:r>
              <a:rPr b="1" spc="30" dirty="0">
                <a:solidFill>
                  <a:prstClr val="black"/>
                </a:solidFill>
                <a:latin typeface="楷体" panose="02010609060101010101" charset="-122"/>
                <a:ea typeface="微软雅黑" panose="020B0503020204020204" pitchFamily="34" charset="-122"/>
                <a:cs typeface="楷体" panose="02010609060101010101" charset="-122"/>
              </a:rPr>
              <a:t>《</a:t>
            </a:r>
            <a:r>
              <a:rPr b="1" spc="25" dirty="0">
                <a:solidFill>
                  <a:prstClr val="black"/>
                </a:solidFill>
                <a:latin typeface="楷体" panose="02010609060101010101" charset="-122"/>
                <a:ea typeface="微软雅黑" panose="020B0503020204020204" pitchFamily="34" charset="-122"/>
                <a:cs typeface="楷体" panose="02010609060101010101" charset="-122"/>
              </a:rPr>
              <a:t>网络安全</a:t>
            </a:r>
            <a:r>
              <a:rPr b="1" spc="30" dirty="0">
                <a:solidFill>
                  <a:prstClr val="black"/>
                </a:solidFill>
                <a:latin typeface="楷体" panose="02010609060101010101" charset="-122"/>
                <a:ea typeface="微软雅黑" panose="020B0503020204020204" pitchFamily="34" charset="-122"/>
                <a:cs typeface="楷体" panose="02010609060101010101" charset="-122"/>
              </a:rPr>
              <a:t>法》</a:t>
            </a:r>
            <a:r>
              <a:rPr b="1" spc="25" dirty="0">
                <a:solidFill>
                  <a:prstClr val="black"/>
                </a:solidFill>
                <a:latin typeface="楷体" panose="02010609060101010101" charset="-122"/>
                <a:ea typeface="微软雅黑" panose="020B0503020204020204" pitchFamily="34" charset="-122"/>
                <a:cs typeface="楷体" panose="02010609060101010101" charset="-122"/>
              </a:rPr>
              <a:t>的重大亮</a:t>
            </a:r>
            <a:r>
              <a:rPr b="1" spc="30" dirty="0">
                <a:solidFill>
                  <a:prstClr val="black"/>
                </a:solidFill>
                <a:latin typeface="楷体" panose="02010609060101010101" charset="-122"/>
                <a:ea typeface="微软雅黑" panose="020B0503020204020204" pitchFamily="34" charset="-122"/>
                <a:cs typeface="楷体" panose="02010609060101010101" charset="-122"/>
              </a:rPr>
              <a:t>点</a:t>
            </a:r>
            <a:r>
              <a:rPr b="1" spc="25" dirty="0">
                <a:solidFill>
                  <a:prstClr val="black"/>
                </a:solidFill>
                <a:latin typeface="楷体" panose="02010609060101010101" charset="-122"/>
                <a:ea typeface="微软雅黑" panose="020B0503020204020204" pitchFamily="34" charset="-122"/>
                <a:cs typeface="楷体" panose="02010609060101010101" charset="-122"/>
              </a:rPr>
              <a:t>，除</a:t>
            </a:r>
            <a:r>
              <a:rPr b="1" spc="60" dirty="0">
                <a:solidFill>
                  <a:prstClr val="black"/>
                </a:solidFill>
                <a:latin typeface="楷体" panose="02010609060101010101" charset="-122"/>
                <a:ea typeface="微软雅黑" panose="020B0503020204020204" pitchFamily="34" charset="-122"/>
                <a:cs typeface="楷体" panose="02010609060101010101" charset="-122"/>
              </a:rPr>
              <a:t>单</a:t>
            </a:r>
            <a:r>
              <a:rPr b="1" spc="25" dirty="0">
                <a:solidFill>
                  <a:prstClr val="black"/>
                </a:solidFill>
                <a:latin typeface="楷体" panose="02010609060101010101" charset="-122"/>
                <a:ea typeface="微软雅黑" panose="020B0503020204020204" pitchFamily="34" charset="-122"/>
                <a:cs typeface="楷体" panose="02010609060101010101" charset="-122"/>
              </a:rPr>
              <a:t>列第四</a:t>
            </a:r>
            <a:r>
              <a:rPr b="1" spc="35" dirty="0">
                <a:solidFill>
                  <a:prstClr val="black"/>
                </a:solidFill>
                <a:latin typeface="楷体" panose="02010609060101010101" charset="-122"/>
                <a:ea typeface="微软雅黑" panose="020B0503020204020204" pitchFamily="34" charset="-122"/>
                <a:cs typeface="楷体" panose="02010609060101010101" charset="-122"/>
              </a:rPr>
              <a:t>章</a:t>
            </a:r>
            <a:r>
              <a:rPr b="1" spc="30" dirty="0">
                <a:solidFill>
                  <a:prstClr val="black"/>
                </a:solidFill>
                <a:latin typeface="楷体" panose="02010609060101010101" charset="-122"/>
                <a:ea typeface="微软雅黑" panose="020B0503020204020204" pitchFamily="34" charset="-122"/>
                <a:cs typeface="楷体" panose="02010609060101010101" charset="-122"/>
              </a:rPr>
              <a:t>“</a:t>
            </a:r>
            <a:r>
              <a:rPr b="1" spc="25" dirty="0">
                <a:solidFill>
                  <a:prstClr val="black"/>
                </a:solidFill>
                <a:latin typeface="楷体" panose="02010609060101010101" charset="-122"/>
                <a:ea typeface="微软雅黑" panose="020B0503020204020204" pitchFamily="34" charset="-122"/>
                <a:cs typeface="楷体" panose="02010609060101010101" charset="-122"/>
              </a:rPr>
              <a:t>网络信</a:t>
            </a:r>
            <a:endParaRPr dirty="0">
              <a:solidFill>
                <a:prstClr val="black"/>
              </a:solidFill>
              <a:latin typeface="楷体" panose="02010609060101010101" charset="-122"/>
              <a:ea typeface="微软雅黑" panose="020B0503020204020204" pitchFamily="34" charset="-122"/>
              <a:cs typeface="楷体" panose="02010609060101010101" charset="-122"/>
            </a:endParaRPr>
          </a:p>
          <a:p>
            <a:pPr marL="12700" defTabSz="913765"/>
            <a:r>
              <a:rPr b="1" spc="20" dirty="0">
                <a:solidFill>
                  <a:prstClr val="black"/>
                </a:solidFill>
                <a:latin typeface="楷体" panose="02010609060101010101" charset="-122"/>
                <a:ea typeface="微软雅黑" panose="020B0503020204020204" pitchFamily="34" charset="-122"/>
                <a:cs typeface="楷体" panose="02010609060101010101" charset="-122"/>
              </a:rPr>
              <a:t>息</a:t>
            </a:r>
            <a:r>
              <a:rPr b="1" spc="-10" dirty="0">
                <a:solidFill>
                  <a:prstClr val="black"/>
                </a:solidFill>
                <a:latin typeface="楷体" panose="02010609060101010101" charset="-122"/>
                <a:ea typeface="微软雅黑" panose="020B0503020204020204" pitchFamily="34" charset="-122"/>
                <a:cs typeface="楷体" panose="02010609060101010101" charset="-122"/>
              </a:rPr>
              <a:t>安全</a:t>
            </a:r>
            <a:r>
              <a:rPr b="1" spc="25" dirty="0">
                <a:solidFill>
                  <a:prstClr val="black"/>
                </a:solidFill>
                <a:latin typeface="楷体" panose="02010609060101010101" charset="-122"/>
                <a:ea typeface="微软雅黑" panose="020B0503020204020204" pitchFamily="34" charset="-122"/>
                <a:cs typeface="楷体" panose="02010609060101010101" charset="-122"/>
              </a:rPr>
              <a:t>”</a:t>
            </a:r>
            <a:r>
              <a:rPr b="1" spc="-10" dirty="0">
                <a:solidFill>
                  <a:prstClr val="black"/>
                </a:solidFill>
                <a:latin typeface="楷体" panose="02010609060101010101" charset="-122"/>
                <a:ea typeface="微软雅黑" panose="020B0503020204020204" pitchFamily="34" charset="-122"/>
                <a:cs typeface="楷体" panose="02010609060101010101" charset="-122"/>
              </a:rPr>
              <a:t>完整</a:t>
            </a:r>
            <a:r>
              <a:rPr b="1" spc="20" dirty="0">
                <a:solidFill>
                  <a:prstClr val="black"/>
                </a:solidFill>
                <a:latin typeface="楷体" panose="02010609060101010101" charset="-122"/>
                <a:ea typeface="微软雅黑" panose="020B0503020204020204" pitchFamily="34" charset="-122"/>
                <a:cs typeface="楷体" panose="02010609060101010101" charset="-122"/>
              </a:rPr>
              <a:t>阐</a:t>
            </a:r>
            <a:r>
              <a:rPr b="1" spc="-10" dirty="0">
                <a:solidFill>
                  <a:prstClr val="black"/>
                </a:solidFill>
                <a:latin typeface="楷体" panose="02010609060101010101" charset="-122"/>
                <a:ea typeface="微软雅黑" panose="020B0503020204020204" pitchFamily="34" charset="-122"/>
                <a:cs typeface="楷体" panose="02010609060101010101" charset="-122"/>
              </a:rPr>
              <a:t>述</a:t>
            </a:r>
            <a:r>
              <a:rPr b="1" spc="-5" dirty="0">
                <a:solidFill>
                  <a:prstClr val="black"/>
                </a:solidFill>
                <a:latin typeface="楷体" panose="02010609060101010101" charset="-122"/>
                <a:ea typeface="微软雅黑" panose="020B0503020204020204" pitchFamily="34" charset="-122"/>
                <a:cs typeface="楷体" panose="02010609060101010101" charset="-122"/>
              </a:rPr>
              <a:t>外</a:t>
            </a:r>
            <a:r>
              <a:rPr b="1" spc="25" dirty="0">
                <a:solidFill>
                  <a:prstClr val="black"/>
                </a:solidFill>
                <a:latin typeface="楷体" panose="02010609060101010101" charset="-122"/>
                <a:ea typeface="微软雅黑" panose="020B0503020204020204" pitchFamily="34" charset="-122"/>
                <a:cs typeface="楷体" panose="02010609060101010101" charset="-122"/>
              </a:rPr>
              <a:t>，</a:t>
            </a:r>
            <a:r>
              <a:rPr b="1" spc="-10" dirty="0">
                <a:solidFill>
                  <a:prstClr val="black"/>
                </a:solidFill>
                <a:latin typeface="楷体" panose="02010609060101010101" charset="-122"/>
                <a:ea typeface="微软雅黑" panose="020B0503020204020204" pitchFamily="34" charset="-122"/>
                <a:cs typeface="楷体" panose="02010609060101010101" charset="-122"/>
              </a:rPr>
              <a:t>其</a:t>
            </a:r>
            <a:r>
              <a:rPr b="1" spc="20" dirty="0">
                <a:solidFill>
                  <a:prstClr val="black"/>
                </a:solidFill>
                <a:latin typeface="楷体" panose="02010609060101010101" charset="-122"/>
                <a:ea typeface="微软雅黑" panose="020B0503020204020204" pitchFamily="34" charset="-122"/>
                <a:cs typeface="楷体" panose="02010609060101010101" charset="-122"/>
              </a:rPr>
              <a:t>他</a:t>
            </a:r>
            <a:r>
              <a:rPr b="1" spc="-10" dirty="0">
                <a:solidFill>
                  <a:prstClr val="black"/>
                </a:solidFill>
                <a:latin typeface="楷体" panose="02010609060101010101" charset="-122"/>
                <a:ea typeface="微软雅黑" panose="020B0503020204020204" pitchFamily="34" charset="-122"/>
                <a:cs typeface="楷体" panose="02010609060101010101" charset="-122"/>
              </a:rPr>
              <a:t>多项</a:t>
            </a:r>
            <a:r>
              <a:rPr b="1" spc="20" dirty="0">
                <a:solidFill>
                  <a:prstClr val="black"/>
                </a:solidFill>
                <a:latin typeface="楷体" panose="02010609060101010101" charset="-122"/>
                <a:ea typeface="微软雅黑" panose="020B0503020204020204" pitchFamily="34" charset="-122"/>
                <a:cs typeface="楷体" panose="02010609060101010101" charset="-122"/>
              </a:rPr>
              <a:t>条</a:t>
            </a:r>
            <a:r>
              <a:rPr b="1" spc="-10" dirty="0">
                <a:solidFill>
                  <a:prstClr val="black"/>
                </a:solidFill>
                <a:latin typeface="楷体" panose="02010609060101010101" charset="-122"/>
                <a:ea typeface="微软雅黑" panose="020B0503020204020204" pitchFamily="34" charset="-122"/>
                <a:cs typeface="楷体" panose="02010609060101010101" charset="-122"/>
              </a:rPr>
              <a:t>款中</a:t>
            </a:r>
            <a:r>
              <a:rPr b="1" spc="20" dirty="0">
                <a:solidFill>
                  <a:prstClr val="black"/>
                </a:solidFill>
                <a:latin typeface="楷体" panose="02010609060101010101" charset="-122"/>
                <a:ea typeface="微软雅黑" panose="020B0503020204020204" pitchFamily="34" charset="-122"/>
                <a:cs typeface="楷体" panose="02010609060101010101" charset="-122"/>
              </a:rPr>
              <a:t>也</a:t>
            </a:r>
            <a:r>
              <a:rPr b="1" spc="-10" dirty="0">
                <a:solidFill>
                  <a:prstClr val="black"/>
                </a:solidFill>
                <a:latin typeface="楷体" panose="02010609060101010101" charset="-122"/>
                <a:ea typeface="微软雅黑" panose="020B0503020204020204" pitchFamily="34" charset="-122"/>
                <a:cs typeface="楷体" panose="02010609060101010101" charset="-122"/>
              </a:rPr>
              <a:t>有涉</a:t>
            </a:r>
            <a:r>
              <a:rPr b="1" spc="40" dirty="0">
                <a:solidFill>
                  <a:prstClr val="black"/>
                </a:solidFill>
                <a:latin typeface="楷体" panose="02010609060101010101" charset="-122"/>
                <a:ea typeface="微软雅黑" panose="020B0503020204020204" pitchFamily="34" charset="-122"/>
                <a:cs typeface="楷体" panose="02010609060101010101" charset="-122"/>
              </a:rPr>
              <a:t>及</a:t>
            </a:r>
            <a:r>
              <a:rPr b="1" spc="-10" dirty="0">
                <a:solidFill>
                  <a:prstClr val="black"/>
                </a:solidFill>
                <a:latin typeface="楷体" panose="02010609060101010101" charset="-122"/>
                <a:ea typeface="微软雅黑" panose="020B0503020204020204" pitchFamily="34" charset="-122"/>
                <a:cs typeface="楷体" panose="02010609060101010101" charset="-122"/>
              </a:rPr>
              <a:t>，相</a:t>
            </a:r>
            <a:r>
              <a:rPr b="1" spc="20" dirty="0">
                <a:solidFill>
                  <a:prstClr val="black"/>
                </a:solidFill>
                <a:latin typeface="楷体" panose="02010609060101010101" charset="-122"/>
                <a:ea typeface="微软雅黑" panose="020B0503020204020204" pitchFamily="34" charset="-122"/>
                <a:cs typeface="楷体" panose="02010609060101010101" charset="-122"/>
              </a:rPr>
              <a:t>关</a:t>
            </a:r>
            <a:r>
              <a:rPr b="1" spc="-10" dirty="0">
                <a:solidFill>
                  <a:prstClr val="black"/>
                </a:solidFill>
                <a:latin typeface="楷体" panose="02010609060101010101" charset="-122"/>
                <a:ea typeface="微软雅黑" panose="020B0503020204020204" pitchFamily="34" charset="-122"/>
                <a:cs typeface="楷体" panose="02010609060101010101" charset="-122"/>
              </a:rPr>
              <a:t>法条</a:t>
            </a:r>
            <a:r>
              <a:rPr b="1" spc="20" dirty="0">
                <a:solidFill>
                  <a:prstClr val="black"/>
                </a:solidFill>
                <a:latin typeface="楷体" panose="02010609060101010101" charset="-122"/>
                <a:ea typeface="微软雅黑" panose="020B0503020204020204" pitchFamily="34" charset="-122"/>
                <a:cs typeface="楷体" panose="02010609060101010101" charset="-122"/>
              </a:rPr>
              <a:t>共</a:t>
            </a:r>
            <a:r>
              <a:rPr b="1" spc="-5" dirty="0">
                <a:solidFill>
                  <a:prstClr val="black"/>
                </a:solidFill>
                <a:latin typeface="楷体" panose="02010609060101010101" charset="-122"/>
                <a:ea typeface="微软雅黑" panose="020B0503020204020204" pitchFamily="34" charset="-122"/>
                <a:cs typeface="楷体" panose="02010609060101010101" charset="-122"/>
              </a:rPr>
              <a:t>计</a:t>
            </a:r>
            <a:r>
              <a:rPr b="1" spc="10" dirty="0">
                <a:solidFill>
                  <a:srgbClr val="C00000"/>
                </a:solidFill>
                <a:latin typeface="楷体" panose="02010609060101010101" charset="-122"/>
                <a:ea typeface="微软雅黑" panose="020B0503020204020204" pitchFamily="34" charset="-122"/>
                <a:cs typeface="楷体" panose="02010609060101010101" charset="-122"/>
              </a:rPr>
              <a:t>1</a:t>
            </a:r>
            <a:r>
              <a:rPr lang="en-US" altLang="zh-CN" b="1" spc="10" dirty="0">
                <a:solidFill>
                  <a:srgbClr val="C00000"/>
                </a:solidFill>
                <a:latin typeface="楷体" panose="02010609060101010101" charset="-122"/>
                <a:ea typeface="微软雅黑" panose="020B0503020204020204" pitchFamily="34" charset="-122"/>
                <a:cs typeface="楷体" panose="02010609060101010101" charset="-122"/>
              </a:rPr>
              <a:t>3</a:t>
            </a:r>
            <a:r>
              <a:rPr b="1" spc="-10" dirty="0">
                <a:solidFill>
                  <a:srgbClr val="C00000"/>
                </a:solidFill>
                <a:latin typeface="楷体" panose="02010609060101010101" charset="-122"/>
                <a:ea typeface="微软雅黑" panose="020B0503020204020204" pitchFamily="34" charset="-122"/>
                <a:cs typeface="楷体" panose="02010609060101010101" charset="-122"/>
              </a:rPr>
              <a:t>条</a:t>
            </a:r>
            <a:r>
              <a:rPr b="1" spc="-10" dirty="0">
                <a:solidFill>
                  <a:prstClr val="black"/>
                </a:solidFill>
                <a:latin typeface="楷体" panose="02010609060101010101" charset="-122"/>
                <a:ea typeface="微软雅黑" panose="020B0503020204020204" pitchFamily="34" charset="-122"/>
                <a:cs typeface="楷体" panose="02010609060101010101" charset="-122"/>
              </a:rPr>
              <a:t>。</a:t>
            </a:r>
            <a:endParaRPr dirty="0">
              <a:solidFill>
                <a:prstClr val="black"/>
              </a:solidFill>
              <a:latin typeface="楷体" panose="02010609060101010101" charset="-122"/>
              <a:ea typeface="微软雅黑" panose="020B0503020204020204" pitchFamily="34" charset="-122"/>
              <a:cs typeface="楷体" panose="02010609060101010101" charset="-122"/>
            </a:endParaRPr>
          </a:p>
        </p:txBody>
      </p:sp>
      <p:sp>
        <p:nvSpPr>
          <p:cNvPr id="5" name="object 9"/>
          <p:cNvSpPr/>
          <p:nvPr/>
        </p:nvSpPr>
        <p:spPr>
          <a:xfrm>
            <a:off x="3562851" y="3503120"/>
            <a:ext cx="6606540" cy="447040"/>
          </a:xfrm>
          <a:custGeom>
            <a:avLst/>
            <a:gdLst/>
            <a:ahLst/>
            <a:cxnLst/>
            <a:rect l="l" t="t" r="r" b="b"/>
            <a:pathLst>
              <a:path w="6606540" h="447039">
                <a:moveTo>
                  <a:pt x="0" y="446773"/>
                </a:moveTo>
                <a:lnTo>
                  <a:pt x="6606540" y="446773"/>
                </a:lnTo>
                <a:lnTo>
                  <a:pt x="6606540" y="0"/>
                </a:lnTo>
                <a:lnTo>
                  <a:pt x="0" y="0"/>
                </a:lnTo>
                <a:lnTo>
                  <a:pt x="0" y="446773"/>
                </a:lnTo>
                <a:close/>
              </a:path>
            </a:pathLst>
          </a:custGeom>
          <a:solidFill>
            <a:srgbClr val="E7E7E7"/>
          </a:solidFill>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sp>
        <p:nvSpPr>
          <p:cNvPr id="6" name="object 10"/>
          <p:cNvSpPr/>
          <p:nvPr/>
        </p:nvSpPr>
        <p:spPr>
          <a:xfrm>
            <a:off x="1996941" y="5221583"/>
            <a:ext cx="1565910" cy="955675"/>
          </a:xfrm>
          <a:custGeom>
            <a:avLst/>
            <a:gdLst/>
            <a:ahLst/>
            <a:cxnLst/>
            <a:rect l="l" t="t" r="r" b="b"/>
            <a:pathLst>
              <a:path w="1565910" h="955675">
                <a:moveTo>
                  <a:pt x="0" y="955090"/>
                </a:moveTo>
                <a:lnTo>
                  <a:pt x="1565910" y="955090"/>
                </a:lnTo>
                <a:lnTo>
                  <a:pt x="1565910" y="0"/>
                </a:lnTo>
                <a:lnTo>
                  <a:pt x="0" y="0"/>
                </a:lnTo>
                <a:lnTo>
                  <a:pt x="0" y="955090"/>
                </a:lnTo>
                <a:close/>
              </a:path>
            </a:pathLst>
          </a:custGeom>
          <a:solidFill>
            <a:srgbClr val="FFFFFF"/>
          </a:solidFill>
        </p:spPr>
        <p:txBody>
          <a:bodyPr wrap="square" lIns="0" tIns="0" rIns="0" bIns="0" rtlCol="0"/>
          <a:lstStyle/>
          <a:p>
            <a:pPr defTabSz="913765"/>
            <a:endParaRPr sz="1800">
              <a:solidFill>
                <a:prstClr val="black"/>
              </a:solidFill>
              <a:latin typeface="Arial" panose="020B0604020202020204"/>
              <a:ea typeface="微软雅黑" panose="020B0503020204020204" pitchFamily="34" charset="-122"/>
            </a:endParaRPr>
          </a:p>
        </p:txBody>
      </p:sp>
      <p:graphicFrame>
        <p:nvGraphicFramePr>
          <p:cNvPr id="7" name="object 11"/>
          <p:cNvGraphicFramePr>
            <a:graphicFrameLocks noGrp="1"/>
          </p:cNvGraphicFramePr>
          <p:nvPr>
            <p:custDataLst>
              <p:tags r:id="rId1"/>
            </p:custDataLst>
          </p:nvPr>
        </p:nvGraphicFramePr>
        <p:xfrm>
          <a:off x="1996941" y="2347535"/>
          <a:ext cx="8172450" cy="3813810"/>
        </p:xfrm>
        <a:graphic>
          <a:graphicData uri="http://schemas.openxmlformats.org/drawingml/2006/table">
            <a:tbl>
              <a:tblPr firstRow="1" bandRow="1"/>
              <a:tblGrid>
                <a:gridCol w="1565910">
                  <a:extLst>
                    <a:ext uri="{9D8B030D-6E8A-4147-A177-3AD203B41FA5}">
                      <a16:colId xmlns:a16="http://schemas.microsoft.com/office/drawing/2014/main" val="20000"/>
                    </a:ext>
                  </a:extLst>
                </a:gridCol>
                <a:gridCol w="6606540">
                  <a:extLst>
                    <a:ext uri="{9D8B030D-6E8A-4147-A177-3AD203B41FA5}">
                      <a16:colId xmlns:a16="http://schemas.microsoft.com/office/drawing/2014/main" val="20001"/>
                    </a:ext>
                  </a:extLst>
                </a:gridCol>
              </a:tblGrid>
              <a:tr h="248920">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ts val="1625"/>
                        </a:lnSpc>
                      </a:pPr>
                      <a:r>
                        <a:rPr sz="1400" b="1" dirty="0">
                          <a:solidFill>
                            <a:srgbClr val="375F92"/>
                          </a:solidFill>
                          <a:latin typeface="微软雅黑" panose="020B0503020204020204" pitchFamily="34" charset="-122"/>
                          <a:cs typeface="微软雅黑" panose="020B0503020204020204" pitchFamily="34" charset="-122"/>
                        </a:rPr>
                        <a:t>维度</a:t>
                      </a:r>
                      <a:endParaRPr sz="1400" dirty="0">
                        <a:latin typeface="微软雅黑" panose="020B0503020204020204" pitchFamily="34" charset="-122"/>
                        <a:cs typeface="微软雅黑" panose="020B0503020204020204" pitchFamily="34" charset="-122"/>
                      </a:endParaRPr>
                    </a:p>
                  </a:txBody>
                  <a:tcPr marL="0" marR="0" marT="0" marB="0">
                    <a:lnL>
                      <a:noFill/>
                    </a:lnL>
                    <a:lnR>
                      <a:noFill/>
                    </a:lnR>
                    <a:lnT w="28575">
                      <a:solidFill>
                        <a:srgbClr val="000000"/>
                      </a:solidFill>
                      <a:prstDash val="solid"/>
                    </a:lnT>
                    <a:lnB w="28575">
                      <a:solidFill>
                        <a:srgbClr val="000000"/>
                      </a:solidFill>
                      <a:prstDash val="solid"/>
                    </a:lnB>
                    <a:lnTlToBr w="12700" cmpd="sng">
                      <a:noFill/>
                      <a:prstDash val="solid"/>
                    </a:lnTlToBr>
                    <a:lnBlToTr w="12700" cmpd="sng">
                      <a:noFill/>
                      <a:prstDash val="solid"/>
                    </a:lnBlToTr>
                    <a:solidFill>
                      <a:srgbClr val="4F81BC"/>
                    </a:solid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270" algn="ctr">
                        <a:lnSpc>
                          <a:spcPts val="1625"/>
                        </a:lnSpc>
                      </a:pPr>
                      <a:r>
                        <a:rPr sz="1400" b="1" dirty="0">
                          <a:solidFill>
                            <a:srgbClr val="375F92"/>
                          </a:solidFill>
                          <a:latin typeface="微软雅黑" panose="020B0503020204020204" pitchFamily="34" charset="-122"/>
                          <a:cs typeface="微软雅黑" panose="020B0503020204020204" pitchFamily="34" charset="-122"/>
                        </a:rPr>
                        <a:t>条文</a:t>
                      </a:r>
                      <a:endParaRPr sz="1400" dirty="0">
                        <a:latin typeface="微软雅黑" panose="020B0503020204020204" pitchFamily="34" charset="-122"/>
                        <a:cs typeface="微软雅黑" panose="020B0503020204020204" pitchFamily="34" charset="-122"/>
                      </a:endParaRPr>
                    </a:p>
                  </a:txBody>
                  <a:tcPr marL="0" marR="0" marT="0" marB="0">
                    <a:lnL>
                      <a:noFill/>
                    </a:lnL>
                    <a:lnR>
                      <a:noFill/>
                    </a:lnR>
                    <a:lnT w="28575">
                      <a:solidFill>
                        <a:srgbClr val="000000"/>
                      </a:solidFill>
                      <a:prstDash val="solid"/>
                    </a:lnT>
                    <a:lnB w="28575">
                      <a:solidFill>
                        <a:srgbClr val="000000"/>
                      </a:solidFill>
                      <a:prstDash val="solid"/>
                    </a:lnB>
                    <a:lnTlToBr w="12700" cmpd="sng">
                      <a:noFill/>
                      <a:prstDash val="solid"/>
                    </a:lnTlToBr>
                    <a:lnBlToTr w="12700" cmpd="sng">
                      <a:noFill/>
                      <a:prstDash val="solid"/>
                    </a:lnBlToTr>
                    <a:solidFill>
                      <a:srgbClr val="4F81BC"/>
                    </a:solidFill>
                  </a:tcPr>
                </a:tc>
                <a:extLst>
                  <a:ext uri="{0D108BD9-81ED-4DB2-BD59-A6C34878D82A}">
                    <a16:rowId xmlns:a16="http://schemas.microsoft.com/office/drawing/2014/main" val="10000"/>
                  </a:ext>
                </a:extLst>
              </a:tr>
              <a:tr h="446405">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nSpc>
                          <a:spcPct val="100000"/>
                        </a:lnSpc>
                      </a:pPr>
                      <a:endParaRPr sz="1500" dirty="0">
                        <a:latin typeface="Times New Roman" panose="02020603050405020304"/>
                        <a:cs typeface="Times New Roman" panose="02020603050405020304"/>
                      </a:endParaRPr>
                    </a:p>
                  </a:txBody>
                  <a:tcPr marL="0" marR="0" marT="0" marB="0">
                    <a:lnL>
                      <a:noFill/>
                    </a:lnL>
                    <a:lnR>
                      <a:noFill/>
                    </a:lnR>
                    <a:lnT w="28575">
                      <a:solidFill>
                        <a:srgbClr val="000000"/>
                      </a:solidFill>
                      <a:prstDash val="solid"/>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635">
                        <a:lnSpc>
                          <a:spcPct val="100000"/>
                        </a:lnSpc>
                        <a:spcBef>
                          <a:spcPts val="810"/>
                        </a:spcBef>
                      </a:pPr>
                      <a:r>
                        <a:rPr sz="1550" b="1" spc="30" dirty="0">
                          <a:solidFill>
                            <a:srgbClr val="375F92"/>
                          </a:solidFill>
                          <a:latin typeface="微软雅黑" panose="020B0503020204020204" pitchFamily="34" charset="-122"/>
                          <a:cs typeface="微软雅黑" panose="020B0503020204020204" pitchFamily="34" charset="-122"/>
                        </a:rPr>
                        <a:t>第</a:t>
                      </a:r>
                      <a:r>
                        <a:rPr sz="1550" b="1" spc="10" dirty="0">
                          <a:solidFill>
                            <a:srgbClr val="375F92"/>
                          </a:solidFill>
                          <a:latin typeface="微软雅黑" panose="020B0503020204020204" pitchFamily="34" charset="-122"/>
                          <a:cs typeface="微软雅黑" panose="020B0503020204020204" pitchFamily="34" charset="-122"/>
                        </a:rPr>
                        <a:t>10</a:t>
                      </a:r>
                      <a:r>
                        <a:rPr sz="1550" b="1" spc="30" dirty="0">
                          <a:solidFill>
                            <a:srgbClr val="375F92"/>
                          </a:solidFill>
                          <a:latin typeface="微软雅黑" panose="020B0503020204020204" pitchFamily="34" charset="-122"/>
                          <a:cs typeface="微软雅黑" panose="020B0503020204020204" pitchFamily="34" charset="-122"/>
                        </a:rPr>
                        <a:t>条</a:t>
                      </a:r>
                      <a:r>
                        <a:rPr sz="1400" dirty="0">
                          <a:solidFill>
                            <a:srgbClr val="375F92"/>
                          </a:solidFill>
                          <a:latin typeface="微软雅黑" panose="020B0503020204020204" pitchFamily="34" charset="-122"/>
                          <a:cs typeface="微软雅黑" panose="020B0503020204020204" pitchFamily="34" charset="-122"/>
                        </a:rPr>
                        <a:t>：“维护网络数据的完整性、保密性和可用性”</a:t>
                      </a:r>
                      <a:endParaRPr sz="1400" dirty="0">
                        <a:latin typeface="微软雅黑" panose="020B0503020204020204" pitchFamily="34" charset="-122"/>
                        <a:cs typeface="微软雅黑" panose="020B0503020204020204" pitchFamily="34" charset="-122"/>
                      </a:endParaRPr>
                    </a:p>
                  </a:txBody>
                  <a:tcPr marL="0" marR="0" marT="102870" marB="0">
                    <a:lnL>
                      <a:noFill/>
                    </a:lnL>
                    <a:lnR>
                      <a:noFill/>
                    </a:lnR>
                    <a:lnT w="28575">
                      <a:solidFill>
                        <a:srgbClr val="000000"/>
                      </a:solidFill>
                      <a:prstDash val="solid"/>
                    </a:lnT>
                    <a:lnB>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1"/>
                  </a:ext>
                </a:extLst>
              </a:tr>
              <a:tr h="360680">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nSpc>
                          <a:spcPct val="100000"/>
                        </a:lnSpc>
                      </a:pPr>
                      <a:endParaRPr sz="1500" dirty="0">
                        <a:latin typeface="Times New Roman" panose="02020603050405020304"/>
                        <a:cs typeface="Times New Roman" panose="02020603050405020304"/>
                      </a:endParaRPr>
                    </a:p>
                  </a:txBody>
                  <a:tcPr marL="0" marR="0" marT="0" marB="0">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635">
                        <a:lnSpc>
                          <a:spcPct val="100000"/>
                        </a:lnSpc>
                        <a:spcBef>
                          <a:spcPts val="810"/>
                        </a:spcBef>
                      </a:pPr>
                      <a:r>
                        <a:rPr sz="1550" b="1" spc="30" dirty="0">
                          <a:solidFill>
                            <a:srgbClr val="375F92"/>
                          </a:solidFill>
                          <a:latin typeface="微软雅黑" panose="020B0503020204020204" pitchFamily="34" charset="-122"/>
                          <a:cs typeface="微软雅黑" panose="020B0503020204020204" pitchFamily="34" charset="-122"/>
                        </a:rPr>
                        <a:t>第</a:t>
                      </a:r>
                      <a:r>
                        <a:rPr sz="1550" b="1" spc="10" dirty="0">
                          <a:solidFill>
                            <a:srgbClr val="375F92"/>
                          </a:solidFill>
                          <a:latin typeface="微软雅黑" panose="020B0503020204020204" pitchFamily="34" charset="-122"/>
                          <a:cs typeface="微软雅黑" panose="020B0503020204020204" pitchFamily="34" charset="-122"/>
                        </a:rPr>
                        <a:t>21</a:t>
                      </a:r>
                      <a:r>
                        <a:rPr sz="1550" b="1" spc="30" dirty="0">
                          <a:solidFill>
                            <a:srgbClr val="375F92"/>
                          </a:solidFill>
                          <a:latin typeface="微软雅黑" panose="020B0503020204020204" pitchFamily="34" charset="-122"/>
                          <a:cs typeface="微软雅黑" panose="020B0503020204020204" pitchFamily="34" charset="-122"/>
                        </a:rPr>
                        <a:t>条</a:t>
                      </a:r>
                      <a:r>
                        <a:rPr sz="1400" dirty="0">
                          <a:solidFill>
                            <a:srgbClr val="375F92"/>
                          </a:solidFill>
                          <a:latin typeface="微软雅黑" panose="020B0503020204020204" pitchFamily="34" charset="-122"/>
                          <a:cs typeface="微软雅黑" panose="020B0503020204020204" pitchFamily="34" charset="-122"/>
                        </a:rPr>
                        <a:t>：“防止网络数据泄露或者被窃取、篡改”</a:t>
                      </a:r>
                      <a:endParaRPr sz="1400" dirty="0">
                        <a:latin typeface="微软雅黑" panose="020B0503020204020204" pitchFamily="34" charset="-122"/>
                        <a:cs typeface="微软雅黑" panose="020B0503020204020204" pitchFamily="34" charset="-122"/>
                      </a:endParaRPr>
                    </a:p>
                  </a:txBody>
                  <a:tcPr marL="0" marR="0" marT="10287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0">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00000"/>
                        </a:lnSpc>
                        <a:spcBef>
                          <a:spcPts val="170"/>
                        </a:spcBef>
                      </a:pPr>
                      <a:r>
                        <a:rPr sz="1800" b="1" dirty="0">
                          <a:solidFill>
                            <a:srgbClr val="375F92"/>
                          </a:solidFill>
                          <a:latin typeface="微软雅黑" panose="020B0503020204020204" pitchFamily="34" charset="-122"/>
                          <a:cs typeface="微软雅黑" panose="020B0503020204020204" pitchFamily="34" charset="-122"/>
                        </a:rPr>
                        <a:t>数据安全</a:t>
                      </a:r>
                      <a:endParaRPr sz="1800" dirty="0">
                        <a:latin typeface="微软雅黑" panose="020B0503020204020204" pitchFamily="34" charset="-122"/>
                        <a:cs typeface="微软雅黑" panose="020B0503020204020204" pitchFamily="34" charset="-122"/>
                      </a:endParaRPr>
                    </a:p>
                  </a:txBody>
                  <a:tcPr marL="0" marR="0" marT="21590" marB="0">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635">
                        <a:lnSpc>
                          <a:spcPct val="100000"/>
                        </a:lnSpc>
                        <a:spcBef>
                          <a:spcPts val="1485"/>
                        </a:spcBef>
                      </a:pPr>
                      <a:r>
                        <a:rPr sz="1550" b="1" spc="30" dirty="0">
                          <a:solidFill>
                            <a:srgbClr val="375F92"/>
                          </a:solidFill>
                          <a:latin typeface="微软雅黑" panose="020B0503020204020204" pitchFamily="34" charset="-122"/>
                          <a:cs typeface="微软雅黑" panose="020B0503020204020204" pitchFamily="34" charset="-122"/>
                        </a:rPr>
                        <a:t>第</a:t>
                      </a:r>
                      <a:r>
                        <a:rPr sz="1550" b="1" spc="10" dirty="0">
                          <a:solidFill>
                            <a:srgbClr val="375F92"/>
                          </a:solidFill>
                          <a:latin typeface="微软雅黑" panose="020B0503020204020204" pitchFamily="34" charset="-122"/>
                          <a:cs typeface="微软雅黑" panose="020B0503020204020204" pitchFamily="34" charset="-122"/>
                        </a:rPr>
                        <a:t>27</a:t>
                      </a:r>
                      <a:r>
                        <a:rPr sz="1550" b="1" spc="30" dirty="0">
                          <a:solidFill>
                            <a:srgbClr val="375F92"/>
                          </a:solidFill>
                          <a:latin typeface="微软雅黑" panose="020B0503020204020204" pitchFamily="34" charset="-122"/>
                          <a:cs typeface="微软雅黑" panose="020B0503020204020204" pitchFamily="34" charset="-122"/>
                        </a:rPr>
                        <a:t>条</a:t>
                      </a:r>
                      <a:r>
                        <a:rPr sz="1400" dirty="0">
                          <a:solidFill>
                            <a:srgbClr val="375F92"/>
                          </a:solidFill>
                          <a:latin typeface="微软雅黑" panose="020B0503020204020204" pitchFamily="34" charset="-122"/>
                          <a:cs typeface="微软雅黑" panose="020B0503020204020204" pitchFamily="34" charset="-122"/>
                        </a:rPr>
                        <a:t>：“不得提供专门用</a:t>
                      </a:r>
                      <a:r>
                        <a:rPr sz="1400" spc="5" dirty="0">
                          <a:solidFill>
                            <a:srgbClr val="375F92"/>
                          </a:solidFill>
                          <a:latin typeface="微软雅黑" panose="020B0503020204020204" pitchFamily="34" charset="-122"/>
                          <a:cs typeface="微软雅黑" panose="020B0503020204020204" pitchFamily="34" charset="-122"/>
                        </a:rPr>
                        <a:t>于</a:t>
                      </a:r>
                      <a:r>
                        <a:rPr sz="1400" spc="-15" dirty="0">
                          <a:solidFill>
                            <a:srgbClr val="375F92"/>
                          </a:solidFill>
                          <a:latin typeface="微软雅黑" panose="020B0503020204020204" pitchFamily="34" charset="-122"/>
                          <a:cs typeface="微软雅黑" panose="020B0503020204020204" pitchFamily="34" charset="-122"/>
                        </a:rPr>
                        <a:t>······</a:t>
                      </a:r>
                      <a:r>
                        <a:rPr sz="1400" dirty="0">
                          <a:solidFill>
                            <a:srgbClr val="375F92"/>
                          </a:solidFill>
                          <a:latin typeface="微软雅黑" panose="020B0503020204020204" pitchFamily="34" charset="-122"/>
                          <a:cs typeface="微软雅黑" panose="020B0503020204020204" pitchFamily="34" charset="-122"/>
                        </a:rPr>
                        <a:t>窃取网络数据等危害网络安全活动的程序、工具”</a:t>
                      </a:r>
                      <a:endParaRPr sz="1400" dirty="0">
                        <a:latin typeface="微软雅黑" panose="020B0503020204020204" pitchFamily="34" charset="-122"/>
                        <a:cs typeface="微软雅黑" panose="020B0503020204020204" pitchFamily="34" charset="-122"/>
                      </a:endParaRPr>
                    </a:p>
                  </a:txBody>
                  <a:tcPr marL="0" marR="0" marT="188595" marB="0">
                    <a:lnL>
                      <a:noFill/>
                    </a:lnL>
                    <a:lnR>
                      <a:noFill/>
                    </a:lnR>
                    <a:lnT>
                      <a:noFill/>
                    </a:lnT>
                    <a:lnB>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3"/>
                  </a:ext>
                </a:extLst>
              </a:tr>
              <a:tr h="606425">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nSpc>
                          <a:spcPct val="100000"/>
                        </a:lnSpc>
                      </a:pPr>
                      <a:endParaRPr sz="1500" dirty="0">
                        <a:latin typeface="Times New Roman" panose="02020603050405020304"/>
                        <a:cs typeface="Times New Roman" panose="02020603050405020304"/>
                      </a:endParaRPr>
                    </a:p>
                  </a:txBody>
                  <a:tcPr marL="0" marR="0" marT="0" marB="0">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635" marR="64770">
                        <a:lnSpc>
                          <a:spcPct val="101000"/>
                        </a:lnSpc>
                        <a:spcBef>
                          <a:spcPts val="585"/>
                        </a:spcBef>
                      </a:pPr>
                      <a:r>
                        <a:rPr sz="1550" b="1" spc="30" dirty="0">
                          <a:solidFill>
                            <a:srgbClr val="375F92"/>
                          </a:solidFill>
                          <a:latin typeface="微软雅黑" panose="020B0503020204020204" pitchFamily="34" charset="-122"/>
                          <a:cs typeface="微软雅黑" panose="020B0503020204020204" pitchFamily="34" charset="-122"/>
                        </a:rPr>
                        <a:t>第</a:t>
                      </a:r>
                      <a:r>
                        <a:rPr sz="1550" b="1" spc="15" dirty="0">
                          <a:solidFill>
                            <a:srgbClr val="375F92"/>
                          </a:solidFill>
                          <a:latin typeface="微软雅黑" panose="020B0503020204020204" pitchFamily="34" charset="-122"/>
                          <a:cs typeface="微软雅黑" panose="020B0503020204020204" pitchFamily="34" charset="-122"/>
                        </a:rPr>
                        <a:t>31</a:t>
                      </a:r>
                      <a:r>
                        <a:rPr sz="1550" b="1" spc="30" dirty="0">
                          <a:solidFill>
                            <a:srgbClr val="375F92"/>
                          </a:solidFill>
                          <a:latin typeface="微软雅黑" panose="020B0503020204020204" pitchFamily="34" charset="-122"/>
                          <a:cs typeface="微软雅黑" panose="020B0503020204020204" pitchFamily="34" charset="-122"/>
                        </a:rPr>
                        <a:t>条</a:t>
                      </a:r>
                      <a:r>
                        <a:rPr sz="1400" dirty="0">
                          <a:solidFill>
                            <a:srgbClr val="375F92"/>
                          </a:solidFill>
                          <a:latin typeface="微软雅黑" panose="020B0503020204020204" pitchFamily="34" charset="-122"/>
                          <a:cs typeface="微软雅黑" panose="020B0503020204020204" pitchFamily="34" charset="-122"/>
                        </a:rPr>
                        <a:t>：“一旦遭到破坏、丧失功能或者数据泄露，可能严重危害国家安全、国计 民生、公共利益的关键信息基础设施”</a:t>
                      </a:r>
                      <a:endParaRPr sz="1400" dirty="0">
                        <a:latin typeface="微软雅黑" panose="020B0503020204020204" pitchFamily="34" charset="-122"/>
                        <a:cs typeface="微软雅黑" panose="020B0503020204020204" pitchFamily="34" charset="-122"/>
                      </a:endParaRPr>
                    </a:p>
                  </a:txBody>
                  <a:tcPr marL="0" marR="0" marT="74295"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64210">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00000"/>
                        </a:lnSpc>
                        <a:spcBef>
                          <a:spcPts val="1490"/>
                        </a:spcBef>
                      </a:pPr>
                      <a:r>
                        <a:rPr sz="1800" b="1" spc="-5" dirty="0">
                          <a:solidFill>
                            <a:srgbClr val="375F92"/>
                          </a:solidFill>
                          <a:latin typeface="微软雅黑" panose="020B0503020204020204" pitchFamily="34" charset="-122"/>
                          <a:cs typeface="微软雅黑" panose="020B0503020204020204" pitchFamily="34" charset="-122"/>
                        </a:rPr>
                        <a:t>个人信息保护</a:t>
                      </a:r>
                      <a:endParaRPr sz="1800" dirty="0">
                        <a:latin typeface="微软雅黑" panose="020B0503020204020204" pitchFamily="34" charset="-122"/>
                        <a:cs typeface="微软雅黑" panose="020B0503020204020204" pitchFamily="34" charset="-122"/>
                      </a:endParaRPr>
                    </a:p>
                  </a:txBody>
                  <a:tcPr marL="0" marR="0" marT="189230" marB="0">
                    <a:lnL>
                      <a:noFill/>
                    </a:lnL>
                    <a:lnR>
                      <a:noFill/>
                    </a:lnR>
                    <a:lnT>
                      <a:noFill/>
                    </a:lnT>
                    <a:lnB>
                      <a:no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635">
                        <a:lnSpc>
                          <a:spcPct val="100000"/>
                        </a:lnSpc>
                        <a:spcBef>
                          <a:spcPts val="1680"/>
                        </a:spcBef>
                      </a:pPr>
                      <a:r>
                        <a:rPr sz="1550" b="1" spc="30" dirty="0">
                          <a:solidFill>
                            <a:srgbClr val="375F92"/>
                          </a:solidFill>
                          <a:latin typeface="微软雅黑" panose="020B0503020204020204" pitchFamily="34" charset="-122"/>
                          <a:cs typeface="微软雅黑" panose="020B0503020204020204" pitchFamily="34" charset="-122"/>
                        </a:rPr>
                        <a:t>第</a:t>
                      </a:r>
                      <a:r>
                        <a:rPr sz="1550" b="1" spc="15" dirty="0">
                          <a:solidFill>
                            <a:srgbClr val="375F92"/>
                          </a:solidFill>
                          <a:latin typeface="微软雅黑" panose="020B0503020204020204" pitchFamily="34" charset="-122"/>
                          <a:cs typeface="微软雅黑" panose="020B0503020204020204" pitchFamily="34" charset="-122"/>
                        </a:rPr>
                        <a:t>40</a:t>
                      </a:r>
                      <a:r>
                        <a:rPr sz="1550" b="1" spc="30" dirty="0">
                          <a:solidFill>
                            <a:srgbClr val="375F92"/>
                          </a:solidFill>
                          <a:latin typeface="微软雅黑" panose="020B0503020204020204" pitchFamily="34" charset="-122"/>
                          <a:cs typeface="微软雅黑" panose="020B0503020204020204" pitchFamily="34" charset="-122"/>
                        </a:rPr>
                        <a:t>至</a:t>
                      </a:r>
                      <a:r>
                        <a:rPr sz="1550" b="1" spc="15" dirty="0">
                          <a:solidFill>
                            <a:srgbClr val="375F92"/>
                          </a:solidFill>
                          <a:latin typeface="微软雅黑" panose="020B0503020204020204" pitchFamily="34" charset="-122"/>
                          <a:cs typeface="微软雅黑" panose="020B0503020204020204" pitchFamily="34" charset="-122"/>
                        </a:rPr>
                        <a:t>45</a:t>
                      </a:r>
                      <a:r>
                        <a:rPr sz="1550" b="1" spc="30" dirty="0">
                          <a:solidFill>
                            <a:srgbClr val="375F92"/>
                          </a:solidFill>
                          <a:latin typeface="微软雅黑" panose="020B0503020204020204" pitchFamily="34" charset="-122"/>
                          <a:cs typeface="微软雅黑" panose="020B0503020204020204" pitchFamily="34" charset="-122"/>
                        </a:rPr>
                        <a:t>条</a:t>
                      </a:r>
                      <a:endParaRPr sz="1550" dirty="0">
                        <a:latin typeface="微软雅黑" panose="020B0503020204020204" pitchFamily="34" charset="-122"/>
                        <a:cs typeface="微软雅黑" panose="020B0503020204020204" pitchFamily="34" charset="-122"/>
                      </a:endParaRPr>
                    </a:p>
                  </a:txBody>
                  <a:tcPr marL="0" marR="0" marT="213360" marB="0">
                    <a:lnL>
                      <a:noFill/>
                    </a:lnL>
                    <a:lnR>
                      <a:noFill/>
                    </a:lnR>
                    <a:lnT>
                      <a:noFill/>
                    </a:lnT>
                    <a:lnB>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5"/>
                  </a:ext>
                </a:extLst>
              </a:tr>
              <a:tr h="955040">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00000"/>
                        </a:lnSpc>
                        <a:spcBef>
                          <a:spcPts val="1555"/>
                        </a:spcBef>
                      </a:pPr>
                      <a:r>
                        <a:rPr sz="1800" b="1" dirty="0">
                          <a:solidFill>
                            <a:srgbClr val="375F92"/>
                          </a:solidFill>
                          <a:latin typeface="微软雅黑" panose="020B0503020204020204" pitchFamily="34" charset="-122"/>
                          <a:cs typeface="微软雅黑" panose="020B0503020204020204" pitchFamily="34" charset="-122"/>
                        </a:rPr>
                        <a:t>国家层面数据</a:t>
                      </a:r>
                      <a:endParaRPr sz="1800" dirty="0">
                        <a:latin typeface="微软雅黑" panose="020B0503020204020204" pitchFamily="34" charset="-122"/>
                        <a:cs typeface="微软雅黑" panose="020B0503020204020204" pitchFamily="34" charset="-122"/>
                      </a:endParaRPr>
                    </a:p>
                    <a:p>
                      <a:pPr algn="ctr">
                        <a:lnSpc>
                          <a:spcPct val="100000"/>
                        </a:lnSpc>
                        <a:spcBef>
                          <a:spcPts val="5"/>
                        </a:spcBef>
                      </a:pPr>
                      <a:r>
                        <a:rPr sz="1800" b="1" spc="-5" dirty="0">
                          <a:solidFill>
                            <a:srgbClr val="375F92"/>
                          </a:solidFill>
                          <a:latin typeface="微软雅黑" panose="020B0503020204020204" pitchFamily="34" charset="-122"/>
                          <a:cs typeface="微软雅黑" panose="020B0503020204020204" pitchFamily="34" charset="-122"/>
                        </a:rPr>
                        <a:t>安全保护</a:t>
                      </a:r>
                      <a:endParaRPr sz="1800" dirty="0">
                        <a:latin typeface="微软雅黑" panose="020B0503020204020204" pitchFamily="34" charset="-122"/>
                        <a:cs typeface="微软雅黑" panose="020B0503020204020204" pitchFamily="34" charset="-122"/>
                      </a:endParaRPr>
                    </a:p>
                  </a:txBody>
                  <a:tcPr marL="0" marR="0" marT="197485" marB="0">
                    <a:lnL>
                      <a:noFill/>
                    </a:lnL>
                    <a:lnR>
                      <a:noFill/>
                    </a:lnR>
                    <a:lnT>
                      <a:noFill/>
                    </a:lnT>
                    <a:lnB w="28575">
                      <a:solidFill>
                        <a:srgbClr val="000000"/>
                      </a:solidFill>
                      <a:prstDash val="solid"/>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nSpc>
                          <a:spcPct val="100000"/>
                        </a:lnSpc>
                        <a:spcBef>
                          <a:spcPts val="30"/>
                        </a:spcBef>
                      </a:pPr>
                      <a:endParaRPr sz="1700" dirty="0">
                        <a:latin typeface="Times New Roman" panose="02020603050405020304"/>
                        <a:cs typeface="Times New Roman" panose="02020603050405020304"/>
                      </a:endParaRPr>
                    </a:p>
                    <a:p>
                      <a:pPr marL="635">
                        <a:lnSpc>
                          <a:spcPct val="100000"/>
                        </a:lnSpc>
                      </a:pPr>
                      <a:r>
                        <a:rPr sz="1550" b="1" spc="30" dirty="0">
                          <a:solidFill>
                            <a:srgbClr val="375F92"/>
                          </a:solidFill>
                          <a:latin typeface="微软雅黑" panose="020B0503020204020204" pitchFamily="34" charset="-122"/>
                          <a:cs typeface="微软雅黑" panose="020B0503020204020204" pitchFamily="34" charset="-122"/>
                        </a:rPr>
                        <a:t>第</a:t>
                      </a:r>
                      <a:r>
                        <a:rPr sz="1550" b="1" spc="15" dirty="0">
                          <a:solidFill>
                            <a:srgbClr val="375F92"/>
                          </a:solidFill>
                          <a:latin typeface="微软雅黑" panose="020B0503020204020204" pitchFamily="34" charset="-122"/>
                          <a:cs typeface="微软雅黑" panose="020B0503020204020204" pitchFamily="34" charset="-122"/>
                        </a:rPr>
                        <a:t>37</a:t>
                      </a:r>
                      <a:r>
                        <a:rPr sz="1550" b="1" spc="30" dirty="0">
                          <a:solidFill>
                            <a:srgbClr val="375F92"/>
                          </a:solidFill>
                          <a:latin typeface="微软雅黑" panose="020B0503020204020204" pitchFamily="34" charset="-122"/>
                          <a:cs typeface="微软雅黑" panose="020B0503020204020204" pitchFamily="34" charset="-122"/>
                        </a:rPr>
                        <a:t>条</a:t>
                      </a:r>
                      <a:r>
                        <a:rPr sz="1400" dirty="0">
                          <a:solidFill>
                            <a:srgbClr val="375F92"/>
                          </a:solidFill>
                          <a:latin typeface="微软雅黑" panose="020B0503020204020204" pitchFamily="34" charset="-122"/>
                          <a:cs typeface="微软雅黑" panose="020B0503020204020204" pitchFamily="34" charset="-122"/>
                        </a:rPr>
                        <a:t>：“关键信息基础设施的运营者在中华人民共和国境内运营中收集和产生的</a:t>
                      </a:r>
                      <a:endParaRPr sz="1400" dirty="0">
                        <a:latin typeface="微软雅黑" panose="020B0503020204020204" pitchFamily="34" charset="-122"/>
                        <a:cs typeface="微软雅黑" panose="020B0503020204020204" pitchFamily="34" charset="-122"/>
                      </a:endParaRPr>
                    </a:p>
                    <a:p>
                      <a:pPr marL="635">
                        <a:lnSpc>
                          <a:spcPct val="100000"/>
                        </a:lnSpc>
                        <a:spcBef>
                          <a:spcPts val="20"/>
                        </a:spcBef>
                      </a:pPr>
                      <a:r>
                        <a:rPr sz="1400" dirty="0">
                          <a:solidFill>
                            <a:srgbClr val="375F92"/>
                          </a:solidFill>
                          <a:latin typeface="微软雅黑" panose="020B0503020204020204" pitchFamily="34" charset="-122"/>
                          <a:cs typeface="微软雅黑" panose="020B0503020204020204" pitchFamily="34" charset="-122"/>
                        </a:rPr>
                        <a:t>个人信息和重要数据应当在境内存储。”</a:t>
                      </a:r>
                      <a:endParaRPr sz="1400" dirty="0">
                        <a:latin typeface="微软雅黑" panose="020B0503020204020204" pitchFamily="34" charset="-122"/>
                        <a:cs typeface="微软雅黑" panose="020B0503020204020204" pitchFamily="34" charset="-122"/>
                      </a:endParaRPr>
                    </a:p>
                  </a:txBody>
                  <a:tcPr marL="0" marR="0" marT="3810" marB="0">
                    <a:lnL>
                      <a:noFill/>
                    </a:lnL>
                    <a:lnR>
                      <a:noFill/>
                    </a:lnR>
                    <a:lnT>
                      <a:noFill/>
                    </a:lnT>
                    <a:lnB w="28575">
                      <a:solidFill>
                        <a:srgbClr val="00000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社会工程</a:t>
            </a:r>
          </a:p>
        </p:txBody>
      </p:sp>
      <p:pic>
        <p:nvPicPr>
          <p:cNvPr id="29" name="图片 28"/>
          <p:cNvPicPr>
            <a:picLocks noChangeAspect="1"/>
          </p:cNvPicPr>
          <p:nvPr/>
        </p:nvPicPr>
        <p:blipFill>
          <a:blip r:embed="rId3" cstate="print"/>
          <a:stretch>
            <a:fillRect/>
          </a:stretch>
        </p:blipFill>
        <p:spPr>
          <a:xfrm>
            <a:off x="1171578" y="1235689"/>
            <a:ext cx="10182225" cy="1819275"/>
          </a:xfrm>
          <a:prstGeom prst="rect">
            <a:avLst/>
          </a:prstGeom>
        </p:spPr>
      </p:pic>
      <p:sp>
        <p:nvSpPr>
          <p:cNvPr id="30" name="文本框 29"/>
          <p:cNvSpPr txBox="1"/>
          <p:nvPr/>
        </p:nvSpPr>
        <p:spPr>
          <a:xfrm>
            <a:off x="3023088" y="2743203"/>
            <a:ext cx="585567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黑客攻击的目标是机器，而社会工程师攻击的目标是人。</a:t>
            </a:r>
          </a:p>
        </p:txBody>
      </p:sp>
      <p:sp>
        <p:nvSpPr>
          <p:cNvPr id="31" name="文本框 30"/>
          <p:cNvSpPr txBox="1"/>
          <p:nvPr/>
        </p:nvSpPr>
        <p:spPr>
          <a:xfrm>
            <a:off x="423569" y="3518491"/>
            <a:ext cx="5374961"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不法分子常常会利用电话号码欺诈术，也就是在目标被叫者的来电显示屏上显示一个和主叫号码不一样的号码。</a:t>
            </a:r>
          </a:p>
          <a:p>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如某犯罪分子从某个公寓给目标打电话，但是显示在目标的电话上的来电号码却类似目标公司的号码。于是，目标本能反应之下就有可能轻而易举地上当，把一些私人信息，比如口令等告诉对方。而且，犯罪分子还不容被发现，因为如果你回拨过去，可能拨的是企业自己的一个号码。</a:t>
            </a:r>
          </a:p>
        </p:txBody>
      </p:sp>
      <p:sp>
        <p:nvSpPr>
          <p:cNvPr id="32" name="矩形 31"/>
          <p:cNvSpPr/>
          <p:nvPr/>
        </p:nvSpPr>
        <p:spPr>
          <a:xfrm>
            <a:off x="423565" y="3198448"/>
            <a:ext cx="3598915" cy="3200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常见的社会工程攻击</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电话欺诈</a:t>
            </a:r>
          </a:p>
        </p:txBody>
      </p:sp>
      <p:sp>
        <p:nvSpPr>
          <p:cNvPr id="33" name="文本框 32"/>
          <p:cNvSpPr txBox="1"/>
          <p:nvPr/>
        </p:nvSpPr>
        <p:spPr>
          <a:xfrm>
            <a:off x="6302505" y="3509698"/>
            <a:ext cx="5374961"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zh-CN" sz="1400" dirty="0">
                <a:latin typeface="微软雅黑" panose="020B0503020204020204" pitchFamily="34" charset="-122"/>
                <a:ea typeface="微软雅黑" panose="020B0503020204020204" pitchFamily="34" charset="-122"/>
              </a:rPr>
              <a:t>首先，要小心任何可疑的或来路不明的电话、访问。</a:t>
            </a:r>
          </a:p>
          <a:p>
            <a:r>
              <a:rPr lang="zh-CN" altLang="en-US" sz="1400" dirty="0">
                <a:latin typeface="微软雅黑" panose="020B0503020204020204" pitchFamily="34" charset="-122"/>
                <a:ea typeface="微软雅黑" panose="020B0503020204020204" pitchFamily="34" charset="-122"/>
              </a:rPr>
              <a:t>其</a:t>
            </a:r>
            <a:r>
              <a:rPr lang="zh-CN" altLang="zh-CN" sz="1400" dirty="0">
                <a:latin typeface="微软雅黑" panose="020B0503020204020204" pitchFamily="34" charset="-122"/>
                <a:ea typeface="微软雅黑" panose="020B0503020204020204" pitchFamily="34" charset="-122"/>
              </a:rPr>
              <a:t>次，警惕伪造的钓鱼邮件。</a:t>
            </a:r>
          </a:p>
          <a:p>
            <a:r>
              <a:rPr lang="zh-CN" altLang="zh-CN" sz="1400" dirty="0">
                <a:latin typeface="微软雅黑" panose="020B0503020204020204" pitchFamily="34" charset="-122"/>
                <a:ea typeface="微软雅黑" panose="020B0503020204020204" pitchFamily="34" charset="-122"/>
              </a:rPr>
              <a:t>第三，仔细检查网站的地址。</a:t>
            </a:r>
            <a:endParaRPr lang="en-US" altLang="zh-CN" sz="1400"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护网期间</a:t>
            </a:r>
            <a:r>
              <a:rPr lang="zh-CN" altLang="en-US" sz="1400" dirty="0">
                <a:latin typeface="微软雅黑" panose="020B0503020204020204" pitchFamily="34" charset="-122"/>
                <a:ea typeface="微软雅黑" panose="020B0503020204020204" pitchFamily="34" charset="-122"/>
              </a:rPr>
              <a:t>遇到此类事件，及时汇报给相关部门、人员，及时更改泄露的帐号信息。</a:t>
            </a:r>
            <a:endParaRPr lang="zh-CN" altLang="zh-CN" sz="1400" dirty="0">
              <a:latin typeface="微软雅黑" panose="020B0503020204020204" pitchFamily="34" charset="-122"/>
              <a:ea typeface="微软雅黑" panose="020B0503020204020204" pitchFamily="34" charset="-122"/>
            </a:endParaRPr>
          </a:p>
        </p:txBody>
      </p:sp>
      <p:sp>
        <p:nvSpPr>
          <p:cNvPr id="34" name="矩形 33"/>
          <p:cNvSpPr/>
          <p:nvPr/>
        </p:nvSpPr>
        <p:spPr>
          <a:xfrm>
            <a:off x="6302503" y="3178912"/>
            <a:ext cx="4063628" cy="3200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如何避免成为社会工程攻击的受害者</a:t>
            </a:r>
          </a:p>
        </p:txBody>
      </p:sp>
      <p:pic>
        <p:nvPicPr>
          <p:cNvPr id="35" name="图片 34"/>
          <p:cNvPicPr>
            <a:picLocks noChangeAspect="1"/>
          </p:cNvPicPr>
          <p:nvPr/>
        </p:nvPicPr>
        <p:blipFill>
          <a:blip r:embed="rId4" cstate="print"/>
          <a:stretch>
            <a:fillRect/>
          </a:stretch>
        </p:blipFill>
        <p:spPr>
          <a:xfrm>
            <a:off x="6816791" y="4715289"/>
            <a:ext cx="2844312" cy="2142715"/>
          </a:xfrm>
          <a:prstGeom prst="rect">
            <a:avLst/>
          </a:prstGeom>
        </p:spPr>
      </p:pic>
      <p:sp>
        <p:nvSpPr>
          <p:cNvPr id="36" name="文本框 35"/>
          <p:cNvSpPr txBox="1"/>
          <p:nvPr/>
        </p:nvSpPr>
        <p:spPr>
          <a:xfrm>
            <a:off x="6259760" y="4755928"/>
            <a:ext cx="461665" cy="2193681"/>
          </a:xfrm>
          <a:prstGeom prst="rect">
            <a:avLst/>
          </a:prstGeom>
          <a:noFill/>
        </p:spPr>
        <p:txBody>
          <a:bodyPr vert="eaVert" wrap="square" rtlCol="0">
            <a:spAutoFit/>
          </a:bodyPr>
          <a:lstStyle/>
          <a:p>
            <a:r>
              <a:rPr lang="zh-CN" altLang="en-US" dirty="0">
                <a:latin typeface="微软雅黑" panose="020B0503020204020204" pitchFamily="34" charset="-122"/>
                <a:ea typeface="微软雅黑" panose="020B0503020204020204" pitchFamily="34" charset="-122"/>
              </a:rPr>
              <a:t>案例延伸：</a:t>
            </a:r>
            <a:r>
              <a:rPr lang="en-US" altLang="zh-CN" dirty="0">
                <a:latin typeface="微软雅黑" panose="020B0503020204020204" pitchFamily="34" charset="-122"/>
                <a:ea typeface="微软雅黑" panose="020B0503020204020204" pitchFamily="34" charset="-122"/>
              </a:rPr>
              <a:t>USB</a:t>
            </a:r>
            <a:r>
              <a:rPr lang="zh-CN" altLang="en-US" dirty="0">
                <a:latin typeface="微软雅黑" panose="020B0503020204020204" pitchFamily="34" charset="-122"/>
                <a:ea typeface="微软雅黑" panose="020B0503020204020204" pitchFamily="34" charset="-122"/>
              </a:rPr>
              <a:t>钓鱼</a:t>
            </a:r>
          </a:p>
        </p:txBody>
      </p:sp>
      <p:pic>
        <p:nvPicPr>
          <p:cNvPr id="37" name="图片 36"/>
          <p:cNvPicPr>
            <a:picLocks noChangeAspect="1"/>
          </p:cNvPicPr>
          <p:nvPr/>
        </p:nvPicPr>
        <p:blipFill>
          <a:blip r:embed="rId5" cstate="print"/>
          <a:stretch>
            <a:fillRect/>
          </a:stretch>
        </p:blipFill>
        <p:spPr>
          <a:xfrm>
            <a:off x="1925447" y="5168562"/>
            <a:ext cx="3768143" cy="1688686"/>
          </a:xfrm>
          <a:prstGeom prst="rect">
            <a:avLst/>
          </a:prstGeom>
        </p:spPr>
      </p:pic>
      <p:sp>
        <p:nvSpPr>
          <p:cNvPr id="38" name="文本框 37"/>
          <p:cNvSpPr txBox="1"/>
          <p:nvPr/>
        </p:nvSpPr>
        <p:spPr>
          <a:xfrm>
            <a:off x="474006" y="5529600"/>
            <a:ext cx="1395143"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案例延伸：</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无人机中继</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WIFI</a:t>
            </a:r>
            <a:r>
              <a:rPr lang="zh-CN" altLang="en-US" dirty="0">
                <a:latin typeface="微软雅黑" panose="020B0503020204020204" pitchFamily="34" charset="-122"/>
                <a:ea typeface="微软雅黑" panose="020B0503020204020204" pitchFamily="34" charset="-122"/>
              </a:rPr>
              <a:t>入侵</a:t>
            </a:r>
          </a:p>
        </p:txBody>
      </p:sp>
      <p:sp>
        <p:nvSpPr>
          <p:cNvPr id="39" name="矩形 38"/>
          <p:cNvSpPr/>
          <p:nvPr/>
        </p:nvSpPr>
        <p:spPr>
          <a:xfrm>
            <a:off x="9662641" y="5252601"/>
            <a:ext cx="2733441" cy="923330"/>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听说你们都在撒</a:t>
            </a:r>
            <a:r>
              <a:rPr lang="en-US" altLang="zh-CN" dirty="0">
                <a:solidFill>
                  <a:srgbClr val="333333"/>
                </a:solidFill>
                <a:latin typeface="微软雅黑" panose="020B0503020204020204" pitchFamily="34" charset="-122"/>
                <a:ea typeface="微软雅黑" panose="020B0503020204020204" pitchFamily="34" charset="-122"/>
              </a:rPr>
              <a:t>BADUSB</a:t>
            </a:r>
          </a:p>
          <a:p>
            <a:r>
              <a:rPr lang="zh-CN" altLang="en-US" dirty="0">
                <a:solidFill>
                  <a:srgbClr val="333333"/>
                </a:solidFill>
                <a:latin typeface="微软雅黑" panose="020B0503020204020204" pitchFamily="34" charset="-122"/>
                <a:ea typeface="微软雅黑" panose="020B0503020204020204" pitchFamily="34" charset="-122"/>
              </a:rPr>
              <a:t>不要停</a:t>
            </a:r>
            <a:r>
              <a:rPr lang="en-US" altLang="zh-CN" dirty="0">
                <a:solidFill>
                  <a:srgbClr val="333333"/>
                </a:solidFill>
                <a:latin typeface="微软雅黑" panose="020B0503020204020204" pitchFamily="34" charset="-122"/>
                <a:ea typeface="微软雅黑" panose="020B0503020204020204" pitchFamily="34" charset="-122"/>
              </a:rPr>
              <a:t>~</a:t>
            </a:r>
          </a:p>
          <a:p>
            <a:r>
              <a:rPr lang="zh-CN" altLang="en-US" dirty="0">
                <a:solidFill>
                  <a:srgbClr val="333333"/>
                </a:solidFill>
                <a:latin typeface="微软雅黑" panose="020B0503020204020204" pitchFamily="34" charset="-122"/>
                <a:ea typeface="微软雅黑" panose="020B0503020204020204" pitchFamily="34" charset="-122"/>
              </a:rPr>
              <a:t>我还能捡</a:t>
            </a:r>
            <a:r>
              <a:rPr lang="en-US" altLang="zh-CN" dirty="0">
                <a:solidFill>
                  <a:srgbClr val="333333"/>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钓鱼攻击</a:t>
            </a:r>
            <a:r>
              <a:rPr lang="en-US" altLang="zh-CN" sz="3200" b="1" dirty="0">
                <a:effectLst>
                  <a:outerShdw blurRad="38100" dist="38100" dir="2700000" algn="tl">
                    <a:srgbClr val="C0C0C0"/>
                  </a:outerShdw>
                </a:effectLst>
                <a:latin typeface="+mj-ea"/>
                <a:ea typeface="+mj-ea"/>
              </a:rPr>
              <a:t>—</a:t>
            </a:r>
            <a:r>
              <a:rPr lang="zh-CN" altLang="en-US" sz="3200" b="1" dirty="0">
                <a:effectLst>
                  <a:outerShdw blurRad="38100" dist="38100" dir="2700000" algn="tl">
                    <a:srgbClr val="C0C0C0"/>
                  </a:outerShdw>
                </a:effectLst>
                <a:latin typeface="+mj-ea"/>
                <a:ea typeface="+mj-ea"/>
              </a:rPr>
              <a:t>虚假网页</a:t>
            </a:r>
          </a:p>
        </p:txBody>
      </p:sp>
      <p:pic>
        <p:nvPicPr>
          <p:cNvPr id="45" name="Picture 2"/>
          <p:cNvPicPr>
            <a:picLocks noChangeAspect="1" noChangeArrowheads="1"/>
          </p:cNvPicPr>
          <p:nvPr/>
        </p:nvPicPr>
        <p:blipFill>
          <a:blip r:embed="rId3" cstate="print"/>
          <a:srcRect/>
          <a:stretch>
            <a:fillRect/>
          </a:stretch>
        </p:blipFill>
        <p:spPr bwMode="auto">
          <a:xfrm>
            <a:off x="2605684" y="1084161"/>
            <a:ext cx="5715001" cy="5505451"/>
          </a:xfrm>
          <a:prstGeom prst="rect">
            <a:avLst/>
          </a:prstGeom>
          <a:noFill/>
          <a:ln w="9525">
            <a:noFill/>
            <a:miter lim="800000"/>
            <a:headEnd/>
            <a:tailEnd/>
          </a:ln>
        </p:spPr>
      </p:pic>
      <p:pic>
        <p:nvPicPr>
          <p:cNvPr id="46" name="Picture 3"/>
          <p:cNvPicPr>
            <a:picLocks noChangeAspect="1" noChangeArrowheads="1"/>
          </p:cNvPicPr>
          <p:nvPr/>
        </p:nvPicPr>
        <p:blipFill>
          <a:blip r:embed="rId4" cstate="print"/>
          <a:srcRect/>
          <a:stretch>
            <a:fillRect/>
          </a:stretch>
        </p:blipFill>
        <p:spPr bwMode="auto">
          <a:xfrm>
            <a:off x="2029620" y="2740346"/>
            <a:ext cx="8132763" cy="4248149"/>
          </a:xfrm>
          <a:prstGeom prst="rect">
            <a:avLst/>
          </a:prstGeom>
          <a:noFill/>
          <a:ln w="9525">
            <a:noFill/>
            <a:miter lim="800000"/>
            <a:headEnd/>
            <a:tailEnd/>
          </a:ln>
        </p:spPr>
      </p:pic>
      <p:pic>
        <p:nvPicPr>
          <p:cNvPr id="47" name="内容占位符 3" descr="diaoyu.jpg"/>
          <p:cNvPicPr>
            <a:picLocks noChangeAspect="1"/>
          </p:cNvPicPr>
          <p:nvPr/>
        </p:nvPicPr>
        <p:blipFill>
          <a:blip r:embed="rId5" cstate="print"/>
          <a:stretch>
            <a:fillRect/>
          </a:stretch>
        </p:blipFill>
        <p:spPr>
          <a:xfrm>
            <a:off x="8667135" y="1084157"/>
            <a:ext cx="1838372" cy="1750640"/>
          </a:xfrm>
          <a:prstGeom prst="rect">
            <a:avLst/>
          </a:prstGeom>
        </p:spPr>
      </p:pic>
      <p:pic>
        <p:nvPicPr>
          <p:cNvPr id="48" name="Picture 3" descr="F:\PPT素材\PPT素材(3D小人)超过500张\PPT素材(3D小人)超过500张\3d小人\放大镜问号.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3217" y="3794094"/>
            <a:ext cx="2081107" cy="34679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钓鱼网站防范</a:t>
            </a:r>
          </a:p>
        </p:txBody>
      </p:sp>
      <p:sp>
        <p:nvSpPr>
          <p:cNvPr id="45" name="同侧圆角矩形 6"/>
          <p:cNvSpPr/>
          <p:nvPr/>
        </p:nvSpPr>
        <p:spPr>
          <a:xfrm>
            <a:off x="2207520" y="2439317"/>
            <a:ext cx="6019843" cy="457203"/>
          </a:xfrm>
          <a:prstGeom prst="round2SameRect">
            <a:avLst/>
          </a:prstGeom>
          <a:solidFill>
            <a:srgbClr val="B6D2D6">
              <a:lumMod val="75000"/>
            </a:srgbClr>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6" name="同侧圆角矩形 7"/>
          <p:cNvSpPr/>
          <p:nvPr/>
        </p:nvSpPr>
        <p:spPr>
          <a:xfrm>
            <a:off x="2207520" y="4496731"/>
            <a:ext cx="6019843" cy="457203"/>
          </a:xfrm>
          <a:prstGeom prst="round2SameRect">
            <a:avLst/>
          </a:prstGeom>
          <a:solidFill>
            <a:srgbClr val="00B0F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dirty="0">
              <a:ln>
                <a:noFill/>
              </a:ln>
              <a:solidFill>
                <a:srgbClr val="FFFFFF"/>
              </a:solidFill>
              <a:effectLst/>
              <a:uLnTx/>
              <a:uFillTx/>
              <a:latin typeface="Tahoma" panose="020B0604030504040204"/>
              <a:ea typeface="微软雅黑" panose="020B0503020204020204" pitchFamily="34" charset="-122"/>
              <a:cs typeface="+mn-cs"/>
            </a:endParaRPr>
          </a:p>
        </p:txBody>
      </p:sp>
      <p:sp>
        <p:nvSpPr>
          <p:cNvPr id="47" name="同侧圆角矩形 8"/>
          <p:cNvSpPr/>
          <p:nvPr/>
        </p:nvSpPr>
        <p:spPr>
          <a:xfrm>
            <a:off x="2207520" y="3125121"/>
            <a:ext cx="6019843" cy="457203"/>
          </a:xfrm>
          <a:prstGeom prst="round2SameRect">
            <a:avLst/>
          </a:prstGeom>
          <a:solidFill>
            <a:srgbClr val="92D05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8" name="同侧圆角矩形 9"/>
          <p:cNvSpPr/>
          <p:nvPr/>
        </p:nvSpPr>
        <p:spPr>
          <a:xfrm>
            <a:off x="2207520" y="1753508"/>
            <a:ext cx="6019843" cy="457203"/>
          </a:xfrm>
          <a:prstGeom prst="round2SameRect">
            <a:avLst/>
          </a:prstGeom>
          <a:solidFill>
            <a:srgbClr val="EFF5F6"/>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9" name="椭圆 48"/>
          <p:cNvSpPr/>
          <p:nvPr/>
        </p:nvSpPr>
        <p:spPr>
          <a:xfrm>
            <a:off x="1369315" y="1753507"/>
            <a:ext cx="533404" cy="533404"/>
          </a:xfrm>
          <a:prstGeom prst="ellipse">
            <a:avLst/>
          </a:prstGeom>
          <a:solidFill>
            <a:srgbClr val="EDF4F5"/>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0" name="TextBox 10"/>
          <p:cNvSpPr txBox="1"/>
          <p:nvPr/>
        </p:nvSpPr>
        <p:spPr>
          <a:xfrm>
            <a:off x="1445514" y="1800342"/>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1</a:t>
            </a:r>
            <a:endParaRPr lang="zh-CN" altLang="en-US" sz="2025" dirty="0">
              <a:solidFill>
                <a:srgbClr val="284448"/>
              </a:solidFill>
              <a:latin typeface="Tahoma" panose="020B0604030504040204"/>
              <a:ea typeface="微软雅黑" panose="020B0503020204020204" pitchFamily="34" charset="-122"/>
            </a:endParaRPr>
          </a:p>
        </p:txBody>
      </p:sp>
      <p:sp>
        <p:nvSpPr>
          <p:cNvPr id="51" name="TextBox 11"/>
          <p:cNvSpPr txBox="1"/>
          <p:nvPr/>
        </p:nvSpPr>
        <p:spPr>
          <a:xfrm>
            <a:off x="2207519" y="1753508"/>
            <a:ext cx="1569660"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提高安全意识</a:t>
            </a:r>
          </a:p>
        </p:txBody>
      </p:sp>
      <p:sp>
        <p:nvSpPr>
          <p:cNvPr id="52" name="椭圆 51"/>
          <p:cNvSpPr/>
          <p:nvPr/>
        </p:nvSpPr>
        <p:spPr>
          <a:xfrm>
            <a:off x="1369315" y="2439312"/>
            <a:ext cx="533404" cy="533404"/>
          </a:xfrm>
          <a:prstGeom prst="ellipse">
            <a:avLst/>
          </a:prstGeom>
          <a:solidFill>
            <a:srgbClr val="284448">
              <a:lumMod val="60000"/>
              <a:lumOff val="40000"/>
            </a:srgbClr>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3" name="TextBox 13"/>
          <p:cNvSpPr txBox="1"/>
          <p:nvPr/>
        </p:nvSpPr>
        <p:spPr>
          <a:xfrm>
            <a:off x="1445514" y="2486146"/>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2</a:t>
            </a:r>
            <a:endParaRPr lang="zh-CN" altLang="en-US" sz="2025" dirty="0">
              <a:solidFill>
                <a:srgbClr val="284448"/>
              </a:solidFill>
              <a:latin typeface="Tahoma" panose="020B0604030504040204"/>
              <a:ea typeface="微软雅黑" panose="020B0503020204020204" pitchFamily="34" charset="-122"/>
            </a:endParaRPr>
          </a:p>
        </p:txBody>
      </p:sp>
      <p:sp>
        <p:nvSpPr>
          <p:cNvPr id="54" name="TextBox 14"/>
          <p:cNvSpPr txBox="1"/>
          <p:nvPr/>
        </p:nvSpPr>
        <p:spPr>
          <a:xfrm>
            <a:off x="2207519" y="2439312"/>
            <a:ext cx="1569660"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辨别真假网站</a:t>
            </a:r>
          </a:p>
        </p:txBody>
      </p:sp>
      <p:sp>
        <p:nvSpPr>
          <p:cNvPr id="55" name="椭圆 54"/>
          <p:cNvSpPr/>
          <p:nvPr/>
        </p:nvSpPr>
        <p:spPr>
          <a:xfrm>
            <a:off x="1369315" y="3125117"/>
            <a:ext cx="533404" cy="533404"/>
          </a:xfrm>
          <a:prstGeom prst="ellipse">
            <a:avLst/>
          </a:prstGeom>
          <a:solidFill>
            <a:srgbClr val="92D05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6" name="TextBox 16"/>
          <p:cNvSpPr txBox="1"/>
          <p:nvPr/>
        </p:nvSpPr>
        <p:spPr>
          <a:xfrm>
            <a:off x="1445514" y="3171951"/>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3</a:t>
            </a:r>
            <a:endParaRPr lang="zh-CN" altLang="en-US" sz="2025" dirty="0">
              <a:solidFill>
                <a:srgbClr val="284448"/>
              </a:solidFill>
              <a:latin typeface="Tahoma" panose="020B0604030504040204"/>
              <a:ea typeface="微软雅黑" panose="020B0503020204020204" pitchFamily="34" charset="-122"/>
            </a:endParaRPr>
          </a:p>
        </p:txBody>
      </p:sp>
      <p:sp>
        <p:nvSpPr>
          <p:cNvPr id="57" name="TextBox 17"/>
          <p:cNvSpPr txBox="1"/>
          <p:nvPr/>
        </p:nvSpPr>
        <p:spPr>
          <a:xfrm>
            <a:off x="2207522" y="3125117"/>
            <a:ext cx="1800493"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收藏夹打开网站</a:t>
            </a:r>
          </a:p>
        </p:txBody>
      </p:sp>
      <p:sp>
        <p:nvSpPr>
          <p:cNvPr id="58" name="椭圆 57"/>
          <p:cNvSpPr/>
          <p:nvPr/>
        </p:nvSpPr>
        <p:spPr>
          <a:xfrm>
            <a:off x="1369315" y="3810922"/>
            <a:ext cx="533404" cy="533404"/>
          </a:xfrm>
          <a:prstGeom prst="ellipse">
            <a:avLst/>
          </a:prstGeom>
          <a:no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9" name="TextBox 19"/>
          <p:cNvSpPr txBox="1"/>
          <p:nvPr/>
        </p:nvSpPr>
        <p:spPr>
          <a:xfrm>
            <a:off x="1445514" y="3857756"/>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4</a:t>
            </a:r>
            <a:endParaRPr lang="zh-CN" altLang="en-US" sz="2025" dirty="0">
              <a:solidFill>
                <a:srgbClr val="284448"/>
              </a:solidFill>
              <a:latin typeface="Tahoma" panose="020B0604030504040204"/>
              <a:ea typeface="微软雅黑" panose="020B0503020204020204" pitchFamily="34" charset="-122"/>
            </a:endParaRPr>
          </a:p>
        </p:txBody>
      </p:sp>
      <p:sp>
        <p:nvSpPr>
          <p:cNvPr id="60" name="TextBox 20"/>
          <p:cNvSpPr txBox="1"/>
          <p:nvPr/>
        </p:nvSpPr>
        <p:spPr>
          <a:xfrm>
            <a:off x="2207522" y="3810922"/>
            <a:ext cx="2954655"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安装安全软件屏蔽钓鱼网站</a:t>
            </a:r>
          </a:p>
        </p:txBody>
      </p:sp>
      <p:sp>
        <p:nvSpPr>
          <p:cNvPr id="61" name="椭圆 60"/>
          <p:cNvSpPr/>
          <p:nvPr/>
        </p:nvSpPr>
        <p:spPr>
          <a:xfrm>
            <a:off x="1369315" y="4496727"/>
            <a:ext cx="533404" cy="533404"/>
          </a:xfrm>
          <a:prstGeom prst="ellipse">
            <a:avLst/>
          </a:prstGeom>
          <a:solidFill>
            <a:srgbClr val="00B0F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62" name="TextBox 22"/>
          <p:cNvSpPr txBox="1"/>
          <p:nvPr/>
        </p:nvSpPr>
        <p:spPr>
          <a:xfrm>
            <a:off x="1445514" y="4543561"/>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5</a:t>
            </a:r>
            <a:endParaRPr lang="zh-CN" altLang="en-US" sz="2025" dirty="0">
              <a:solidFill>
                <a:srgbClr val="284448"/>
              </a:solidFill>
              <a:latin typeface="Tahoma" panose="020B0604030504040204"/>
              <a:ea typeface="微软雅黑" panose="020B0503020204020204" pitchFamily="34" charset="-122"/>
            </a:endParaRPr>
          </a:p>
        </p:txBody>
      </p:sp>
      <p:sp>
        <p:nvSpPr>
          <p:cNvPr id="63" name="TextBox 23"/>
          <p:cNvSpPr txBox="1"/>
          <p:nvPr/>
        </p:nvSpPr>
        <p:spPr>
          <a:xfrm>
            <a:off x="2207522" y="4496727"/>
            <a:ext cx="3185487"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连接地址和弹出图片谨慎点击</a:t>
            </a:r>
          </a:p>
        </p:txBody>
      </p:sp>
      <p:sp>
        <p:nvSpPr>
          <p:cNvPr id="64" name="同侧圆角矩形 25"/>
          <p:cNvSpPr/>
          <p:nvPr/>
        </p:nvSpPr>
        <p:spPr>
          <a:xfrm>
            <a:off x="2207520" y="3810926"/>
            <a:ext cx="6019843" cy="457203"/>
          </a:xfrm>
          <a:prstGeom prst="round2SameRect">
            <a:avLst/>
          </a:prstGeom>
          <a:no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pic>
        <p:nvPicPr>
          <p:cNvPr id="65" name="图片 64"/>
          <p:cNvPicPr>
            <a:picLocks noChangeAspect="1"/>
          </p:cNvPicPr>
          <p:nvPr/>
        </p:nvPicPr>
        <p:blipFill>
          <a:blip r:embed="rId3" cstate="print"/>
          <a:stretch>
            <a:fillRect/>
          </a:stretch>
        </p:blipFill>
        <p:spPr>
          <a:xfrm>
            <a:off x="8576613" y="1753507"/>
            <a:ext cx="2020435" cy="3194332"/>
          </a:xfrm>
          <a:prstGeom prst="rect">
            <a:avLst/>
          </a:prstGeom>
        </p:spPr>
      </p:pic>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文件传输欺诈</a:t>
            </a:r>
          </a:p>
        </p:txBody>
      </p:sp>
      <p:pic>
        <p:nvPicPr>
          <p:cNvPr id="46" name="图片 45" descr="QQ.jpg"/>
          <p:cNvPicPr>
            <a:picLocks noChangeAspect="1"/>
          </p:cNvPicPr>
          <p:nvPr/>
        </p:nvPicPr>
        <p:blipFill>
          <a:blip r:embed="rId3" cstate="print"/>
          <a:stretch>
            <a:fillRect/>
          </a:stretch>
        </p:blipFill>
        <p:spPr>
          <a:xfrm>
            <a:off x="1044556" y="1073165"/>
            <a:ext cx="1752971" cy="1066807"/>
          </a:xfrm>
          <a:prstGeom prst="rect">
            <a:avLst/>
          </a:prstGeom>
        </p:spPr>
      </p:pic>
      <p:sp>
        <p:nvSpPr>
          <p:cNvPr id="47" name="TextBox 7"/>
          <p:cNvSpPr txBox="1"/>
          <p:nvPr/>
        </p:nvSpPr>
        <p:spPr>
          <a:xfrm>
            <a:off x="1557432" y="4494393"/>
            <a:ext cx="8536093" cy="2246769"/>
          </a:xfrm>
          <a:prstGeom prst="rect">
            <a:avLst/>
          </a:prstGeom>
          <a:noFill/>
        </p:spPr>
        <p:txBody>
          <a:bodyPr wrap="square" rtlCol="0">
            <a:spAutoFit/>
          </a:bodyPr>
          <a:lstStyle/>
          <a:p>
            <a:pPr defTabSz="974725"/>
            <a:r>
              <a:rPr lang="zh-CN" altLang="en-US" sz="2000" dirty="0">
                <a:solidFill>
                  <a:srgbClr val="284448"/>
                </a:solidFill>
                <a:latin typeface="Tahoma" panose="020B0604030504040204"/>
                <a:ea typeface="微软雅黑" panose="020B0503020204020204" pitchFamily="34" charset="-122"/>
              </a:rPr>
              <a:t>公司内部文件传输欺诈，例如：</a:t>
            </a:r>
            <a:endParaRPr lang="en-US" altLang="zh-CN" sz="2000" dirty="0">
              <a:solidFill>
                <a:srgbClr val="284448"/>
              </a:solidFill>
              <a:latin typeface="Tahoma" panose="020B0604030504040204"/>
              <a:ea typeface="微软雅黑" panose="020B0503020204020204" pitchFamily="34" charset="-122"/>
            </a:endParaRPr>
          </a:p>
          <a:p>
            <a:pPr defTabSz="974725"/>
            <a:r>
              <a:rPr lang="en-US" altLang="zh-CN" sz="2000" dirty="0">
                <a:solidFill>
                  <a:srgbClr val="284448"/>
                </a:solidFill>
                <a:latin typeface="Tahoma" panose="020B0604030504040204"/>
                <a:ea typeface="微软雅黑" panose="020B0503020204020204" pitchFamily="34" charset="-122"/>
              </a:rPr>
              <a:t>1</a:t>
            </a:r>
            <a:r>
              <a:rPr lang="zh-CN" altLang="en-US" sz="2000" dirty="0">
                <a:solidFill>
                  <a:srgbClr val="284448"/>
                </a:solidFill>
                <a:latin typeface="Tahoma" panose="020B0604030504040204"/>
                <a:ea typeface="微软雅黑" panose="020B0503020204020204" pitchFamily="34" charset="-122"/>
              </a:rPr>
              <a:t>：我传给你了一份有趣的东西，快打开看看。（病毒、木马文件等）</a:t>
            </a:r>
            <a:endParaRPr lang="en-US" altLang="zh-CN" sz="2000" dirty="0">
              <a:solidFill>
                <a:srgbClr val="284448"/>
              </a:solidFill>
              <a:latin typeface="Tahoma" panose="020B0604030504040204"/>
              <a:ea typeface="微软雅黑" panose="020B0503020204020204" pitchFamily="34" charset="-122"/>
            </a:endParaRPr>
          </a:p>
          <a:p>
            <a:pPr defTabSz="974725"/>
            <a:r>
              <a:rPr lang="en-US" altLang="zh-CN" sz="2000" dirty="0">
                <a:solidFill>
                  <a:srgbClr val="284448"/>
                </a:solidFill>
                <a:latin typeface="Tahoma" panose="020B0604030504040204"/>
                <a:ea typeface="微软雅黑" panose="020B0503020204020204" pitchFamily="34" charset="-122"/>
              </a:rPr>
              <a:t>2</a:t>
            </a:r>
            <a:r>
              <a:rPr lang="zh-CN" altLang="en-US" sz="2000" dirty="0">
                <a:solidFill>
                  <a:srgbClr val="284448"/>
                </a:solidFill>
                <a:latin typeface="Tahoma" panose="020B0604030504040204"/>
                <a:ea typeface="微软雅黑" panose="020B0503020204020204" pitchFamily="34" charset="-122"/>
              </a:rPr>
              <a:t>：有没有公司的</a:t>
            </a:r>
            <a:r>
              <a:rPr lang="en-US" altLang="zh-CN" sz="2000" dirty="0">
                <a:solidFill>
                  <a:srgbClr val="284448"/>
                </a:solidFill>
                <a:latin typeface="Tahoma" panose="020B0604030504040204"/>
                <a:ea typeface="微软雅黑" panose="020B0503020204020204" pitchFamily="34" charset="-122"/>
              </a:rPr>
              <a:t>XXX</a:t>
            </a:r>
            <a:r>
              <a:rPr lang="zh-CN" altLang="en-US" sz="2000" dirty="0">
                <a:solidFill>
                  <a:srgbClr val="284448"/>
                </a:solidFill>
                <a:latin typeface="Tahoma" panose="020B0604030504040204"/>
                <a:ea typeface="微软雅黑" panose="020B0503020204020204" pitchFamily="34" charset="-122"/>
              </a:rPr>
              <a:t>产品代码，发我一份看看。（泄密）</a:t>
            </a:r>
            <a:endParaRPr lang="en-US" altLang="zh-CN" sz="2000" dirty="0">
              <a:solidFill>
                <a:srgbClr val="284448"/>
              </a:solidFill>
              <a:latin typeface="Tahoma" panose="020B0604030504040204"/>
              <a:ea typeface="微软雅黑" panose="020B0503020204020204" pitchFamily="34" charset="-122"/>
            </a:endParaRPr>
          </a:p>
          <a:p>
            <a:pPr defTabSz="974725"/>
            <a:r>
              <a:rPr lang="en-US" altLang="zh-CN" sz="2000" dirty="0">
                <a:solidFill>
                  <a:srgbClr val="284448"/>
                </a:solidFill>
                <a:latin typeface="Tahoma" panose="020B0604030504040204"/>
                <a:ea typeface="微软雅黑" panose="020B0503020204020204" pitchFamily="34" charset="-122"/>
              </a:rPr>
              <a:t>3</a:t>
            </a:r>
            <a:r>
              <a:rPr lang="zh-CN" altLang="en-US" sz="2000" dirty="0">
                <a:solidFill>
                  <a:srgbClr val="284448"/>
                </a:solidFill>
                <a:latin typeface="Tahoma" panose="020B0604030504040204"/>
                <a:ea typeface="微软雅黑" panose="020B0503020204020204" pitchFamily="34" charset="-122"/>
              </a:rPr>
              <a:t>：</a:t>
            </a:r>
            <a:r>
              <a:rPr lang="zh-CN" altLang="en-US" sz="2000" u="sng" dirty="0">
                <a:solidFill>
                  <a:srgbClr val="FF0000"/>
                </a:solidFill>
                <a:latin typeface="Tahoma" panose="020B0604030504040204"/>
                <a:ea typeface="微软雅黑" panose="020B0503020204020204" pitchFamily="34" charset="-122"/>
              </a:rPr>
              <a:t>通过微信或</a:t>
            </a:r>
            <a:r>
              <a:rPr lang="en-US" altLang="zh-CN" sz="2000" u="sng" dirty="0">
                <a:solidFill>
                  <a:srgbClr val="FF0000"/>
                </a:solidFill>
                <a:latin typeface="Tahoma" panose="020B0604030504040204"/>
                <a:ea typeface="微软雅黑" panose="020B0503020204020204" pitchFamily="34" charset="-122"/>
              </a:rPr>
              <a:t>QQ</a:t>
            </a:r>
            <a:r>
              <a:rPr lang="zh-CN" altLang="en-US" sz="2000" u="sng" dirty="0">
                <a:solidFill>
                  <a:srgbClr val="FF0000"/>
                </a:solidFill>
                <a:latin typeface="Tahoma" panose="020B0604030504040204"/>
                <a:ea typeface="微软雅黑" panose="020B0503020204020204" pitchFamily="34" charset="-122"/>
              </a:rPr>
              <a:t>传输工资单等。（工资单属于公司机密，一般通过邮件）</a:t>
            </a:r>
            <a:endParaRPr lang="en-US" altLang="zh-CN" sz="2000" u="sng" dirty="0">
              <a:solidFill>
                <a:srgbClr val="FF0000"/>
              </a:solidFill>
              <a:latin typeface="Tahoma" panose="020B0604030504040204"/>
              <a:ea typeface="微软雅黑" panose="020B0503020204020204" pitchFamily="34" charset="-122"/>
            </a:endParaRPr>
          </a:p>
          <a:p>
            <a:pPr defTabSz="974725"/>
            <a:endParaRPr lang="en-US" altLang="zh-CN" sz="2000" dirty="0">
              <a:solidFill>
                <a:srgbClr val="284448"/>
              </a:solidFill>
              <a:latin typeface="Tahoma" panose="020B0604030504040204"/>
              <a:ea typeface="微软雅黑" panose="020B0503020204020204" pitchFamily="34" charset="-122"/>
            </a:endParaRPr>
          </a:p>
          <a:p>
            <a:pPr defTabSz="974725"/>
            <a:r>
              <a:rPr lang="zh-CN" altLang="en-US" sz="2000" dirty="0">
                <a:solidFill>
                  <a:srgbClr val="284448"/>
                </a:solidFill>
                <a:latin typeface="Tahoma" panose="020B0604030504040204"/>
                <a:ea typeface="微软雅黑" panose="020B0503020204020204" pitchFamily="34" charset="-122"/>
              </a:rPr>
              <a:t>请大家在收文件和发文件时想一想这个文件能否收发，是否会造成泄密？打开未知文件时是否开启了杀毒软件等。</a:t>
            </a:r>
          </a:p>
        </p:txBody>
      </p:sp>
      <p:pic>
        <p:nvPicPr>
          <p:cNvPr id="48" name="Picture 2" descr="E:\安全意识\绿盟快讯\件传输的安全性_files\10.jpg"/>
          <p:cNvPicPr>
            <a:picLocks noChangeAspect="1" noChangeArrowheads="1"/>
          </p:cNvPicPr>
          <p:nvPr/>
        </p:nvPicPr>
        <p:blipFill>
          <a:blip r:embed="rId4" cstate="print"/>
          <a:srcRect/>
          <a:stretch>
            <a:fillRect/>
          </a:stretch>
        </p:blipFill>
        <p:spPr bwMode="auto">
          <a:xfrm>
            <a:off x="5825482" y="1551293"/>
            <a:ext cx="4419631" cy="2789337"/>
          </a:xfrm>
          <a:prstGeom prst="rect">
            <a:avLst/>
          </a:prstGeom>
          <a:noFill/>
        </p:spPr>
      </p:pic>
      <p:pic>
        <p:nvPicPr>
          <p:cNvPr id="49" name="图片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3491" y="1952758"/>
            <a:ext cx="1410799" cy="1410799"/>
          </a:xfrm>
          <a:prstGeom prst="rect">
            <a:avLst/>
          </a:prstGeom>
        </p:spPr>
      </p:pic>
      <p:pic>
        <p:nvPicPr>
          <p:cNvPr id="50" name="图片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63533" y="2965673"/>
            <a:ext cx="1133992" cy="1133992"/>
          </a:xfrm>
          <a:prstGeom prst="rect">
            <a:avLst/>
          </a:prstGeom>
        </p:spPr>
      </p:pic>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微信使用安全</a:t>
            </a:r>
          </a:p>
        </p:txBody>
      </p:sp>
      <p:pic>
        <p:nvPicPr>
          <p:cNvPr id="8" name="图片 7"/>
          <p:cNvPicPr>
            <a:picLocks noChangeAspect="1"/>
          </p:cNvPicPr>
          <p:nvPr/>
        </p:nvPicPr>
        <p:blipFill>
          <a:blip r:embed="rId3" cstate="print"/>
          <a:stretch>
            <a:fillRect/>
          </a:stretch>
        </p:blipFill>
        <p:spPr>
          <a:xfrm>
            <a:off x="653691" y="1266093"/>
            <a:ext cx="5270495" cy="1934306"/>
          </a:xfrm>
          <a:prstGeom prst="rect">
            <a:avLst/>
          </a:prstGeom>
        </p:spPr>
      </p:pic>
      <p:pic>
        <p:nvPicPr>
          <p:cNvPr id="9" name="图片 8"/>
          <p:cNvPicPr>
            <a:picLocks noChangeAspect="1"/>
          </p:cNvPicPr>
          <p:nvPr/>
        </p:nvPicPr>
        <p:blipFill>
          <a:blip r:embed="rId4" cstate="print"/>
          <a:stretch>
            <a:fillRect/>
          </a:stretch>
        </p:blipFill>
        <p:spPr>
          <a:xfrm>
            <a:off x="653692" y="3550434"/>
            <a:ext cx="5474905" cy="2360926"/>
          </a:xfrm>
          <a:prstGeom prst="rect">
            <a:avLst/>
          </a:prstGeom>
        </p:spPr>
      </p:pic>
      <p:pic>
        <p:nvPicPr>
          <p:cNvPr id="10" name="图片 9"/>
          <p:cNvPicPr>
            <a:picLocks noChangeAspect="1"/>
          </p:cNvPicPr>
          <p:nvPr/>
        </p:nvPicPr>
        <p:blipFill>
          <a:blip r:embed="rId5" cstate="print"/>
          <a:stretch>
            <a:fillRect/>
          </a:stretch>
        </p:blipFill>
        <p:spPr>
          <a:xfrm>
            <a:off x="6301384" y="1063852"/>
            <a:ext cx="5050953" cy="2717938"/>
          </a:xfrm>
          <a:prstGeom prst="rect">
            <a:avLst/>
          </a:prstGeom>
        </p:spPr>
      </p:pic>
      <p:pic>
        <p:nvPicPr>
          <p:cNvPr id="11" name="图片 10"/>
          <p:cNvPicPr>
            <a:picLocks noChangeAspect="1"/>
          </p:cNvPicPr>
          <p:nvPr/>
        </p:nvPicPr>
        <p:blipFill>
          <a:blip r:embed="rId6" cstate="print"/>
          <a:stretch>
            <a:fillRect/>
          </a:stretch>
        </p:blipFill>
        <p:spPr>
          <a:xfrm>
            <a:off x="6336553" y="3849319"/>
            <a:ext cx="5122697" cy="2378564"/>
          </a:xfrm>
          <a:prstGeom prst="rect">
            <a:avLst/>
          </a:prstGeom>
        </p:spPr>
      </p:pic>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文件传输防范</a:t>
            </a:r>
          </a:p>
        </p:txBody>
      </p:sp>
      <p:sp>
        <p:nvSpPr>
          <p:cNvPr id="45" name="同侧圆角矩形 5"/>
          <p:cNvSpPr/>
          <p:nvPr/>
        </p:nvSpPr>
        <p:spPr>
          <a:xfrm>
            <a:off x="2324477" y="2409072"/>
            <a:ext cx="6019843" cy="457203"/>
          </a:xfrm>
          <a:prstGeom prst="round2SameRect">
            <a:avLst/>
          </a:prstGeom>
          <a:solidFill>
            <a:srgbClr val="B6D2D6">
              <a:lumMod val="75000"/>
            </a:srgbClr>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6" name="同侧圆角矩形 7"/>
          <p:cNvSpPr/>
          <p:nvPr/>
        </p:nvSpPr>
        <p:spPr>
          <a:xfrm>
            <a:off x="2324477" y="3094877"/>
            <a:ext cx="6019843" cy="457203"/>
          </a:xfrm>
          <a:prstGeom prst="round2SameRect">
            <a:avLst/>
          </a:prstGeom>
          <a:solidFill>
            <a:srgbClr val="92D05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7" name="同侧圆角矩形 8"/>
          <p:cNvSpPr/>
          <p:nvPr/>
        </p:nvSpPr>
        <p:spPr>
          <a:xfrm>
            <a:off x="2324477" y="1723266"/>
            <a:ext cx="6019843" cy="457203"/>
          </a:xfrm>
          <a:prstGeom prst="round2SameRect">
            <a:avLst/>
          </a:prstGeom>
          <a:solidFill>
            <a:srgbClr val="EFF5F6"/>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8" name="椭圆 47"/>
          <p:cNvSpPr/>
          <p:nvPr/>
        </p:nvSpPr>
        <p:spPr>
          <a:xfrm>
            <a:off x="1486271" y="1723263"/>
            <a:ext cx="533404" cy="533404"/>
          </a:xfrm>
          <a:prstGeom prst="ellipse">
            <a:avLst/>
          </a:prstGeom>
          <a:solidFill>
            <a:srgbClr val="EDF4F5"/>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9" name="TextBox 10"/>
          <p:cNvSpPr txBox="1"/>
          <p:nvPr/>
        </p:nvSpPr>
        <p:spPr>
          <a:xfrm>
            <a:off x="1562472" y="1770097"/>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1</a:t>
            </a:r>
            <a:endParaRPr lang="zh-CN" altLang="en-US" sz="2025" dirty="0">
              <a:solidFill>
                <a:srgbClr val="284448"/>
              </a:solidFill>
              <a:latin typeface="Tahoma" panose="020B0604030504040204"/>
              <a:ea typeface="微软雅黑" panose="020B0503020204020204" pitchFamily="34" charset="-122"/>
            </a:endParaRPr>
          </a:p>
        </p:txBody>
      </p:sp>
      <p:sp>
        <p:nvSpPr>
          <p:cNvPr id="50" name="TextBox 11"/>
          <p:cNvSpPr txBox="1"/>
          <p:nvPr/>
        </p:nvSpPr>
        <p:spPr>
          <a:xfrm>
            <a:off x="2324479" y="1723263"/>
            <a:ext cx="4108817"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不轻易相信陌生人发来的消息及文件等</a:t>
            </a:r>
          </a:p>
        </p:txBody>
      </p:sp>
      <p:sp>
        <p:nvSpPr>
          <p:cNvPr id="51" name="椭圆 50"/>
          <p:cNvSpPr/>
          <p:nvPr/>
        </p:nvSpPr>
        <p:spPr>
          <a:xfrm>
            <a:off x="1486271" y="2409068"/>
            <a:ext cx="533404" cy="533404"/>
          </a:xfrm>
          <a:prstGeom prst="ellipse">
            <a:avLst/>
          </a:prstGeom>
          <a:solidFill>
            <a:srgbClr val="284448">
              <a:lumMod val="60000"/>
              <a:lumOff val="40000"/>
            </a:srgbClr>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2" name="TextBox 13"/>
          <p:cNvSpPr txBox="1"/>
          <p:nvPr/>
        </p:nvSpPr>
        <p:spPr>
          <a:xfrm>
            <a:off x="1562472" y="2455902"/>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2</a:t>
            </a:r>
            <a:endParaRPr lang="zh-CN" altLang="en-US" sz="2025" dirty="0">
              <a:solidFill>
                <a:srgbClr val="284448"/>
              </a:solidFill>
              <a:latin typeface="Tahoma" panose="020B0604030504040204"/>
              <a:ea typeface="微软雅黑" panose="020B0503020204020204" pitchFamily="34" charset="-122"/>
            </a:endParaRPr>
          </a:p>
        </p:txBody>
      </p:sp>
      <p:sp>
        <p:nvSpPr>
          <p:cNvPr id="53" name="TextBox 14"/>
          <p:cNvSpPr txBox="1"/>
          <p:nvPr/>
        </p:nvSpPr>
        <p:spPr>
          <a:xfrm>
            <a:off x="2324477" y="2409068"/>
            <a:ext cx="5955476"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若是刚加的，最好通过其他方式（如电话）确认对方身份</a:t>
            </a:r>
          </a:p>
        </p:txBody>
      </p:sp>
      <p:sp>
        <p:nvSpPr>
          <p:cNvPr id="54" name="椭圆 53"/>
          <p:cNvSpPr/>
          <p:nvPr/>
        </p:nvSpPr>
        <p:spPr>
          <a:xfrm>
            <a:off x="1486271" y="3094873"/>
            <a:ext cx="533404" cy="533404"/>
          </a:xfrm>
          <a:prstGeom prst="ellipse">
            <a:avLst/>
          </a:prstGeom>
          <a:solidFill>
            <a:srgbClr val="92D05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5" name="TextBox 16"/>
          <p:cNvSpPr txBox="1"/>
          <p:nvPr/>
        </p:nvSpPr>
        <p:spPr>
          <a:xfrm>
            <a:off x="1562472" y="3141707"/>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3</a:t>
            </a:r>
            <a:endParaRPr lang="zh-CN" altLang="en-US" sz="2025" dirty="0">
              <a:solidFill>
                <a:srgbClr val="284448"/>
              </a:solidFill>
              <a:latin typeface="Tahoma" panose="020B0604030504040204"/>
              <a:ea typeface="微软雅黑" panose="020B0503020204020204" pitchFamily="34" charset="-122"/>
            </a:endParaRPr>
          </a:p>
        </p:txBody>
      </p:sp>
      <p:sp>
        <p:nvSpPr>
          <p:cNvPr id="56" name="TextBox 17"/>
          <p:cNvSpPr txBox="1"/>
          <p:nvPr/>
        </p:nvSpPr>
        <p:spPr>
          <a:xfrm>
            <a:off x="2324479" y="3094873"/>
            <a:ext cx="2954655"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对接收的文件进行病毒查杀</a:t>
            </a:r>
          </a:p>
        </p:txBody>
      </p:sp>
      <p:sp>
        <p:nvSpPr>
          <p:cNvPr id="57" name="椭圆 56"/>
          <p:cNvSpPr/>
          <p:nvPr/>
        </p:nvSpPr>
        <p:spPr>
          <a:xfrm>
            <a:off x="1486271" y="3780678"/>
            <a:ext cx="533404" cy="533404"/>
          </a:xfrm>
          <a:prstGeom prst="ellipse">
            <a:avLst/>
          </a:prstGeom>
          <a:no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8" name="TextBox 19"/>
          <p:cNvSpPr txBox="1"/>
          <p:nvPr/>
        </p:nvSpPr>
        <p:spPr>
          <a:xfrm>
            <a:off x="1562472" y="3827512"/>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4</a:t>
            </a:r>
            <a:endParaRPr lang="zh-CN" altLang="en-US" sz="2025" dirty="0">
              <a:solidFill>
                <a:srgbClr val="284448"/>
              </a:solidFill>
              <a:latin typeface="Tahoma" panose="020B0604030504040204"/>
              <a:ea typeface="微软雅黑" panose="020B0503020204020204" pitchFamily="34" charset="-122"/>
            </a:endParaRPr>
          </a:p>
        </p:txBody>
      </p:sp>
      <p:sp>
        <p:nvSpPr>
          <p:cNvPr id="59" name="TextBox 20"/>
          <p:cNvSpPr txBox="1"/>
          <p:nvPr/>
        </p:nvSpPr>
        <p:spPr>
          <a:xfrm>
            <a:off x="2324479" y="3780678"/>
            <a:ext cx="4108817"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机密信息和文件不要通过聊天工具发送</a:t>
            </a:r>
          </a:p>
        </p:txBody>
      </p:sp>
      <p:sp>
        <p:nvSpPr>
          <p:cNvPr id="60" name="同侧圆角矩形 24"/>
          <p:cNvSpPr/>
          <p:nvPr/>
        </p:nvSpPr>
        <p:spPr>
          <a:xfrm>
            <a:off x="2324477" y="3780682"/>
            <a:ext cx="6019843" cy="457203"/>
          </a:xfrm>
          <a:prstGeom prst="round2SameRect">
            <a:avLst/>
          </a:prstGeom>
          <a:no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pic>
        <p:nvPicPr>
          <p:cNvPr id="61" name="图片 60"/>
          <p:cNvPicPr>
            <a:picLocks noChangeAspect="1"/>
          </p:cNvPicPr>
          <p:nvPr/>
        </p:nvPicPr>
        <p:blipFill>
          <a:blip r:embed="rId3" cstate="print"/>
          <a:stretch>
            <a:fillRect/>
          </a:stretch>
        </p:blipFill>
        <p:spPr>
          <a:xfrm>
            <a:off x="8660947" y="2337735"/>
            <a:ext cx="2137471" cy="1712553"/>
          </a:xfrm>
          <a:prstGeom prst="rect">
            <a:avLst/>
          </a:prstGeom>
        </p:spPr>
      </p:pic>
      <p:sp>
        <p:nvSpPr>
          <p:cNvPr id="62" name="同侧圆角矩形 27"/>
          <p:cNvSpPr/>
          <p:nvPr/>
        </p:nvSpPr>
        <p:spPr>
          <a:xfrm>
            <a:off x="2324477" y="4492631"/>
            <a:ext cx="6019843" cy="457203"/>
          </a:xfrm>
          <a:prstGeom prst="round2SameRect">
            <a:avLst/>
          </a:prstGeom>
          <a:solidFill>
            <a:srgbClr val="00B0F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dirty="0">
              <a:ln>
                <a:noFill/>
              </a:ln>
              <a:solidFill>
                <a:srgbClr val="FFFFFF"/>
              </a:solidFill>
              <a:effectLst/>
              <a:uLnTx/>
              <a:uFillTx/>
              <a:latin typeface="Tahoma" panose="020B0604030504040204"/>
              <a:ea typeface="微软雅黑" panose="020B0503020204020204" pitchFamily="34" charset="-122"/>
              <a:cs typeface="+mn-cs"/>
            </a:endParaRPr>
          </a:p>
        </p:txBody>
      </p:sp>
      <p:sp>
        <p:nvSpPr>
          <p:cNvPr id="63" name="椭圆 62"/>
          <p:cNvSpPr/>
          <p:nvPr/>
        </p:nvSpPr>
        <p:spPr>
          <a:xfrm>
            <a:off x="1486271" y="4492626"/>
            <a:ext cx="533404" cy="533404"/>
          </a:xfrm>
          <a:prstGeom prst="ellipse">
            <a:avLst/>
          </a:prstGeom>
          <a:solidFill>
            <a:srgbClr val="00B0F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64" name="TextBox 22"/>
          <p:cNvSpPr txBox="1"/>
          <p:nvPr/>
        </p:nvSpPr>
        <p:spPr>
          <a:xfrm>
            <a:off x="1562472" y="4539461"/>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5</a:t>
            </a:r>
            <a:endParaRPr lang="zh-CN" altLang="en-US" sz="2025" dirty="0">
              <a:solidFill>
                <a:srgbClr val="284448"/>
              </a:solidFill>
              <a:latin typeface="Tahoma" panose="020B0604030504040204"/>
              <a:ea typeface="微软雅黑" panose="020B0503020204020204" pitchFamily="34" charset="-122"/>
            </a:endParaRPr>
          </a:p>
        </p:txBody>
      </p:sp>
      <p:sp>
        <p:nvSpPr>
          <p:cNvPr id="65" name="TextBox 23"/>
          <p:cNvSpPr txBox="1"/>
          <p:nvPr/>
        </p:nvSpPr>
        <p:spPr>
          <a:xfrm>
            <a:off x="2324477" y="4492626"/>
            <a:ext cx="5032147"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若要发送涉密或敏感的文件，请先进行申请审批</a:t>
            </a:r>
          </a:p>
        </p:txBody>
      </p:sp>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通讯软件安全</a:t>
            </a:r>
          </a:p>
        </p:txBody>
      </p:sp>
      <p:sp>
        <p:nvSpPr>
          <p:cNvPr id="45" name="同侧圆角矩形 31"/>
          <p:cNvSpPr/>
          <p:nvPr/>
        </p:nvSpPr>
        <p:spPr>
          <a:xfrm>
            <a:off x="2483965" y="2364890"/>
            <a:ext cx="6019843" cy="457203"/>
          </a:xfrm>
          <a:prstGeom prst="round2SameRect">
            <a:avLst/>
          </a:prstGeom>
          <a:solidFill>
            <a:srgbClr val="B6D2D6">
              <a:lumMod val="75000"/>
            </a:srgbClr>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6" name="同侧圆角矩形 32"/>
          <p:cNvSpPr/>
          <p:nvPr/>
        </p:nvSpPr>
        <p:spPr>
          <a:xfrm>
            <a:off x="2483965" y="4422304"/>
            <a:ext cx="6019843" cy="457203"/>
          </a:xfrm>
          <a:prstGeom prst="round2SameRect">
            <a:avLst/>
          </a:prstGeom>
          <a:solidFill>
            <a:srgbClr val="00B0F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dirty="0">
              <a:ln>
                <a:noFill/>
              </a:ln>
              <a:solidFill>
                <a:srgbClr val="FFFFFF"/>
              </a:solidFill>
              <a:effectLst/>
              <a:uLnTx/>
              <a:uFillTx/>
              <a:latin typeface="Tahoma" panose="020B0604030504040204"/>
              <a:ea typeface="微软雅黑" panose="020B0503020204020204" pitchFamily="34" charset="-122"/>
              <a:cs typeface="+mn-cs"/>
            </a:endParaRPr>
          </a:p>
        </p:txBody>
      </p:sp>
      <p:sp>
        <p:nvSpPr>
          <p:cNvPr id="47" name="同侧圆角矩形 33"/>
          <p:cNvSpPr/>
          <p:nvPr/>
        </p:nvSpPr>
        <p:spPr>
          <a:xfrm>
            <a:off x="2483965" y="3050694"/>
            <a:ext cx="6019843" cy="457203"/>
          </a:xfrm>
          <a:prstGeom prst="round2SameRect">
            <a:avLst/>
          </a:prstGeom>
          <a:solidFill>
            <a:srgbClr val="92D050"/>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8" name="同侧圆角矩形 34"/>
          <p:cNvSpPr/>
          <p:nvPr/>
        </p:nvSpPr>
        <p:spPr>
          <a:xfrm>
            <a:off x="2483965" y="1679082"/>
            <a:ext cx="6019843" cy="457203"/>
          </a:xfrm>
          <a:prstGeom prst="round2SameRect">
            <a:avLst/>
          </a:prstGeom>
          <a:solidFill>
            <a:srgbClr val="EFF5F6"/>
          </a:solid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49" name="椭圆 48"/>
          <p:cNvSpPr/>
          <p:nvPr/>
        </p:nvSpPr>
        <p:spPr>
          <a:xfrm>
            <a:off x="1645759" y="1679080"/>
            <a:ext cx="533404" cy="533404"/>
          </a:xfrm>
          <a:prstGeom prst="ellipse">
            <a:avLst/>
          </a:prstGeom>
          <a:solidFill>
            <a:srgbClr val="EDF4F5"/>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0" name="TextBox 10"/>
          <p:cNvSpPr txBox="1"/>
          <p:nvPr/>
        </p:nvSpPr>
        <p:spPr>
          <a:xfrm>
            <a:off x="1721960" y="1725915"/>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1</a:t>
            </a:r>
            <a:endParaRPr lang="zh-CN" altLang="en-US" sz="2025" dirty="0">
              <a:solidFill>
                <a:srgbClr val="284448"/>
              </a:solidFill>
              <a:latin typeface="Tahoma" panose="020B0604030504040204"/>
              <a:ea typeface="微软雅黑" panose="020B0503020204020204" pitchFamily="34" charset="-122"/>
            </a:endParaRPr>
          </a:p>
        </p:txBody>
      </p:sp>
      <p:sp>
        <p:nvSpPr>
          <p:cNvPr id="51" name="TextBox 11"/>
          <p:cNvSpPr txBox="1"/>
          <p:nvPr/>
        </p:nvSpPr>
        <p:spPr>
          <a:xfrm>
            <a:off x="2483965" y="1679081"/>
            <a:ext cx="4339650"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微信开启“加我为朋友时需要验证”按钮</a:t>
            </a:r>
          </a:p>
        </p:txBody>
      </p:sp>
      <p:sp>
        <p:nvSpPr>
          <p:cNvPr id="52" name="椭圆 51"/>
          <p:cNvSpPr/>
          <p:nvPr/>
        </p:nvSpPr>
        <p:spPr>
          <a:xfrm>
            <a:off x="1645759" y="2364885"/>
            <a:ext cx="533404" cy="533404"/>
          </a:xfrm>
          <a:prstGeom prst="ellipse">
            <a:avLst/>
          </a:prstGeom>
          <a:solidFill>
            <a:srgbClr val="284448">
              <a:lumMod val="60000"/>
              <a:lumOff val="40000"/>
            </a:srgbClr>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3" name="TextBox 13"/>
          <p:cNvSpPr txBox="1"/>
          <p:nvPr/>
        </p:nvSpPr>
        <p:spPr>
          <a:xfrm>
            <a:off x="1721960" y="2411719"/>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2</a:t>
            </a:r>
            <a:endParaRPr lang="zh-CN" altLang="en-US" sz="2025" dirty="0">
              <a:solidFill>
                <a:srgbClr val="284448"/>
              </a:solidFill>
              <a:latin typeface="Tahoma" panose="020B0604030504040204"/>
              <a:ea typeface="微软雅黑" panose="020B0503020204020204" pitchFamily="34" charset="-122"/>
            </a:endParaRPr>
          </a:p>
        </p:txBody>
      </p:sp>
      <p:sp>
        <p:nvSpPr>
          <p:cNvPr id="54" name="TextBox 14"/>
          <p:cNvSpPr txBox="1"/>
          <p:nvPr/>
        </p:nvSpPr>
        <p:spPr>
          <a:xfrm>
            <a:off x="2501909" y="2380935"/>
            <a:ext cx="5955476"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微信限制朋友圈权限，关闭“允许陌生人查看十张照片”</a:t>
            </a:r>
          </a:p>
        </p:txBody>
      </p:sp>
      <p:sp>
        <p:nvSpPr>
          <p:cNvPr id="55" name="椭圆 54"/>
          <p:cNvSpPr/>
          <p:nvPr/>
        </p:nvSpPr>
        <p:spPr>
          <a:xfrm>
            <a:off x="1645759" y="3050690"/>
            <a:ext cx="533404" cy="533404"/>
          </a:xfrm>
          <a:prstGeom prst="ellipse">
            <a:avLst/>
          </a:prstGeom>
          <a:solidFill>
            <a:srgbClr val="92D05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6" name="TextBox 16"/>
          <p:cNvSpPr txBox="1"/>
          <p:nvPr/>
        </p:nvSpPr>
        <p:spPr>
          <a:xfrm>
            <a:off x="1721960" y="3097524"/>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3</a:t>
            </a:r>
            <a:endParaRPr lang="zh-CN" altLang="en-US" sz="2025" dirty="0">
              <a:solidFill>
                <a:srgbClr val="284448"/>
              </a:solidFill>
              <a:latin typeface="Tahoma" panose="020B0604030504040204"/>
              <a:ea typeface="微软雅黑" panose="020B0503020204020204" pitchFamily="34" charset="-122"/>
            </a:endParaRPr>
          </a:p>
        </p:txBody>
      </p:sp>
      <p:sp>
        <p:nvSpPr>
          <p:cNvPr id="57" name="TextBox 17"/>
          <p:cNvSpPr txBox="1"/>
          <p:nvPr/>
        </p:nvSpPr>
        <p:spPr>
          <a:xfrm>
            <a:off x="2483965" y="3084956"/>
            <a:ext cx="5493812"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微信可以限制不让特定朋友看朋友圈及不看别人的。</a:t>
            </a:r>
          </a:p>
        </p:txBody>
      </p:sp>
      <p:sp>
        <p:nvSpPr>
          <p:cNvPr id="58" name="椭圆 57"/>
          <p:cNvSpPr/>
          <p:nvPr/>
        </p:nvSpPr>
        <p:spPr>
          <a:xfrm>
            <a:off x="1645759" y="3736495"/>
            <a:ext cx="533404" cy="533404"/>
          </a:xfrm>
          <a:prstGeom prst="ellipse">
            <a:avLst/>
          </a:prstGeom>
          <a:no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59" name="TextBox 19"/>
          <p:cNvSpPr txBox="1"/>
          <p:nvPr/>
        </p:nvSpPr>
        <p:spPr>
          <a:xfrm>
            <a:off x="1721960" y="3783329"/>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4</a:t>
            </a:r>
            <a:endParaRPr lang="zh-CN" altLang="en-US" sz="2025" dirty="0">
              <a:solidFill>
                <a:srgbClr val="284448"/>
              </a:solidFill>
              <a:latin typeface="Tahoma" panose="020B0604030504040204"/>
              <a:ea typeface="微软雅黑" panose="020B0503020204020204" pitchFamily="34" charset="-122"/>
            </a:endParaRPr>
          </a:p>
        </p:txBody>
      </p:sp>
      <p:sp>
        <p:nvSpPr>
          <p:cNvPr id="60" name="TextBox 20"/>
          <p:cNvSpPr txBox="1"/>
          <p:nvPr/>
        </p:nvSpPr>
        <p:spPr>
          <a:xfrm>
            <a:off x="2501909" y="3785345"/>
            <a:ext cx="5724644" cy="369332"/>
          </a:xfrm>
          <a:prstGeom prst="rect">
            <a:avLst/>
          </a:prstGeom>
          <a:noFill/>
        </p:spPr>
        <p:txBody>
          <a:bodyPr wrap="none" rtlCol="0">
            <a:spAutoFit/>
          </a:bodyPr>
          <a:lstStyle/>
          <a:p>
            <a:pPr defTabSz="974725"/>
            <a:r>
              <a:rPr lang="zh-CN" altLang="en-US" dirty="0">
                <a:solidFill>
                  <a:srgbClr val="284448"/>
                </a:solidFill>
                <a:latin typeface="Tahoma" panose="020B0604030504040204"/>
                <a:ea typeface="微软雅黑" panose="020B0503020204020204" pitchFamily="34" charset="-122"/>
              </a:rPr>
              <a:t>钉钉在离职和换企业后记得退出之前在钉钉加入的企业</a:t>
            </a:r>
          </a:p>
        </p:txBody>
      </p:sp>
      <p:sp>
        <p:nvSpPr>
          <p:cNvPr id="61" name="椭圆 60"/>
          <p:cNvSpPr/>
          <p:nvPr/>
        </p:nvSpPr>
        <p:spPr>
          <a:xfrm>
            <a:off x="1645759" y="4422300"/>
            <a:ext cx="533404" cy="533404"/>
          </a:xfrm>
          <a:prstGeom prst="ellipse">
            <a:avLst/>
          </a:prstGeom>
          <a:solidFill>
            <a:srgbClr val="00B0F0"/>
          </a:solidFill>
          <a:ln w="25400" cap="flat" cmpd="sng" algn="ctr">
            <a:solidFill>
              <a:srgbClr val="92BCC2">
                <a:shade val="50000"/>
              </a:srgbClr>
            </a:solidFill>
            <a:prstDash val="sysDot"/>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sp>
        <p:nvSpPr>
          <p:cNvPr id="62" name="TextBox 22"/>
          <p:cNvSpPr txBox="1"/>
          <p:nvPr/>
        </p:nvSpPr>
        <p:spPr>
          <a:xfrm>
            <a:off x="1721960" y="4469134"/>
            <a:ext cx="327334" cy="404278"/>
          </a:xfrm>
          <a:prstGeom prst="rect">
            <a:avLst/>
          </a:prstGeom>
          <a:noFill/>
        </p:spPr>
        <p:txBody>
          <a:bodyPr wrap="none" rtlCol="0">
            <a:spAutoFit/>
          </a:bodyPr>
          <a:lstStyle/>
          <a:p>
            <a:pPr defTabSz="974725"/>
            <a:r>
              <a:rPr lang="en-US" altLang="zh-CN" sz="2025" dirty="0">
                <a:solidFill>
                  <a:srgbClr val="284448"/>
                </a:solidFill>
                <a:latin typeface="Tahoma" panose="020B0604030504040204"/>
                <a:ea typeface="微软雅黑" panose="020B0503020204020204" pitchFamily="34" charset="-122"/>
              </a:rPr>
              <a:t>5</a:t>
            </a:r>
            <a:endParaRPr lang="zh-CN" altLang="en-US" sz="2025" dirty="0">
              <a:solidFill>
                <a:srgbClr val="284448"/>
              </a:solidFill>
              <a:latin typeface="Tahoma" panose="020B0604030504040204"/>
              <a:ea typeface="微软雅黑" panose="020B0503020204020204" pitchFamily="34" charset="-122"/>
            </a:endParaRPr>
          </a:p>
        </p:txBody>
      </p:sp>
      <p:sp>
        <p:nvSpPr>
          <p:cNvPr id="63" name="TextBox 23"/>
          <p:cNvSpPr txBox="1"/>
          <p:nvPr/>
        </p:nvSpPr>
        <p:spPr>
          <a:xfrm>
            <a:off x="2483967" y="4422300"/>
            <a:ext cx="3647152" cy="369332"/>
          </a:xfrm>
          <a:prstGeom prst="rect">
            <a:avLst/>
          </a:prstGeom>
          <a:noFill/>
        </p:spPr>
        <p:txBody>
          <a:bodyPr wrap="none" rtlCol="0">
            <a:spAutoFit/>
          </a:bodyPr>
          <a:lstStyle/>
          <a:p>
            <a:pPr defTabSz="974725"/>
            <a:r>
              <a:rPr lang="zh-CN" altLang="en-US" dirty="0">
                <a:solidFill>
                  <a:srgbClr val="FFFFFF"/>
                </a:solidFill>
                <a:latin typeface="Tahoma" panose="020B0604030504040204"/>
                <a:ea typeface="微软雅黑" panose="020B0503020204020204" pitchFamily="34" charset="-122"/>
              </a:rPr>
              <a:t>微信和钉钉都可以取消通讯录绑定</a:t>
            </a:r>
          </a:p>
        </p:txBody>
      </p:sp>
      <p:sp>
        <p:nvSpPr>
          <p:cNvPr id="64" name="同侧圆角矩形 50"/>
          <p:cNvSpPr/>
          <p:nvPr/>
        </p:nvSpPr>
        <p:spPr>
          <a:xfrm>
            <a:off x="2483965" y="3736499"/>
            <a:ext cx="6019843" cy="457203"/>
          </a:xfrm>
          <a:prstGeom prst="round2SameRect">
            <a:avLst/>
          </a:prstGeom>
          <a:noFill/>
          <a:ln w="25400" cap="flat" cmpd="sng" algn="ctr">
            <a:solidFill>
              <a:srgbClr val="92BCC2">
                <a:shade val="50000"/>
              </a:srgbClr>
            </a:solidFill>
            <a:prstDash val="solid"/>
          </a:ln>
          <a:effectLst/>
        </p:spPr>
        <p:txBody>
          <a:bodyPr rtlCol="0" anchor="ctr"/>
          <a:lstStyle/>
          <a:p>
            <a:pPr marL="0" marR="0" lvl="0" indent="0" algn="ctr" defTabSz="974725" eaLnBrk="1" fontAlgn="auto" latinLnBrk="0" hangingPunct="1">
              <a:lnSpc>
                <a:spcPct val="100000"/>
              </a:lnSpc>
              <a:spcBef>
                <a:spcPts val="0"/>
              </a:spcBef>
              <a:spcAft>
                <a:spcPts val="0"/>
              </a:spcAft>
              <a:buClrTx/>
              <a:buSzTx/>
              <a:buFontTx/>
              <a:buNone/>
              <a:defRPr/>
            </a:pPr>
            <a:endParaRPr kumimoji="0" lang="zh-CN" altLang="en-US" sz="2025" b="0" i="0" u="none" strike="noStrike" kern="0" cap="none" spc="0" normalizeH="0" baseline="0" noProof="0">
              <a:ln>
                <a:noFill/>
              </a:ln>
              <a:solidFill>
                <a:srgbClr val="FFFFFF"/>
              </a:solidFill>
              <a:effectLst/>
              <a:uLnTx/>
              <a:uFillTx/>
              <a:latin typeface="Tahoma" panose="020B0604030504040204"/>
              <a:ea typeface="微软雅黑" panose="020B0503020204020204" pitchFamily="34" charset="-122"/>
              <a:cs typeface="+mn-cs"/>
            </a:endParaRPr>
          </a:p>
        </p:txBody>
      </p:sp>
      <p:pic>
        <p:nvPicPr>
          <p:cNvPr id="65" name="图片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0176" y="3900821"/>
            <a:ext cx="1652816" cy="1652816"/>
          </a:xfrm>
          <a:prstGeom prst="rect">
            <a:avLst/>
          </a:prstGeom>
        </p:spPr>
      </p:pic>
      <p:sp>
        <p:nvSpPr>
          <p:cNvPr id="66" name="文本框 65"/>
          <p:cNvSpPr txBox="1"/>
          <p:nvPr/>
        </p:nvSpPr>
        <p:spPr>
          <a:xfrm rot="20250247">
            <a:off x="6808791" y="5607970"/>
            <a:ext cx="1313180" cy="769441"/>
          </a:xfrm>
          <a:prstGeom prst="rect">
            <a:avLst/>
          </a:prstGeom>
          <a:noFill/>
        </p:spPr>
        <p:txBody>
          <a:bodyPr wrap="none" rtlCol="0">
            <a:spAutoFit/>
          </a:bodyPr>
          <a:lstStyle/>
          <a:p>
            <a:pPr defTabSz="974725"/>
            <a:r>
              <a:rPr lang="zh-CN" altLang="en-US" sz="4400" dirty="0">
                <a:solidFill>
                  <a:srgbClr val="FF0000"/>
                </a:solidFill>
                <a:latin typeface="Tahoma" panose="020B0604030504040204"/>
                <a:ea typeface="微软雅黑" panose="020B0503020204020204" pitchFamily="34" charset="-122"/>
              </a:rPr>
              <a:t>转发</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7" name="Rectangle 9"/>
          <p:cNvSpPr>
            <a:spLocks noChangeArrowheads="1"/>
          </p:cNvSpPr>
          <p:nvPr/>
        </p:nvSpPr>
        <p:spPr bwMode="auto">
          <a:xfrm>
            <a:off x="1046929" y="333378"/>
            <a:ext cx="10972800" cy="74295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信息安全人人有责</a:t>
            </a:r>
          </a:p>
        </p:txBody>
      </p:sp>
      <p:sp>
        <p:nvSpPr>
          <p:cNvPr id="12" name="TextBox 18"/>
          <p:cNvSpPr txBox="1"/>
          <p:nvPr/>
        </p:nvSpPr>
        <p:spPr>
          <a:xfrm>
            <a:off x="2780276" y="1947524"/>
            <a:ext cx="4197851" cy="369332"/>
          </a:xfrm>
          <a:prstGeom prst="rect">
            <a:avLst/>
          </a:prstGeom>
          <a:noFill/>
        </p:spPr>
        <p:txBody>
          <a:bodyPr wrap="square" rtlCol="0">
            <a:spAutoFit/>
          </a:bodyPr>
          <a:lstStyle/>
          <a:p>
            <a:pPr defTabSz="974725"/>
            <a:r>
              <a:rPr lang="zh-CN" altLang="en-US" dirty="0">
                <a:solidFill>
                  <a:srgbClr val="C00000"/>
                </a:solidFill>
                <a:latin typeface="Tahoma" panose="020B0604030504040204"/>
                <a:ea typeface="微软雅黑" panose="020B0503020204020204" pitchFamily="34" charset="-122"/>
              </a:rPr>
              <a:t>遵守单位的操作规程</a:t>
            </a:r>
          </a:p>
        </p:txBody>
      </p:sp>
      <p:sp>
        <p:nvSpPr>
          <p:cNvPr id="13" name="TextBox 18"/>
          <p:cNvSpPr txBox="1"/>
          <p:nvPr/>
        </p:nvSpPr>
        <p:spPr>
          <a:xfrm>
            <a:off x="2780275" y="3454723"/>
            <a:ext cx="6682343" cy="369332"/>
          </a:xfrm>
          <a:prstGeom prst="rect">
            <a:avLst/>
          </a:prstGeom>
          <a:noFill/>
        </p:spPr>
        <p:txBody>
          <a:bodyPr wrap="square" rtlCol="0">
            <a:spAutoFit/>
          </a:bodyPr>
          <a:lstStyle/>
          <a:p>
            <a:pPr defTabSz="974725"/>
            <a:r>
              <a:rPr lang="zh-CN" altLang="en-US" dirty="0">
                <a:solidFill>
                  <a:srgbClr val="FF9900"/>
                </a:solidFill>
                <a:latin typeface="Tahoma" panose="020B0604030504040204"/>
                <a:ea typeface="微软雅黑" panose="020B0503020204020204" pitchFamily="34" charset="-122"/>
              </a:rPr>
              <a:t>在系统建设、维护和使用中，基于本职工作，多考虑安全问题</a:t>
            </a:r>
          </a:p>
        </p:txBody>
      </p:sp>
      <p:sp>
        <p:nvSpPr>
          <p:cNvPr id="14" name="TextBox 18"/>
          <p:cNvSpPr txBox="1"/>
          <p:nvPr/>
        </p:nvSpPr>
        <p:spPr>
          <a:xfrm>
            <a:off x="5495191" y="2402321"/>
            <a:ext cx="3276148" cy="369332"/>
          </a:xfrm>
          <a:prstGeom prst="rect">
            <a:avLst/>
          </a:prstGeom>
          <a:noFill/>
        </p:spPr>
        <p:txBody>
          <a:bodyPr wrap="square" rtlCol="0">
            <a:spAutoFit/>
          </a:bodyPr>
          <a:lstStyle/>
          <a:p>
            <a:pPr defTabSz="974725"/>
            <a:r>
              <a:rPr lang="zh-CN" altLang="en-US" dirty="0">
                <a:solidFill>
                  <a:srgbClr val="47677B"/>
                </a:solidFill>
                <a:latin typeface="Tahoma" panose="020B0604030504040204"/>
                <a:ea typeface="微软雅黑" panose="020B0503020204020204" pitchFamily="34" charset="-122"/>
              </a:rPr>
              <a:t>设置强壮的密码，并定期修改</a:t>
            </a:r>
          </a:p>
        </p:txBody>
      </p:sp>
      <p:sp>
        <p:nvSpPr>
          <p:cNvPr id="15" name="TextBox 18"/>
          <p:cNvSpPr txBox="1"/>
          <p:nvPr/>
        </p:nvSpPr>
        <p:spPr>
          <a:xfrm>
            <a:off x="4057217" y="4322535"/>
            <a:ext cx="4637315" cy="369332"/>
          </a:xfrm>
          <a:prstGeom prst="rect">
            <a:avLst/>
          </a:prstGeom>
          <a:noFill/>
        </p:spPr>
        <p:txBody>
          <a:bodyPr wrap="square" rtlCol="0">
            <a:spAutoFit/>
          </a:bodyPr>
          <a:lstStyle/>
          <a:p>
            <a:pPr defTabSz="974725"/>
            <a:r>
              <a:rPr lang="zh-CN" altLang="en-US" dirty="0">
                <a:solidFill>
                  <a:srgbClr val="7030A0"/>
                </a:solidFill>
                <a:latin typeface="Tahoma" panose="020B0604030504040204"/>
                <a:ea typeface="微软雅黑" panose="020B0503020204020204" pitchFamily="34" charset="-122"/>
              </a:rPr>
              <a:t>做好终端安全配置，减少暴露的风险点</a:t>
            </a:r>
          </a:p>
        </p:txBody>
      </p:sp>
      <p:sp>
        <p:nvSpPr>
          <p:cNvPr id="16" name="TextBox 18"/>
          <p:cNvSpPr txBox="1"/>
          <p:nvPr/>
        </p:nvSpPr>
        <p:spPr>
          <a:xfrm>
            <a:off x="2857083" y="5321046"/>
            <a:ext cx="6605535" cy="369332"/>
          </a:xfrm>
          <a:prstGeom prst="rect">
            <a:avLst/>
          </a:prstGeom>
          <a:noFill/>
        </p:spPr>
        <p:txBody>
          <a:bodyPr wrap="square" rtlCol="0">
            <a:spAutoFit/>
          </a:bodyPr>
          <a:lstStyle/>
          <a:p>
            <a:pPr defTabSz="974725"/>
            <a:r>
              <a:rPr lang="zh-CN" altLang="en-US" dirty="0">
                <a:solidFill>
                  <a:srgbClr val="00B050"/>
                </a:solidFill>
                <a:latin typeface="Tahoma" panose="020B0604030504040204"/>
                <a:ea typeface="微软雅黑" panose="020B0503020204020204" pitchFamily="34" charset="-122"/>
              </a:rPr>
              <a:t>提高安全防范意识，多留心可疑事件，及时向本部门安全员报告</a:t>
            </a:r>
          </a:p>
        </p:txBody>
      </p:sp>
      <p:pic>
        <p:nvPicPr>
          <p:cNvPr id="17" name="图片 16"/>
          <p:cNvPicPr>
            <a:picLocks noChangeAspect="1"/>
          </p:cNvPicPr>
          <p:nvPr/>
        </p:nvPicPr>
        <p:blipFill>
          <a:blip r:embed="rId3" cstate="print"/>
          <a:stretch>
            <a:fillRect/>
          </a:stretch>
        </p:blipFill>
        <p:spPr>
          <a:xfrm>
            <a:off x="1574043" y="1698508"/>
            <a:ext cx="898996" cy="942638"/>
          </a:xfrm>
          <a:prstGeom prst="rect">
            <a:avLst/>
          </a:prstGeom>
        </p:spPr>
      </p:pic>
      <p:pic>
        <p:nvPicPr>
          <p:cNvPr id="18" name="图片 17"/>
          <p:cNvPicPr>
            <a:picLocks noChangeAspect="1"/>
          </p:cNvPicPr>
          <p:nvPr/>
        </p:nvPicPr>
        <p:blipFill>
          <a:blip r:embed="rId4" cstate="print"/>
          <a:stretch>
            <a:fillRect/>
          </a:stretch>
        </p:blipFill>
        <p:spPr>
          <a:xfrm>
            <a:off x="8918821" y="4020869"/>
            <a:ext cx="1239971" cy="1042577"/>
          </a:xfrm>
          <a:prstGeom prst="rect">
            <a:avLst/>
          </a:prstGeom>
        </p:spPr>
      </p:pic>
      <p:pic>
        <p:nvPicPr>
          <p:cNvPr id="19" name="图片 18"/>
          <p:cNvPicPr>
            <a:picLocks noChangeAspect="1"/>
          </p:cNvPicPr>
          <p:nvPr/>
        </p:nvPicPr>
        <p:blipFill>
          <a:blip r:embed="rId5" cstate="print"/>
          <a:stretch>
            <a:fillRect/>
          </a:stretch>
        </p:blipFill>
        <p:spPr>
          <a:xfrm>
            <a:off x="8775222" y="1987421"/>
            <a:ext cx="1301865" cy="1006448"/>
          </a:xfrm>
          <a:prstGeom prst="rect">
            <a:avLst/>
          </a:prstGeom>
        </p:spPr>
      </p:pic>
      <p:pic>
        <p:nvPicPr>
          <p:cNvPr id="20" name="图片 19"/>
          <p:cNvPicPr>
            <a:picLocks noChangeAspect="1"/>
          </p:cNvPicPr>
          <p:nvPr/>
        </p:nvPicPr>
        <p:blipFill>
          <a:blip r:embed="rId6" cstate="print"/>
          <a:stretch>
            <a:fillRect/>
          </a:stretch>
        </p:blipFill>
        <p:spPr>
          <a:xfrm>
            <a:off x="1574043" y="3119692"/>
            <a:ext cx="1152128" cy="1031189"/>
          </a:xfrm>
          <a:prstGeom prst="rect">
            <a:avLst/>
          </a:prstGeom>
        </p:spPr>
      </p:pic>
      <p:pic>
        <p:nvPicPr>
          <p:cNvPr id="21" name="图片 20"/>
          <p:cNvPicPr>
            <a:picLocks noChangeAspect="1"/>
          </p:cNvPicPr>
          <p:nvPr/>
        </p:nvPicPr>
        <p:blipFill>
          <a:blip r:embed="rId7" cstate="print"/>
          <a:stretch>
            <a:fillRect/>
          </a:stretch>
        </p:blipFill>
        <p:spPr>
          <a:xfrm>
            <a:off x="1574045" y="4722890"/>
            <a:ext cx="1069223" cy="1247426"/>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1866265" y="271780"/>
            <a:ext cx="8828405" cy="631507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custDataLst>
              <p:tags r:id="rId3"/>
            </p:custDataLst>
          </p:nvPr>
        </p:nvSpPr>
        <p:spPr>
          <a:xfrm>
            <a:off x="1221740" y="551180"/>
            <a:ext cx="1408430" cy="594360"/>
          </a:xfrm>
          <a:prstGeom prst="rect">
            <a:avLst/>
          </a:prstGeom>
          <a:solidFill>
            <a:srgbClr val="07A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solidFill>
                  <a:srgbClr val="FFFFFF"/>
                </a:solidFill>
                <a:latin typeface="微软雅黑" panose="020B0503020204020204" pitchFamily="34" charset="-122"/>
                <a:ea typeface="微软雅黑" panose="020B0503020204020204" pitchFamily="34" charset="-122"/>
                <a:cs typeface="+mn-ea"/>
                <a:sym typeface="+mn-lt"/>
              </a:rPr>
              <a:t>总结</a:t>
            </a:r>
          </a:p>
        </p:txBody>
      </p:sp>
      <p:sp>
        <p:nvSpPr>
          <p:cNvPr id="11" name="Title 6"/>
          <p:cNvSpPr txBox="1"/>
          <p:nvPr>
            <p:custDataLst>
              <p:tags r:id="rId4"/>
            </p:custDataLst>
          </p:nvPr>
        </p:nvSpPr>
        <p:spPr>
          <a:xfrm>
            <a:off x="2228850" y="608965"/>
            <a:ext cx="8134350" cy="564007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0050" lvl="0" indent="-400050" algn="l" fontAlgn="ctr">
              <a:lnSpc>
                <a:spcPct val="130000"/>
              </a:lnSpc>
              <a:spcBef>
                <a:spcPts val="1000"/>
              </a:spcBef>
              <a:spcAft>
                <a:spcPts val="0"/>
              </a:spcAft>
              <a:buSzPct val="100000"/>
              <a:buFont typeface="+mj-ea"/>
              <a:buAutoNum type="ea1JpnChsDbPeriod"/>
            </a:pPr>
            <a:r>
              <a:rPr lang="en-US" altLang="zh-CN" sz="17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注意邮件安全，不要点击、回复可疑的、陌生的邮件。</a:t>
            </a:r>
          </a:p>
          <a:p>
            <a:pPr marL="400050" lvl="0" indent="-400050" algn="l" fontAlgn="ctr">
              <a:lnSpc>
                <a:spcPct val="130000"/>
              </a:lnSpc>
              <a:spcBef>
                <a:spcPts val="1000"/>
              </a:spcBef>
              <a:spcAft>
                <a:spcPts val="0"/>
              </a:spcAft>
              <a:buSzPct val="100000"/>
              <a:buFont typeface="+mj-ea"/>
              <a:buAutoNum type="ea1JpnChsDbPeriod"/>
            </a:pPr>
            <a:r>
              <a:rPr lang="en-US" altLang="zh-CN" sz="17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要注意数据安全，不要私自在互联网（微信、网盘等）上发布个人或者与单位有关的内容。</a:t>
            </a:r>
          </a:p>
          <a:p>
            <a:pPr marL="400050" lvl="0" indent="-400050" algn="l" fontAlgn="ctr">
              <a:lnSpc>
                <a:spcPct val="130000"/>
              </a:lnSpc>
              <a:spcBef>
                <a:spcPts val="1000"/>
              </a:spcBef>
              <a:spcAft>
                <a:spcPts val="0"/>
              </a:spcAft>
              <a:buSzPct val="100000"/>
              <a:buFont typeface="+mj-ea"/>
              <a:buAutoNum type="ea1JpnChsDbPeriod"/>
            </a:pPr>
            <a:r>
              <a:rPr lang="en-US" altLang="zh-CN" sz="17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要注意通信安全，不要回复、相信可疑电话、短信。</a:t>
            </a:r>
          </a:p>
          <a:p>
            <a:pPr marL="400050" lvl="0" indent="-400050" algn="l" fontAlgn="ctr">
              <a:lnSpc>
                <a:spcPct val="130000"/>
              </a:lnSpc>
              <a:spcBef>
                <a:spcPts val="1000"/>
              </a:spcBef>
              <a:spcAft>
                <a:spcPts val="0"/>
              </a:spcAft>
              <a:buSzPct val="100000"/>
              <a:buFont typeface="+mj-ea"/>
              <a:buAutoNum type="ea1JpnChsDbPeriod"/>
            </a:pPr>
            <a:r>
              <a:rPr lang="en-US" altLang="zh-CN" sz="17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要注意外包安全，不要将内部敏感信息提供给外包商。</a:t>
            </a:r>
          </a:p>
          <a:p>
            <a:pPr marL="400050" lvl="0" indent="-400050" algn="l" fontAlgn="ctr">
              <a:lnSpc>
                <a:spcPct val="130000"/>
              </a:lnSpc>
              <a:spcBef>
                <a:spcPts val="1000"/>
              </a:spcBef>
              <a:spcAft>
                <a:spcPts val="0"/>
              </a:spcAft>
              <a:buSzPct val="100000"/>
              <a:buFont typeface="+mj-ea"/>
              <a:buAutoNum type="ea1JpnChsDbPeriod"/>
            </a:pPr>
            <a:r>
              <a:rPr lang="en-US" altLang="zh-CN" sz="17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要注意U盘安全，不要将重要数据拷贝到U盘或者使用来历不明的U盘。</a:t>
            </a:r>
          </a:p>
          <a:p>
            <a:pPr marL="400050" lvl="0" indent="-400050" algn="l" fontAlgn="ctr">
              <a:lnSpc>
                <a:spcPct val="130000"/>
              </a:lnSpc>
              <a:spcBef>
                <a:spcPts val="1000"/>
              </a:spcBef>
              <a:spcAft>
                <a:spcPts val="0"/>
              </a:spcAft>
              <a:buSzPct val="100000"/>
              <a:buFont typeface="+mj-ea"/>
              <a:buAutoNum type="ea1JpnChsDbPeriod"/>
            </a:pPr>
            <a:r>
              <a:rPr lang="en-US" altLang="zh-CN" sz="17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要加强无线安全，不要连接陌生的无线热点，关闭单位内部无线。</a:t>
            </a:r>
          </a:p>
          <a:p>
            <a:pPr marL="400050" lvl="0" indent="-400050" algn="l" fontAlgn="ctr">
              <a:lnSpc>
                <a:spcPct val="130000"/>
              </a:lnSpc>
              <a:spcBef>
                <a:spcPts val="1000"/>
              </a:spcBef>
              <a:spcAft>
                <a:spcPts val="0"/>
              </a:spcAft>
              <a:buSzPct val="100000"/>
              <a:buFont typeface="+mj-ea"/>
              <a:buAutoNum type="ea1JpnChsDbPeriod"/>
            </a:pPr>
            <a:r>
              <a:rPr lang="en-US" altLang="zh-CN" sz="17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要加强物理安全，不要让陌生人随意进出。</a:t>
            </a:r>
          </a:p>
          <a:p>
            <a:pPr marL="400050" lvl="0" indent="-400050" algn="l" fontAlgn="ctr">
              <a:lnSpc>
                <a:spcPct val="130000"/>
              </a:lnSpc>
              <a:spcBef>
                <a:spcPts val="1000"/>
              </a:spcBef>
              <a:spcAft>
                <a:spcPts val="0"/>
              </a:spcAft>
              <a:buSzPct val="100000"/>
              <a:buFont typeface="+mj-ea"/>
              <a:buAutoNum type="ea1JpnChsDbPeriod"/>
            </a:pPr>
            <a:r>
              <a:rPr lang="en-US" altLang="zh-CN" sz="17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要加强密码安全，不要使用弱密码，同一密码。</a:t>
            </a:r>
          </a:p>
          <a:p>
            <a:pPr marL="400050" lvl="0" indent="-400050" algn="l" fontAlgn="ctr">
              <a:lnSpc>
                <a:spcPct val="130000"/>
              </a:lnSpc>
              <a:spcBef>
                <a:spcPts val="1000"/>
              </a:spcBef>
              <a:spcAft>
                <a:spcPts val="0"/>
              </a:spcAft>
              <a:buSzPct val="100000"/>
              <a:buFont typeface="+mj-ea"/>
              <a:buAutoNum type="ea1JpnChsDbPeriod"/>
            </a:pPr>
            <a:r>
              <a:rPr lang="en-US" altLang="zh-CN" sz="17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要加强上网安全，不要点击可疑网站，不要下载可疑的程序。</a:t>
            </a:r>
          </a:p>
          <a:p>
            <a:pPr marL="400050" lvl="0" indent="-400050" algn="l" fontAlgn="ctr">
              <a:lnSpc>
                <a:spcPct val="130000"/>
              </a:lnSpc>
              <a:spcBef>
                <a:spcPts val="1000"/>
              </a:spcBef>
              <a:spcAft>
                <a:spcPts val="0"/>
              </a:spcAft>
              <a:buSzPct val="100000"/>
              <a:buFont typeface="+mj-ea"/>
              <a:buAutoNum type="ea1JpnChsDbPeriod"/>
            </a:pPr>
            <a:r>
              <a:rPr lang="en-US" altLang="zh-CN" sz="17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要加强系统软件安全，不要使用老旧版本的系统与软件。</a:t>
            </a:r>
          </a:p>
        </p:txBody>
      </p:sp>
    </p:spTree>
    <p:custDataLst>
      <p:tags r:id="rId1"/>
    </p:custData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7" name="Rectangle 9"/>
          <p:cNvSpPr>
            <a:spLocks noChangeArrowheads="1"/>
          </p:cNvSpPr>
          <p:nvPr/>
        </p:nvSpPr>
        <p:spPr bwMode="auto">
          <a:xfrm>
            <a:off x="1046929" y="333378"/>
            <a:ext cx="10972800" cy="74295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结束语</a:t>
            </a:r>
          </a:p>
        </p:txBody>
      </p:sp>
      <p:sp>
        <p:nvSpPr>
          <p:cNvPr id="22" name="TextBox 4"/>
          <p:cNvSpPr txBox="1"/>
          <p:nvPr/>
        </p:nvSpPr>
        <p:spPr>
          <a:xfrm>
            <a:off x="1965724" y="1885954"/>
            <a:ext cx="8260551" cy="3342131"/>
          </a:xfrm>
          <a:prstGeom prst="rect">
            <a:avLst/>
          </a:prstGeom>
          <a:noFill/>
          <a:ln>
            <a:noFill/>
          </a:ln>
          <a:effectLst>
            <a:softEdge rad="127000"/>
          </a:effectLst>
        </p:spPr>
        <p:txBody>
          <a:bodyPr lIns="81637" tIns="40819" rIns="81637" bIns="40819" anchor="ctr"/>
          <a:lstStyle/>
          <a:p>
            <a:pPr algn="ctr">
              <a:defRPr/>
            </a:pPr>
            <a:r>
              <a:rPr lang="zh-CN" altLang="en-US" sz="4000" b="1" dirty="0">
                <a:solidFill>
                  <a:srgbClr val="FF0000"/>
                </a:solidFill>
                <a:latin typeface="+mn-ea"/>
              </a:rPr>
              <a:t>网络信息安全</a:t>
            </a:r>
            <a:endParaRPr lang="en-US" altLang="zh-CN" sz="4000" b="1" dirty="0">
              <a:solidFill>
                <a:srgbClr val="FF0000"/>
              </a:solidFill>
              <a:latin typeface="+mn-ea"/>
            </a:endParaRPr>
          </a:p>
          <a:p>
            <a:pPr algn="ctr">
              <a:defRPr/>
            </a:pPr>
            <a:endParaRPr lang="en-US" altLang="zh-CN" sz="4000" b="1" dirty="0">
              <a:solidFill>
                <a:srgbClr val="FF0000"/>
              </a:solidFill>
              <a:latin typeface="+mn-ea"/>
            </a:endParaRPr>
          </a:p>
          <a:p>
            <a:pPr algn="ctr">
              <a:defRPr/>
            </a:pPr>
            <a:r>
              <a:rPr lang="zh-CN" altLang="en-US" sz="4000" b="1" dirty="0">
                <a:solidFill>
                  <a:srgbClr val="FF0000"/>
                </a:solidFill>
                <a:latin typeface="+mn-ea"/>
              </a:rPr>
              <a:t>是每个人本职工作的重要组成部分，</a:t>
            </a:r>
            <a:endParaRPr lang="en-US" altLang="zh-CN" sz="4000" b="1" dirty="0">
              <a:solidFill>
                <a:srgbClr val="FF0000"/>
              </a:solidFill>
              <a:latin typeface="+mn-ea"/>
            </a:endParaRPr>
          </a:p>
          <a:p>
            <a:pPr algn="ctr">
              <a:defRPr/>
            </a:pPr>
            <a:endParaRPr lang="en-US" altLang="zh-CN" sz="4000" b="1" dirty="0">
              <a:solidFill>
                <a:srgbClr val="FF0000"/>
              </a:solidFill>
              <a:latin typeface="+mn-ea"/>
            </a:endParaRPr>
          </a:p>
          <a:p>
            <a:pPr algn="ctr">
              <a:defRPr/>
            </a:pPr>
            <a:r>
              <a:rPr lang="zh-CN" altLang="en-US" sz="4000" b="1" dirty="0">
                <a:solidFill>
                  <a:srgbClr val="FF0000"/>
                </a:solidFill>
                <a:latin typeface="+mn-ea"/>
              </a:rPr>
              <a:t>网络信息安全需要大家共同努力！</a:t>
            </a:r>
            <a:endParaRPr lang="en-US" altLang="zh-CN" sz="4000" b="1" dirty="0">
              <a:solidFill>
                <a:srgbClr val="FF0000"/>
              </a:solidFill>
              <a:latin typeface="+mn-ea"/>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网络安全法</a:t>
            </a:r>
            <a:r>
              <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个人信息保护</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861195" y="1043570"/>
            <a:ext cx="10469611" cy="5218223"/>
          </a:xfrm>
          <a:prstGeom prst="rect">
            <a:avLst/>
          </a:prstGeom>
          <a:noFill/>
        </p:spPr>
        <p:txBody>
          <a:bodyPr wrap="square" rtlCol="0">
            <a:spAutoFit/>
          </a:bodyPr>
          <a:lstStyle/>
          <a:p>
            <a:pPr marL="381000" indent="-381000" defTabSz="913765">
              <a:lnSpc>
                <a:spcPct val="150000"/>
              </a:lnSpc>
              <a:spcBef>
                <a:spcPts val="400"/>
              </a:spcBef>
              <a:spcAft>
                <a:spcPts val="400"/>
              </a:spcAft>
              <a:buFont typeface="Wingdings" panose="05000000000000000000" pitchFamily="2" charset="2"/>
              <a:buChar char="Ø"/>
            </a:pPr>
            <a:r>
              <a:rPr lang="zh-CN" altLang="en-US" sz="2400" dirty="0">
                <a:solidFill>
                  <a:prstClr val="black"/>
                </a:solidFill>
                <a:latin typeface="微软雅黑" panose="020B0503020204020204" pitchFamily="34" charset="-122"/>
                <a:ea typeface="微软雅黑" panose="020B0503020204020204" pitchFamily="34" charset="-122"/>
              </a:rPr>
              <a:t>第四十条 </a:t>
            </a:r>
            <a:r>
              <a:rPr lang="zh-CN" altLang="zh-CN" sz="2400" dirty="0">
                <a:solidFill>
                  <a:prstClr val="black"/>
                </a:solidFill>
                <a:latin typeface="微软雅黑" panose="020B0503020204020204" pitchFamily="34" charset="-122"/>
                <a:ea typeface="微软雅黑" panose="020B0503020204020204" pitchFamily="34" charset="-122"/>
              </a:rPr>
              <a:t>网络运营者应当对其</a:t>
            </a:r>
            <a:r>
              <a:rPr lang="zh-CN" altLang="zh-CN" sz="2400" b="1" dirty="0">
                <a:solidFill>
                  <a:srgbClr val="FF0000"/>
                </a:solidFill>
                <a:latin typeface="微软雅黑" panose="020B0503020204020204" pitchFamily="34" charset="-122"/>
                <a:ea typeface="微软雅黑" panose="020B0503020204020204" pitchFamily="34" charset="-122"/>
              </a:rPr>
              <a:t>收集的用户信息严格保密</a:t>
            </a:r>
            <a:r>
              <a:rPr lang="zh-CN" altLang="zh-CN" sz="2400" dirty="0">
                <a:solidFill>
                  <a:prstClr val="black"/>
                </a:solidFill>
                <a:latin typeface="微软雅黑" panose="020B0503020204020204" pitchFamily="34" charset="-122"/>
                <a:ea typeface="微软雅黑" panose="020B0503020204020204" pitchFamily="34" charset="-122"/>
              </a:rPr>
              <a:t>，并建立健全</a:t>
            </a:r>
            <a:r>
              <a:rPr lang="zh-CN" altLang="zh-CN" sz="2400" b="1" dirty="0">
                <a:solidFill>
                  <a:srgbClr val="FF0000"/>
                </a:solidFill>
                <a:latin typeface="微软雅黑" panose="020B0503020204020204" pitchFamily="34" charset="-122"/>
                <a:ea typeface="微软雅黑" panose="020B0503020204020204" pitchFamily="34" charset="-122"/>
              </a:rPr>
              <a:t>用户信息保护制度</a:t>
            </a:r>
            <a:r>
              <a:rPr lang="zh-CN" altLang="zh-CN" sz="2400" dirty="0">
                <a:solidFill>
                  <a:prstClr val="black"/>
                </a:solidFill>
                <a:latin typeface="微软雅黑" panose="020B0503020204020204" pitchFamily="34" charset="-122"/>
                <a:ea typeface="微软雅黑" panose="020B0503020204020204" pitchFamily="34" charset="-122"/>
              </a:rPr>
              <a:t>。</a:t>
            </a:r>
            <a:endParaRPr lang="en-US" altLang="zh-CN" sz="2400" dirty="0">
              <a:solidFill>
                <a:prstClr val="black"/>
              </a:solidFill>
              <a:latin typeface="微软雅黑" panose="020B0503020204020204" pitchFamily="34" charset="-122"/>
              <a:ea typeface="微软雅黑" panose="020B0503020204020204" pitchFamily="34" charset="-122"/>
            </a:endParaRPr>
          </a:p>
          <a:p>
            <a:pPr marL="381000" indent="-381000" defTabSz="913765">
              <a:lnSpc>
                <a:spcPct val="150000"/>
              </a:lnSpc>
              <a:spcBef>
                <a:spcPts val="400"/>
              </a:spcBef>
              <a:spcAft>
                <a:spcPts val="400"/>
              </a:spcAft>
              <a:buFont typeface="Wingdings" panose="05000000000000000000" pitchFamily="2" charset="2"/>
              <a:buChar char="Ø"/>
            </a:pPr>
            <a:r>
              <a:rPr lang="zh-CN" altLang="en-US" sz="2400" dirty="0">
                <a:solidFill>
                  <a:prstClr val="black"/>
                </a:solidFill>
                <a:latin typeface="微软雅黑" panose="020B0503020204020204" pitchFamily="34" charset="-122"/>
                <a:ea typeface="微软雅黑" panose="020B0503020204020204" pitchFamily="34" charset="-122"/>
              </a:rPr>
              <a:t>第四十一条 网络运营者不得收集与其提供的服务无关的个人信息，不得违反法律、行政法规的规定和双方的约定收集、使用个人信息，并应当依照法律、行政法规的规定和与用户的约定，处理其保存的个人信息。</a:t>
            </a:r>
            <a:endParaRPr lang="en-US" altLang="zh-CN" sz="2400" dirty="0">
              <a:solidFill>
                <a:prstClr val="black"/>
              </a:solidFill>
              <a:latin typeface="微软雅黑" panose="020B0503020204020204" pitchFamily="34" charset="-122"/>
              <a:ea typeface="微软雅黑" panose="020B0503020204020204" pitchFamily="34" charset="-122"/>
            </a:endParaRPr>
          </a:p>
          <a:p>
            <a:pPr marL="381000" indent="-381000" defTabSz="913765">
              <a:lnSpc>
                <a:spcPct val="150000"/>
              </a:lnSpc>
              <a:spcBef>
                <a:spcPts val="400"/>
              </a:spcBef>
              <a:spcAft>
                <a:spcPts val="400"/>
              </a:spcAft>
              <a:buFont typeface="Wingdings" panose="05000000000000000000" pitchFamily="2" charset="2"/>
              <a:buChar char="Ø"/>
            </a:pPr>
            <a:r>
              <a:rPr lang="zh-CN" altLang="en-US" sz="2400" dirty="0">
                <a:solidFill>
                  <a:prstClr val="black"/>
                </a:solidFill>
                <a:latin typeface="微软雅黑" panose="020B0503020204020204" pitchFamily="34" charset="-122"/>
                <a:ea typeface="微软雅黑" panose="020B0503020204020204" pitchFamily="34" charset="-122"/>
              </a:rPr>
              <a:t>第四十二条 网络运营者</a:t>
            </a:r>
            <a:r>
              <a:rPr lang="zh-CN" altLang="en-US" sz="2400" b="1" dirty="0">
                <a:solidFill>
                  <a:srgbClr val="FF0000"/>
                </a:solidFill>
                <a:latin typeface="微软雅黑" panose="020B0503020204020204" pitchFamily="34" charset="-122"/>
                <a:ea typeface="微软雅黑" panose="020B0503020204020204" pitchFamily="34" charset="-122"/>
              </a:rPr>
              <a:t>应当采取技术措施和其他必要措施，确保其收集的个人信息安全</a:t>
            </a:r>
            <a:r>
              <a:rPr lang="zh-CN" altLang="en-US" sz="2400" dirty="0">
                <a:solidFill>
                  <a:prstClr val="black"/>
                </a:solidFill>
                <a:latin typeface="微软雅黑" panose="020B0503020204020204" pitchFamily="34" charset="-122"/>
                <a:ea typeface="微软雅黑" panose="020B0503020204020204" pitchFamily="34" charset="-122"/>
              </a:rPr>
              <a:t>，防止信息泄露、毁损、丢失。在发生或者可能发生个人信息泄露、毁损、丢失的情况时，应当立即采取补救措施，按照规定及时告知用户并向有关主管部门报告。</a:t>
            </a:r>
          </a:p>
        </p:txBody>
      </p:sp>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平行四边形 75">
            <a:extLst>
              <a:ext uri="{FF2B5EF4-FFF2-40B4-BE49-F238E27FC236}">
                <a16:creationId xmlns:a16="http://schemas.microsoft.com/office/drawing/2014/main" id="{8A63F987-7C31-D4EC-946B-CD055FE151AE}"/>
              </a:ext>
            </a:extLst>
          </p:cNvPr>
          <p:cNvSpPr/>
          <p:nvPr/>
        </p:nvSpPr>
        <p:spPr>
          <a:xfrm>
            <a:off x="3410465" y="5004549"/>
            <a:ext cx="4699847" cy="535940"/>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grpSp>
        <p:nvGrpSpPr>
          <p:cNvPr id="93" name="组合 92"/>
          <p:cNvGrpSpPr/>
          <p:nvPr/>
        </p:nvGrpSpPr>
        <p:grpSpPr>
          <a:xfrm>
            <a:off x="400393" y="459781"/>
            <a:ext cx="719667" cy="719667"/>
            <a:chOff x="1066" y="824"/>
            <a:chExt cx="850" cy="850"/>
          </a:xfrm>
        </p:grpSpPr>
        <p:sp>
          <p:nvSpPr>
            <p:cNvPr id="94" name=" 184"/>
            <p:cNvSpPr/>
            <p:nvPr/>
          </p:nvSpPr>
          <p:spPr>
            <a:xfrm>
              <a:off x="1066" y="824"/>
              <a:ext cx="851" cy="851"/>
            </a:xfrm>
            <a:prstGeom prst="ellipse">
              <a:avLst/>
            </a:prstGeom>
            <a:solidFill>
              <a:srgbClr val="0070C0"/>
            </a:solidFill>
            <a:ln>
              <a:noFill/>
            </a:ln>
            <a:scene3d>
              <a:camera prst="orthographicFront"/>
              <a:lightRig rig="flood" dir="t">
                <a:rot lat="0" lon="0" rev="0"/>
              </a:lightRig>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u="sng">
                <a:solidFill>
                  <a:srgbClr val="FFFFFF"/>
                </a:solidFill>
              </a:endParaRPr>
            </a:p>
          </p:txBody>
        </p:sp>
        <p:sp>
          <p:nvSpPr>
            <p:cNvPr id="95" name="稻壳儿小白白(http://dwz.cn/Wu2UP)"/>
            <p:cNvSpPr/>
            <p:nvPr/>
          </p:nvSpPr>
          <p:spPr bwMode="auto">
            <a:xfrm>
              <a:off x="1246" y="1003"/>
              <a:ext cx="492" cy="494"/>
            </a:xfrm>
            <a:custGeom>
              <a:avLst/>
              <a:gdLst>
                <a:gd name="T0" fmla="*/ 304285122 w 634"/>
                <a:gd name="T1" fmla="*/ 169668656 h 619"/>
                <a:gd name="T2" fmla="*/ 304285122 w 634"/>
                <a:gd name="T3" fmla="*/ 169668656 h 619"/>
                <a:gd name="T4" fmla="*/ 104658444 w 634"/>
                <a:gd name="T5" fmla="*/ 169668656 h 619"/>
                <a:gd name="T6" fmla="*/ 85277221 w 634"/>
                <a:gd name="T7" fmla="*/ 188876534 h 619"/>
                <a:gd name="T8" fmla="*/ 104658444 w 634"/>
                <a:gd name="T9" fmla="*/ 197839943 h 619"/>
                <a:gd name="T10" fmla="*/ 304285122 w 634"/>
                <a:gd name="T11" fmla="*/ 197839943 h 619"/>
                <a:gd name="T12" fmla="*/ 313329907 w 634"/>
                <a:gd name="T13" fmla="*/ 188876534 h 619"/>
                <a:gd name="T14" fmla="*/ 304285122 w 634"/>
                <a:gd name="T15" fmla="*/ 169668656 h 619"/>
                <a:gd name="T16" fmla="*/ 304285122 w 634"/>
                <a:gd name="T17" fmla="*/ 245219109 h 619"/>
                <a:gd name="T18" fmla="*/ 304285122 w 634"/>
                <a:gd name="T19" fmla="*/ 245219109 h 619"/>
                <a:gd name="T20" fmla="*/ 104658444 w 634"/>
                <a:gd name="T21" fmla="*/ 245219109 h 619"/>
                <a:gd name="T22" fmla="*/ 85277221 w 634"/>
                <a:gd name="T23" fmla="*/ 263786858 h 619"/>
                <a:gd name="T24" fmla="*/ 104658444 w 634"/>
                <a:gd name="T25" fmla="*/ 273390397 h 619"/>
                <a:gd name="T26" fmla="*/ 304285122 w 634"/>
                <a:gd name="T27" fmla="*/ 273390397 h 619"/>
                <a:gd name="T28" fmla="*/ 313329907 w 634"/>
                <a:gd name="T29" fmla="*/ 263786858 h 619"/>
                <a:gd name="T30" fmla="*/ 304285122 w 634"/>
                <a:gd name="T31" fmla="*/ 245219109 h 619"/>
                <a:gd name="T32" fmla="*/ 351446125 w 634"/>
                <a:gd name="T33" fmla="*/ 0 h 619"/>
                <a:gd name="T34" fmla="*/ 351446125 w 634"/>
                <a:gd name="T35" fmla="*/ 0 h 619"/>
                <a:gd name="T36" fmla="*/ 47161003 w 634"/>
                <a:gd name="T37" fmla="*/ 0 h 619"/>
                <a:gd name="T38" fmla="*/ 0 w 634"/>
                <a:gd name="T39" fmla="*/ 47379166 h 619"/>
                <a:gd name="T40" fmla="*/ 0 w 634"/>
                <a:gd name="T41" fmla="*/ 348940850 h 619"/>
                <a:gd name="T42" fmla="*/ 47161003 w 634"/>
                <a:gd name="T43" fmla="*/ 395679887 h 619"/>
                <a:gd name="T44" fmla="*/ 351446125 w 634"/>
                <a:gd name="T45" fmla="*/ 395679887 h 619"/>
                <a:gd name="T46" fmla="*/ 408943566 w 634"/>
                <a:gd name="T47" fmla="*/ 348940850 h 619"/>
                <a:gd name="T48" fmla="*/ 408943566 w 634"/>
                <a:gd name="T49" fmla="*/ 47379166 h 619"/>
                <a:gd name="T50" fmla="*/ 351446125 w 634"/>
                <a:gd name="T51" fmla="*/ 0 h 619"/>
                <a:gd name="T52" fmla="*/ 379872133 w 634"/>
                <a:gd name="T53" fmla="*/ 348940850 h 619"/>
                <a:gd name="T54" fmla="*/ 379872133 w 634"/>
                <a:gd name="T55" fmla="*/ 348940850 h 619"/>
                <a:gd name="T56" fmla="*/ 351446125 w 634"/>
                <a:gd name="T57" fmla="*/ 377112138 h 619"/>
                <a:gd name="T58" fmla="*/ 47161003 w 634"/>
                <a:gd name="T59" fmla="*/ 377112138 h 619"/>
                <a:gd name="T60" fmla="*/ 28426008 w 634"/>
                <a:gd name="T61" fmla="*/ 348940850 h 619"/>
                <a:gd name="T62" fmla="*/ 28426008 w 634"/>
                <a:gd name="T63" fmla="*/ 47379166 h 619"/>
                <a:gd name="T64" fmla="*/ 47161003 w 634"/>
                <a:gd name="T65" fmla="*/ 18567749 h 619"/>
                <a:gd name="T66" fmla="*/ 351446125 w 634"/>
                <a:gd name="T67" fmla="*/ 18567749 h 619"/>
                <a:gd name="T68" fmla="*/ 379872133 w 634"/>
                <a:gd name="T69" fmla="*/ 47379166 h 619"/>
                <a:gd name="T70" fmla="*/ 379872133 w 634"/>
                <a:gd name="T71" fmla="*/ 348940850 h 619"/>
                <a:gd name="T72" fmla="*/ 304285122 w 634"/>
                <a:gd name="T73" fmla="*/ 94118202 h 619"/>
                <a:gd name="T74" fmla="*/ 304285122 w 634"/>
                <a:gd name="T75" fmla="*/ 94118202 h 619"/>
                <a:gd name="T76" fmla="*/ 104658444 w 634"/>
                <a:gd name="T77" fmla="*/ 94118202 h 619"/>
                <a:gd name="T78" fmla="*/ 85277221 w 634"/>
                <a:gd name="T79" fmla="*/ 113326080 h 619"/>
                <a:gd name="T80" fmla="*/ 104658444 w 634"/>
                <a:gd name="T81" fmla="*/ 122929619 h 619"/>
                <a:gd name="T82" fmla="*/ 304285122 w 634"/>
                <a:gd name="T83" fmla="*/ 122929619 h 619"/>
                <a:gd name="T84" fmla="*/ 313329907 w 634"/>
                <a:gd name="T85" fmla="*/ 113326080 h 619"/>
                <a:gd name="T86" fmla="*/ 304285122 w 634"/>
                <a:gd name="T87" fmla="*/ 94118202 h 6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4" h="619">
                  <a:moveTo>
                    <a:pt x="471" y="265"/>
                  </a:moveTo>
                  <a:lnTo>
                    <a:pt x="471" y="265"/>
                  </a:lnTo>
                  <a:cubicBezTo>
                    <a:pt x="162" y="265"/>
                    <a:pt x="162" y="265"/>
                    <a:pt x="162" y="265"/>
                  </a:cubicBezTo>
                  <a:cubicBezTo>
                    <a:pt x="147" y="265"/>
                    <a:pt x="132" y="280"/>
                    <a:pt x="132" y="295"/>
                  </a:cubicBezTo>
                  <a:cubicBezTo>
                    <a:pt x="132" y="295"/>
                    <a:pt x="147" y="309"/>
                    <a:pt x="162" y="309"/>
                  </a:cubicBezTo>
                  <a:cubicBezTo>
                    <a:pt x="471" y="309"/>
                    <a:pt x="471" y="309"/>
                    <a:pt x="471" y="309"/>
                  </a:cubicBezTo>
                  <a:cubicBezTo>
                    <a:pt x="485" y="309"/>
                    <a:pt x="485" y="295"/>
                    <a:pt x="485" y="295"/>
                  </a:cubicBezTo>
                  <a:cubicBezTo>
                    <a:pt x="485" y="280"/>
                    <a:pt x="485" y="265"/>
                    <a:pt x="471" y="265"/>
                  </a:cubicBezTo>
                  <a:close/>
                  <a:moveTo>
                    <a:pt x="471" y="383"/>
                  </a:moveTo>
                  <a:lnTo>
                    <a:pt x="471" y="383"/>
                  </a:lnTo>
                  <a:cubicBezTo>
                    <a:pt x="162" y="383"/>
                    <a:pt x="162" y="383"/>
                    <a:pt x="162" y="383"/>
                  </a:cubicBezTo>
                  <a:cubicBezTo>
                    <a:pt x="147" y="383"/>
                    <a:pt x="132" y="398"/>
                    <a:pt x="132" y="412"/>
                  </a:cubicBezTo>
                  <a:cubicBezTo>
                    <a:pt x="132" y="412"/>
                    <a:pt x="147" y="427"/>
                    <a:pt x="162" y="427"/>
                  </a:cubicBezTo>
                  <a:cubicBezTo>
                    <a:pt x="471" y="427"/>
                    <a:pt x="471" y="427"/>
                    <a:pt x="471" y="427"/>
                  </a:cubicBezTo>
                  <a:cubicBezTo>
                    <a:pt x="485" y="427"/>
                    <a:pt x="485" y="412"/>
                    <a:pt x="485" y="412"/>
                  </a:cubicBezTo>
                  <a:cubicBezTo>
                    <a:pt x="485" y="398"/>
                    <a:pt x="485" y="383"/>
                    <a:pt x="471" y="383"/>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71" y="147"/>
                  </a:moveTo>
                  <a:lnTo>
                    <a:pt x="471" y="147"/>
                  </a:lnTo>
                  <a:cubicBezTo>
                    <a:pt x="162" y="147"/>
                    <a:pt x="162" y="147"/>
                    <a:pt x="162" y="147"/>
                  </a:cubicBezTo>
                  <a:cubicBezTo>
                    <a:pt x="147" y="147"/>
                    <a:pt x="132" y="162"/>
                    <a:pt x="132" y="177"/>
                  </a:cubicBezTo>
                  <a:cubicBezTo>
                    <a:pt x="132" y="177"/>
                    <a:pt x="147" y="192"/>
                    <a:pt x="162" y="192"/>
                  </a:cubicBezTo>
                  <a:cubicBezTo>
                    <a:pt x="471" y="192"/>
                    <a:pt x="471" y="192"/>
                    <a:pt x="471" y="192"/>
                  </a:cubicBezTo>
                  <a:cubicBezTo>
                    <a:pt x="485" y="192"/>
                    <a:pt x="485" y="177"/>
                    <a:pt x="485" y="177"/>
                  </a:cubicBezTo>
                  <a:cubicBezTo>
                    <a:pt x="485" y="162"/>
                    <a:pt x="485" y="147"/>
                    <a:pt x="471" y="14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08" tIns="60955" rIns="121908" bIns="60955" anchor="ctr"/>
            <a:lstStyle/>
            <a:p>
              <a:endParaRPr lang="zh-CN" altLang="en-US"/>
            </a:p>
          </p:txBody>
        </p:sp>
      </p:grpSp>
      <p:sp>
        <p:nvSpPr>
          <p:cNvPr id="96" name="Text Placeholder 4"/>
          <p:cNvSpPr txBox="1"/>
          <p:nvPr/>
        </p:nvSpPr>
        <p:spPr>
          <a:xfrm>
            <a:off x="1156547" y="488425"/>
            <a:ext cx="3008380" cy="662379"/>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目录</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2400" b="1" dirty="0">
                <a:solidFill>
                  <a:schemeClr val="accent1"/>
                </a:solidFill>
                <a:latin typeface="微软雅黑" panose="020B0503020204020204" pitchFamily="34" charset="-122"/>
                <a:ea typeface="微软雅黑" panose="020B0503020204020204" pitchFamily="34" charset="-122"/>
              </a:rPr>
              <a:t>Contents</a:t>
            </a:r>
            <a:endParaRPr lang="en-GB" sz="2400" b="1" dirty="0">
              <a:solidFill>
                <a:schemeClr val="accent1"/>
              </a:solidFill>
              <a:latin typeface="微软雅黑" panose="020B0503020204020204" pitchFamily="34" charset="-122"/>
              <a:ea typeface="微软雅黑" panose="020B0503020204020204" pitchFamily="34" charset="-122"/>
            </a:endParaRPr>
          </a:p>
        </p:txBody>
      </p:sp>
      <p:sp>
        <p:nvSpPr>
          <p:cNvPr id="99" name="矩形 98"/>
          <p:cNvSpPr/>
          <p:nvPr/>
        </p:nvSpPr>
        <p:spPr>
          <a:xfrm>
            <a:off x="1276043" y="1212427"/>
            <a:ext cx="8160060" cy="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43" name="组合 42"/>
          <p:cNvGrpSpPr/>
          <p:nvPr/>
        </p:nvGrpSpPr>
        <p:grpSpPr>
          <a:xfrm>
            <a:off x="2531959" y="1674108"/>
            <a:ext cx="5527040" cy="3971465"/>
            <a:chOff x="2531959" y="1674108"/>
            <a:chExt cx="5527040" cy="3971465"/>
          </a:xfrm>
        </p:grpSpPr>
        <p:grpSp>
          <p:nvGrpSpPr>
            <p:cNvPr id="44" name="组合 43"/>
            <p:cNvGrpSpPr/>
            <p:nvPr/>
          </p:nvGrpSpPr>
          <p:grpSpPr>
            <a:xfrm>
              <a:off x="2531959" y="1674108"/>
              <a:ext cx="5527040" cy="661720"/>
              <a:chOff x="2531959" y="1674108"/>
              <a:chExt cx="5527040" cy="661720"/>
            </a:xfrm>
          </p:grpSpPr>
          <p:sp>
            <p:nvSpPr>
              <p:cNvPr id="69" name="平行四边形 68"/>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70"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01</a:t>
                </a:r>
                <a:endParaRPr lang="zh-CN" altLang="en-US" sz="3700" dirty="0">
                  <a:solidFill>
                    <a:schemeClr val="bg1"/>
                  </a:solidFill>
                  <a:latin typeface="Impact" panose="020B0806030902050204" pitchFamily="34" charset="0"/>
                </a:endParaRPr>
              </a:p>
            </p:txBody>
          </p:sp>
          <p:grpSp>
            <p:nvGrpSpPr>
              <p:cNvPr id="71" name="组合 70"/>
              <p:cNvGrpSpPr/>
              <p:nvPr/>
            </p:nvGrpSpPr>
            <p:grpSpPr>
              <a:xfrm>
                <a:off x="3359152" y="1704341"/>
                <a:ext cx="4699847" cy="535940"/>
                <a:chOff x="4315150" y="953426"/>
                <a:chExt cx="3857250" cy="540057"/>
              </a:xfrm>
            </p:grpSpPr>
            <p:sp>
              <p:nvSpPr>
                <p:cNvPr id="72" name="平行四边形 71"/>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73" name="矩形 72"/>
                <p:cNvSpPr/>
                <p:nvPr/>
              </p:nvSpPr>
              <p:spPr>
                <a:xfrm>
                  <a:off x="4549966" y="991950"/>
                  <a:ext cx="3331204" cy="348176"/>
                </a:xfrm>
                <a:prstGeom prst="rect">
                  <a:avLst/>
                </a:prstGeom>
                <a:ln w="15875">
                  <a:noFill/>
                </a:ln>
              </p:spPr>
              <p:txBody>
                <a:bodyPr wrap="square" lIns="68580" tIns="34290" rIns="68580" bIns="34290">
                  <a:spAutoFit/>
                </a:bodyPr>
                <a:lstStyle/>
                <a:p>
                  <a:r>
                    <a:rPr lang="zh-CN" altLang="en-US" b="1" dirty="0">
                      <a:latin typeface="微软雅黑" panose="020B0503020204020204" pitchFamily="34" charset="-122"/>
                      <a:ea typeface="微软雅黑" panose="020B0503020204020204" pitchFamily="34" charset="-122"/>
                    </a:rPr>
                    <a:t>网络安全法</a:t>
                  </a:r>
                </a:p>
              </p:txBody>
            </p:sp>
          </p:grpSp>
        </p:grpSp>
        <p:grpSp>
          <p:nvGrpSpPr>
            <p:cNvPr id="45" name="组合 44"/>
            <p:cNvGrpSpPr/>
            <p:nvPr/>
          </p:nvGrpSpPr>
          <p:grpSpPr>
            <a:xfrm>
              <a:off x="2531959" y="2468866"/>
              <a:ext cx="5527040" cy="661720"/>
              <a:chOff x="2531959" y="2448035"/>
              <a:chExt cx="5527040" cy="661720"/>
            </a:xfrm>
          </p:grpSpPr>
          <p:sp>
            <p:nvSpPr>
              <p:cNvPr id="64" name="平行四边形 63"/>
              <p:cNvSpPr/>
              <p:nvPr/>
            </p:nvSpPr>
            <p:spPr>
              <a:xfrm>
                <a:off x="2531959" y="2477421"/>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5" name="文本框 9"/>
              <p:cNvSpPr txBox="1"/>
              <p:nvPr/>
            </p:nvSpPr>
            <p:spPr>
              <a:xfrm>
                <a:off x="2691132" y="2448035"/>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02</a:t>
                </a:r>
                <a:endParaRPr lang="zh-CN" altLang="en-US" sz="3700" dirty="0">
                  <a:solidFill>
                    <a:schemeClr val="bg1"/>
                  </a:solidFill>
                  <a:latin typeface="Impact" panose="020B0806030902050204" pitchFamily="34" charset="0"/>
                </a:endParaRPr>
              </a:p>
            </p:txBody>
          </p:sp>
          <p:grpSp>
            <p:nvGrpSpPr>
              <p:cNvPr id="66" name="组合 65"/>
              <p:cNvGrpSpPr/>
              <p:nvPr/>
            </p:nvGrpSpPr>
            <p:grpSpPr>
              <a:xfrm>
                <a:off x="3359152" y="2478268"/>
                <a:ext cx="4699847" cy="535940"/>
                <a:chOff x="4315150" y="953426"/>
                <a:chExt cx="3857250" cy="540057"/>
              </a:xfrm>
              <a:pattFill prst="pct5">
                <a:fgClr>
                  <a:schemeClr val="accent1"/>
                </a:fgClr>
                <a:bgClr>
                  <a:schemeClr val="bg1"/>
                </a:bgClr>
              </a:pattFill>
            </p:grpSpPr>
            <p:sp>
              <p:nvSpPr>
                <p:cNvPr id="67" name="平行四边形 66"/>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pattFill prst="pct5">
                      <a:fgClr>
                        <a:schemeClr val="tx1">
                          <a:lumMod val="75000"/>
                          <a:lumOff val="25000"/>
                        </a:schemeClr>
                      </a:fgClr>
                      <a:bgClr>
                        <a:schemeClr val="bg1"/>
                      </a:bgClr>
                    </a:pattFill>
                  </a:endParaRPr>
                </a:p>
              </p:txBody>
            </p:sp>
            <p:sp>
              <p:nvSpPr>
                <p:cNvPr id="68" name="矩形 67"/>
                <p:cNvSpPr/>
                <p:nvPr/>
              </p:nvSpPr>
              <p:spPr>
                <a:xfrm>
                  <a:off x="4549967" y="991950"/>
                  <a:ext cx="2493281" cy="348176"/>
                </a:xfrm>
                <a:prstGeom prst="rect">
                  <a:avLst/>
                </a:prstGeom>
                <a:pattFill prst="pct5">
                  <a:fgClr>
                    <a:srgbClr val="4F81BD"/>
                  </a:fgClr>
                  <a:bgClr>
                    <a:schemeClr val="bg1"/>
                  </a:bgClr>
                </a:pattFill>
                <a:ln w="15875">
                  <a:noFill/>
                </a:ln>
              </p:spPr>
              <p:txBody>
                <a:bodyPr wrap="square" lIns="68580" tIns="34290" rIns="68580" bIns="34290">
                  <a:spAutoFit/>
                </a:bodyPr>
                <a:lstStyle/>
                <a:p>
                  <a:pPr lvl="0" algn="l"/>
                  <a:r>
                    <a:rPr lang="zh-CN" altLang="en-US" b="1" dirty="0">
                      <a:solidFill>
                        <a:schemeClr val="tx2"/>
                      </a:solidFill>
                      <a:latin typeface="微软雅黑" panose="020B0503020204020204" pitchFamily="34" charset="-122"/>
                      <a:ea typeface="微软雅黑" panose="020B0503020204020204" pitchFamily="34" charset="-122"/>
                      <a:sym typeface="+mn-ea"/>
                    </a:rPr>
                    <a:t>安全事件-发生在身边的故事</a:t>
                  </a:r>
                </a:p>
              </p:txBody>
            </p:sp>
          </p:grpSp>
        </p:grpSp>
        <p:grpSp>
          <p:nvGrpSpPr>
            <p:cNvPr id="46" name="组合 45"/>
            <p:cNvGrpSpPr/>
            <p:nvPr/>
          </p:nvGrpSpPr>
          <p:grpSpPr>
            <a:xfrm>
              <a:off x="2531959" y="3316104"/>
              <a:ext cx="5527040" cy="661720"/>
              <a:chOff x="2531959" y="3221962"/>
              <a:chExt cx="5527040" cy="661720"/>
            </a:xfrm>
          </p:grpSpPr>
          <p:sp>
            <p:nvSpPr>
              <p:cNvPr id="59" name="平行四边形 58"/>
              <p:cNvSpPr/>
              <p:nvPr/>
            </p:nvSpPr>
            <p:spPr>
              <a:xfrm>
                <a:off x="2531959" y="3251348"/>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0" name="文本框 9"/>
              <p:cNvSpPr txBox="1"/>
              <p:nvPr/>
            </p:nvSpPr>
            <p:spPr>
              <a:xfrm>
                <a:off x="2691132" y="3221962"/>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03</a:t>
                </a:r>
                <a:endParaRPr lang="zh-CN" altLang="en-US" sz="3700" dirty="0">
                  <a:solidFill>
                    <a:schemeClr val="bg1"/>
                  </a:solidFill>
                  <a:latin typeface="Impact" panose="020B0806030902050204" pitchFamily="34" charset="0"/>
                </a:endParaRPr>
              </a:p>
            </p:txBody>
          </p:sp>
          <p:grpSp>
            <p:nvGrpSpPr>
              <p:cNvPr id="61" name="组合 60"/>
              <p:cNvGrpSpPr/>
              <p:nvPr/>
            </p:nvGrpSpPr>
            <p:grpSpPr>
              <a:xfrm>
                <a:off x="3359152" y="3252195"/>
                <a:ext cx="4699847" cy="535940"/>
                <a:chOff x="4315150" y="953426"/>
                <a:chExt cx="3857250" cy="540057"/>
              </a:xfrm>
              <a:pattFill prst="pct5">
                <a:fgClr>
                  <a:schemeClr val="accent1"/>
                </a:fgClr>
                <a:bgClr>
                  <a:schemeClr val="bg1"/>
                </a:bgClr>
              </a:pattFill>
            </p:grpSpPr>
            <p:sp>
              <p:nvSpPr>
                <p:cNvPr id="62" name="平行四边形 61"/>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solidFill>
                      <a:schemeClr val="tx1">
                        <a:lumMod val="75000"/>
                        <a:lumOff val="25000"/>
                      </a:schemeClr>
                    </a:solidFill>
                  </a:endParaRPr>
                </a:p>
              </p:txBody>
            </p:sp>
            <p:sp>
              <p:nvSpPr>
                <p:cNvPr id="63" name="矩形 62"/>
                <p:cNvSpPr/>
                <p:nvPr/>
              </p:nvSpPr>
              <p:spPr>
                <a:xfrm>
                  <a:off x="4549966" y="991950"/>
                  <a:ext cx="3331204" cy="348176"/>
                </a:xfrm>
                <a:prstGeom prst="rect">
                  <a:avLst/>
                </a:prstGeom>
                <a:pattFill prst="pct5">
                  <a:fgClr>
                    <a:srgbClr val="4F81BD"/>
                  </a:fgClr>
                  <a:bgClr>
                    <a:schemeClr val="bg1"/>
                  </a:bgClr>
                </a:pattFill>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信息</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47" name="组合 46"/>
            <p:cNvGrpSpPr/>
            <p:nvPr/>
          </p:nvGrpSpPr>
          <p:grpSpPr>
            <a:xfrm>
              <a:off x="2531959" y="4134802"/>
              <a:ext cx="5527040" cy="661720"/>
              <a:chOff x="2531959" y="1674108"/>
              <a:chExt cx="5527040" cy="661720"/>
            </a:xfrm>
          </p:grpSpPr>
          <p:sp>
            <p:nvSpPr>
              <p:cNvPr id="54" name="平行四边形 53"/>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55"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04</a:t>
                </a:r>
                <a:endParaRPr lang="zh-CN" altLang="en-US" sz="3700" dirty="0">
                  <a:solidFill>
                    <a:schemeClr val="bg1"/>
                  </a:solidFill>
                  <a:latin typeface="Impact" panose="020B0806030902050204" pitchFamily="34" charset="0"/>
                </a:endParaRPr>
              </a:p>
            </p:txBody>
          </p:sp>
          <p:grpSp>
            <p:nvGrpSpPr>
              <p:cNvPr id="56" name="组合 55"/>
              <p:cNvGrpSpPr/>
              <p:nvPr/>
            </p:nvGrpSpPr>
            <p:grpSpPr>
              <a:xfrm>
                <a:off x="3359152" y="1704340"/>
                <a:ext cx="4699847" cy="535940"/>
                <a:chOff x="4315150" y="953425"/>
                <a:chExt cx="3857250" cy="540057"/>
              </a:xfrm>
            </p:grpSpPr>
            <p:sp>
              <p:nvSpPr>
                <p:cNvPr id="57" name="平行四边形 56"/>
                <p:cNvSpPr/>
                <p:nvPr/>
              </p:nvSpPr>
              <p:spPr>
                <a:xfrm>
                  <a:off x="4315150" y="953425"/>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58" name="矩形 57"/>
                <p:cNvSpPr/>
                <p:nvPr/>
              </p:nvSpPr>
              <p:spPr>
                <a:xfrm>
                  <a:off x="4549966" y="991950"/>
                  <a:ext cx="3331204" cy="348176"/>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追踪问题的根源</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48" name="组合 47"/>
            <p:cNvGrpSpPr/>
            <p:nvPr/>
          </p:nvGrpSpPr>
          <p:grpSpPr>
            <a:xfrm>
              <a:off x="2531959" y="4983853"/>
              <a:ext cx="5172192" cy="661720"/>
              <a:chOff x="2531959" y="1674108"/>
              <a:chExt cx="5172192" cy="661720"/>
            </a:xfrm>
          </p:grpSpPr>
          <p:sp>
            <p:nvSpPr>
              <p:cNvPr id="49" name="平行四边形 48"/>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50"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05</a:t>
                </a:r>
                <a:endParaRPr lang="zh-CN" altLang="en-US" sz="3700" dirty="0">
                  <a:solidFill>
                    <a:schemeClr val="bg1"/>
                  </a:solidFill>
                  <a:latin typeface="Impact" panose="020B0806030902050204" pitchFamily="34" charset="0"/>
                </a:endParaRPr>
              </a:p>
            </p:txBody>
          </p:sp>
          <p:sp>
            <p:nvSpPr>
              <p:cNvPr id="53" name="矩形 52"/>
              <p:cNvSpPr/>
              <p:nvPr/>
            </p:nvSpPr>
            <p:spPr>
              <a:xfrm>
                <a:off x="3645262" y="1742571"/>
                <a:ext cx="4058889" cy="345522"/>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rPr>
                  <a:t>建立良好的安全习惯</a:t>
                </a:r>
              </a:p>
            </p:txBody>
          </p:sp>
        </p:grpSp>
      </p:grpSp>
      <p:sp>
        <p:nvSpPr>
          <p:cNvPr id="41" name="平行四边形 40">
            <a:extLst>
              <a:ext uri="{FF2B5EF4-FFF2-40B4-BE49-F238E27FC236}">
                <a16:creationId xmlns:a16="http://schemas.microsoft.com/office/drawing/2014/main" id="{8153EC28-AFE6-E6CE-C443-D2C212D3D691}"/>
              </a:ext>
            </a:extLst>
          </p:cNvPr>
          <p:cNvSpPr/>
          <p:nvPr/>
        </p:nvSpPr>
        <p:spPr>
          <a:xfrm>
            <a:off x="2429178" y="5766743"/>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42" name="文本框 9">
            <a:extLst>
              <a:ext uri="{FF2B5EF4-FFF2-40B4-BE49-F238E27FC236}">
                <a16:creationId xmlns:a16="http://schemas.microsoft.com/office/drawing/2014/main" id="{2ECC416D-044B-9845-3572-E6AD7BC9B18E}"/>
              </a:ext>
            </a:extLst>
          </p:cNvPr>
          <p:cNvSpPr txBox="1"/>
          <p:nvPr/>
        </p:nvSpPr>
        <p:spPr>
          <a:xfrm>
            <a:off x="2588351" y="5737357"/>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06</a:t>
            </a:r>
            <a:endParaRPr lang="zh-CN" altLang="en-US" sz="3700" dirty="0">
              <a:solidFill>
                <a:schemeClr val="bg1"/>
              </a:solidFill>
              <a:latin typeface="Impact" panose="020B0806030902050204" pitchFamily="34" charset="0"/>
            </a:endParaRPr>
          </a:p>
        </p:txBody>
      </p:sp>
      <p:sp>
        <p:nvSpPr>
          <p:cNvPr id="74" name="平行四边形 73">
            <a:extLst>
              <a:ext uri="{FF2B5EF4-FFF2-40B4-BE49-F238E27FC236}">
                <a16:creationId xmlns:a16="http://schemas.microsoft.com/office/drawing/2014/main" id="{9C98A3D0-4219-6A8B-6DD2-BE6B2A99040A}"/>
              </a:ext>
            </a:extLst>
          </p:cNvPr>
          <p:cNvSpPr/>
          <p:nvPr/>
        </p:nvSpPr>
        <p:spPr>
          <a:xfrm>
            <a:off x="3256371" y="5767590"/>
            <a:ext cx="4699847" cy="535940"/>
          </a:xfrm>
          <a:prstGeom prst="parallelogram">
            <a:avLst>
              <a:gd name="adj" fmla="val 48207"/>
            </a:avLst>
          </a:prstGeom>
          <a:solidFill>
            <a:srgbClr val="4F81BD"/>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75" name="矩形 74">
            <a:extLst>
              <a:ext uri="{FF2B5EF4-FFF2-40B4-BE49-F238E27FC236}">
                <a16:creationId xmlns:a16="http://schemas.microsoft.com/office/drawing/2014/main" id="{BCC4764C-35DF-31E0-8E2C-15739ED24553}"/>
              </a:ext>
            </a:extLst>
          </p:cNvPr>
          <p:cNvSpPr/>
          <p:nvPr/>
        </p:nvSpPr>
        <p:spPr>
          <a:xfrm>
            <a:off x="3542481" y="5805820"/>
            <a:ext cx="4058889" cy="345522"/>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rPr>
              <a:t>数据安全法解读及医疗数据安全建设</a:t>
            </a:r>
          </a:p>
        </p:txBody>
      </p:sp>
    </p:spTree>
    <p:extLst>
      <p:ext uri="{BB962C8B-B14F-4D97-AF65-F5344CB8AC3E}">
        <p14:creationId xmlns:p14="http://schemas.microsoft.com/office/powerpoint/2010/main" val="3931327691"/>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数据安全发展</a:t>
            </a:r>
          </a:p>
        </p:txBody>
      </p:sp>
      <p:grpSp>
        <p:nvGrpSpPr>
          <p:cNvPr id="24" name="组合 27">
            <a:extLst>
              <a:ext uri="{FF2B5EF4-FFF2-40B4-BE49-F238E27FC236}">
                <a16:creationId xmlns:a16="http://schemas.microsoft.com/office/drawing/2014/main" id="{6FDDEAEF-CF99-EAD8-F929-4D2BA9B34BDF}"/>
              </a:ext>
            </a:extLst>
          </p:cNvPr>
          <p:cNvGrpSpPr>
            <a:grpSpLocks/>
          </p:cNvGrpSpPr>
          <p:nvPr/>
        </p:nvGrpSpPr>
        <p:grpSpPr bwMode="auto">
          <a:xfrm>
            <a:off x="311150" y="1163638"/>
            <a:ext cx="11152188" cy="2432050"/>
            <a:chOff x="0" y="12699"/>
            <a:chExt cx="11152505" cy="2432051"/>
          </a:xfrm>
        </p:grpSpPr>
        <p:grpSp>
          <p:nvGrpSpPr>
            <p:cNvPr id="25" name="Parallelogram 4">
              <a:extLst>
                <a:ext uri="{FF2B5EF4-FFF2-40B4-BE49-F238E27FC236}">
                  <a16:creationId xmlns:a16="http://schemas.microsoft.com/office/drawing/2014/main" id="{28376B86-3D30-9646-D3E3-090DDD2D5DF8}"/>
                </a:ext>
              </a:extLst>
            </p:cNvPr>
            <p:cNvGrpSpPr>
              <a:grpSpLocks/>
            </p:cNvGrpSpPr>
            <p:nvPr/>
          </p:nvGrpSpPr>
          <p:grpSpPr bwMode="auto">
            <a:xfrm>
              <a:off x="1778051" y="990599"/>
              <a:ext cx="1778051" cy="342900"/>
              <a:chOff x="52" y="1270"/>
              <a:chExt cx="1778050" cy="342900"/>
            </a:xfrm>
          </p:grpSpPr>
          <p:sp>
            <p:nvSpPr>
              <p:cNvPr id="69" name="形状">
                <a:extLst>
                  <a:ext uri="{FF2B5EF4-FFF2-40B4-BE49-F238E27FC236}">
                    <a16:creationId xmlns:a16="http://schemas.microsoft.com/office/drawing/2014/main" id="{C1769FAA-51E0-236F-93EB-6E11E5818F8D}"/>
                  </a:ext>
                </a:extLst>
              </p:cNvPr>
              <p:cNvSpPr/>
              <p:nvPr/>
            </p:nvSpPr>
            <p:spPr>
              <a:xfrm>
                <a:off x="52" y="1270"/>
                <a:ext cx="1778050" cy="3429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1" y="0"/>
                    </a:lnTo>
                    <a:lnTo>
                      <a:pt x="21600" y="0"/>
                    </a:lnTo>
                    <a:lnTo>
                      <a:pt x="19479" y="21600"/>
                    </a:lnTo>
                    <a:close/>
                  </a:path>
                </a:pathLst>
              </a:custGeom>
              <a:solidFill>
                <a:srgbClr val="0070C0"/>
              </a:solidFill>
              <a:ln w="12700" cap="flat">
                <a:noFill/>
                <a:miter lim="400000"/>
              </a:ln>
              <a:effectLst/>
            </p:spPr>
            <p:txBody>
              <a:bodyPr lIns="45719" tIns="45719" rIns="45719" bIns="45719" anchor="ctr"/>
              <a:lstStyle/>
              <a:p>
                <a:pPr algn="ctr">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70" name="2018年">
                <a:extLst>
                  <a:ext uri="{FF2B5EF4-FFF2-40B4-BE49-F238E27FC236}">
                    <a16:creationId xmlns:a16="http://schemas.microsoft.com/office/drawing/2014/main" id="{840BF6A8-550F-1A7E-FEBD-23B03643C609}"/>
                  </a:ext>
                </a:extLst>
              </p:cNvPr>
              <p:cNvSpPr txBox="1"/>
              <p:nvPr/>
            </p:nvSpPr>
            <p:spPr>
              <a:xfrm>
                <a:off x="220721" y="34222"/>
                <a:ext cx="1336713" cy="276997"/>
              </a:xfrm>
              <a:prstGeom prst="rect">
                <a:avLst/>
              </a:prstGeom>
              <a:noFill/>
              <a:ln w="12700" cap="flat">
                <a:noFill/>
                <a:miter lim="400000"/>
              </a:ln>
              <a:effectLst/>
            </p:spPr>
            <p:txBody>
              <a:bodyPr lIns="45719" tIns="45719" rIns="45719" bIns="45719" anchor="ctr">
                <a:spAutoFit/>
              </a:bodyPr>
              <a:lstStyle/>
              <a:p>
                <a:pPr algn="ctr" eaLnBrk="0" hangingPunct="0">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2018年</a:t>
                </a:r>
              </a:p>
            </p:txBody>
          </p:sp>
        </p:grpSp>
        <p:grpSp>
          <p:nvGrpSpPr>
            <p:cNvPr id="26" name="Parallelogram 5">
              <a:extLst>
                <a:ext uri="{FF2B5EF4-FFF2-40B4-BE49-F238E27FC236}">
                  <a16:creationId xmlns:a16="http://schemas.microsoft.com/office/drawing/2014/main" id="{71455AA5-D282-384A-F5CD-04B4A96A7096}"/>
                </a:ext>
              </a:extLst>
            </p:cNvPr>
            <p:cNvGrpSpPr>
              <a:grpSpLocks/>
            </p:cNvGrpSpPr>
            <p:nvPr/>
          </p:nvGrpSpPr>
          <p:grpSpPr bwMode="auto">
            <a:xfrm>
              <a:off x="3556101" y="990599"/>
              <a:ext cx="1778051" cy="342900"/>
              <a:chOff x="102" y="1270"/>
              <a:chExt cx="1778050" cy="342900"/>
            </a:xfrm>
          </p:grpSpPr>
          <p:sp>
            <p:nvSpPr>
              <p:cNvPr id="67" name="形状">
                <a:extLst>
                  <a:ext uri="{FF2B5EF4-FFF2-40B4-BE49-F238E27FC236}">
                    <a16:creationId xmlns:a16="http://schemas.microsoft.com/office/drawing/2014/main" id="{1B4994ED-1703-4831-7A92-07DB47ECC5EB}"/>
                  </a:ext>
                </a:extLst>
              </p:cNvPr>
              <p:cNvSpPr/>
              <p:nvPr/>
            </p:nvSpPr>
            <p:spPr>
              <a:xfrm>
                <a:off x="102" y="1270"/>
                <a:ext cx="1778050" cy="3429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1" y="0"/>
                    </a:lnTo>
                    <a:lnTo>
                      <a:pt x="21600" y="0"/>
                    </a:lnTo>
                    <a:lnTo>
                      <a:pt x="19479" y="21600"/>
                    </a:lnTo>
                    <a:close/>
                  </a:path>
                </a:pathLst>
              </a:custGeom>
              <a:solidFill>
                <a:srgbClr val="0070C0"/>
              </a:solidFill>
              <a:ln w="12700" cap="flat">
                <a:noFill/>
                <a:miter lim="400000"/>
              </a:ln>
              <a:effectLst/>
            </p:spPr>
            <p:txBody>
              <a:bodyPr lIns="45719" tIns="45719" rIns="45719" bIns="45719" anchor="ctr"/>
              <a:lstStyle/>
              <a:p>
                <a:pPr algn="ctr">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68" name="2019年">
                <a:extLst>
                  <a:ext uri="{FF2B5EF4-FFF2-40B4-BE49-F238E27FC236}">
                    <a16:creationId xmlns:a16="http://schemas.microsoft.com/office/drawing/2014/main" id="{BB77BDEA-96DE-B494-5459-BF38112EC919}"/>
                  </a:ext>
                </a:extLst>
              </p:cNvPr>
              <p:cNvSpPr txBox="1"/>
              <p:nvPr/>
            </p:nvSpPr>
            <p:spPr>
              <a:xfrm>
                <a:off x="220771" y="34222"/>
                <a:ext cx="1336713" cy="276997"/>
              </a:xfrm>
              <a:prstGeom prst="rect">
                <a:avLst/>
              </a:prstGeom>
              <a:noFill/>
              <a:ln w="12700" cap="flat">
                <a:noFill/>
                <a:miter lim="400000"/>
              </a:ln>
              <a:effectLst/>
            </p:spPr>
            <p:txBody>
              <a:bodyPr lIns="45719" tIns="45719" rIns="45719" bIns="45719" anchor="ctr">
                <a:spAutoFit/>
              </a:bodyPr>
              <a:lstStyle/>
              <a:p>
                <a:pPr algn="ctr" eaLnBrk="0" hangingPunct="0">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2019年</a:t>
                </a:r>
              </a:p>
            </p:txBody>
          </p:sp>
        </p:grpSp>
        <p:grpSp>
          <p:nvGrpSpPr>
            <p:cNvPr id="27" name="Parallelogram 6">
              <a:extLst>
                <a:ext uri="{FF2B5EF4-FFF2-40B4-BE49-F238E27FC236}">
                  <a16:creationId xmlns:a16="http://schemas.microsoft.com/office/drawing/2014/main" id="{558FF0FD-FB36-5A4F-942D-7D40FB48B363}"/>
                </a:ext>
              </a:extLst>
            </p:cNvPr>
            <p:cNvGrpSpPr>
              <a:grpSpLocks/>
            </p:cNvGrpSpPr>
            <p:nvPr/>
          </p:nvGrpSpPr>
          <p:grpSpPr bwMode="auto">
            <a:xfrm>
              <a:off x="5334152" y="990599"/>
              <a:ext cx="1778051" cy="342900"/>
              <a:chOff x="152" y="1270"/>
              <a:chExt cx="1778050" cy="342900"/>
            </a:xfrm>
          </p:grpSpPr>
          <p:sp>
            <p:nvSpPr>
              <p:cNvPr id="44" name="形状">
                <a:extLst>
                  <a:ext uri="{FF2B5EF4-FFF2-40B4-BE49-F238E27FC236}">
                    <a16:creationId xmlns:a16="http://schemas.microsoft.com/office/drawing/2014/main" id="{A333463F-D536-D5A3-C202-E75CBB84FB21}"/>
                  </a:ext>
                </a:extLst>
              </p:cNvPr>
              <p:cNvSpPr/>
              <p:nvPr/>
            </p:nvSpPr>
            <p:spPr>
              <a:xfrm>
                <a:off x="152" y="1270"/>
                <a:ext cx="1778050" cy="3429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1" y="0"/>
                    </a:lnTo>
                    <a:lnTo>
                      <a:pt x="21600" y="0"/>
                    </a:lnTo>
                    <a:lnTo>
                      <a:pt x="19479" y="21600"/>
                    </a:lnTo>
                    <a:close/>
                  </a:path>
                </a:pathLst>
              </a:custGeom>
              <a:solidFill>
                <a:srgbClr val="0070C0"/>
              </a:solidFill>
              <a:ln w="12700" cap="flat">
                <a:noFill/>
                <a:miter lim="400000"/>
              </a:ln>
              <a:effectLst/>
            </p:spPr>
            <p:txBody>
              <a:bodyPr lIns="45719" tIns="45719" rIns="45719" bIns="45719" anchor="ctr"/>
              <a:lstStyle/>
              <a:p>
                <a:pPr algn="ctr">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66" name="2021年">
                <a:extLst>
                  <a:ext uri="{FF2B5EF4-FFF2-40B4-BE49-F238E27FC236}">
                    <a16:creationId xmlns:a16="http://schemas.microsoft.com/office/drawing/2014/main" id="{D34F186A-7051-5581-A5ED-4EA10B950A5E}"/>
                  </a:ext>
                </a:extLst>
              </p:cNvPr>
              <p:cNvSpPr txBox="1"/>
              <p:nvPr/>
            </p:nvSpPr>
            <p:spPr>
              <a:xfrm>
                <a:off x="220821" y="34222"/>
                <a:ext cx="1336713" cy="276997"/>
              </a:xfrm>
              <a:prstGeom prst="rect">
                <a:avLst/>
              </a:prstGeom>
              <a:noFill/>
              <a:ln w="12700" cap="flat">
                <a:noFill/>
                <a:miter lim="400000"/>
              </a:ln>
              <a:effectLst/>
            </p:spPr>
            <p:txBody>
              <a:bodyPr lIns="45719" tIns="45719" rIns="45719" bIns="45719" anchor="ctr">
                <a:spAutoFit/>
              </a:bodyPr>
              <a:lstStyle/>
              <a:p>
                <a:pPr algn="ctr" eaLnBrk="0" hangingPunct="0">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2021年</a:t>
                </a:r>
              </a:p>
            </p:txBody>
          </p:sp>
        </p:grpSp>
        <p:sp>
          <p:nvSpPr>
            <p:cNvPr id="28" name="Straight Connector 9">
              <a:extLst>
                <a:ext uri="{FF2B5EF4-FFF2-40B4-BE49-F238E27FC236}">
                  <a16:creationId xmlns:a16="http://schemas.microsoft.com/office/drawing/2014/main" id="{E382CDDF-FA01-D9D4-E59F-793C26464F88}"/>
                </a:ext>
              </a:extLst>
            </p:cNvPr>
            <p:cNvSpPr>
              <a:spLocks noChangeShapeType="1"/>
            </p:cNvSpPr>
            <p:nvPr/>
          </p:nvSpPr>
          <p:spPr bwMode="auto">
            <a:xfrm flipH="1">
              <a:off x="893763" y="1333500"/>
              <a:ext cx="1" cy="800100"/>
            </a:xfrm>
            <a:prstGeom prst="line">
              <a:avLst/>
            </a:prstGeom>
            <a:noFill/>
            <a:ln w="12700">
              <a:solidFill>
                <a:srgbClr val="E71612"/>
              </a:solidFill>
              <a:round/>
              <a:headEnd/>
              <a:tailEnd type="oval" w="med" len="med"/>
            </a:ln>
            <a:extLst>
              <a:ext uri="{909E8E84-426E-40DD-AFC4-6F175D3DCCD1}">
                <a14:hiddenFill xmlns:a14="http://schemas.microsoft.com/office/drawing/2010/main">
                  <a:noFill/>
                </a14:hiddenFill>
              </a:ext>
            </a:extLst>
          </p:spPr>
          <p:txBody>
            <a:bodyPr lIns="45719" tIns="45719" rIns="45719" bIns="45719"/>
            <a:lstStyle/>
            <a:p>
              <a:pPr eaLnBrk="0" hangingPunct="0"/>
              <a:endParaRPr lang="zh-CN" altLang="zh-CN"/>
            </a:p>
          </p:txBody>
        </p:sp>
        <p:sp>
          <p:nvSpPr>
            <p:cNvPr id="29" name="TextBox 12">
              <a:extLst>
                <a:ext uri="{FF2B5EF4-FFF2-40B4-BE49-F238E27FC236}">
                  <a16:creationId xmlns:a16="http://schemas.microsoft.com/office/drawing/2014/main" id="{2B491844-3418-7724-1F9F-58B4AB7B9E3F}"/>
                </a:ext>
              </a:extLst>
            </p:cNvPr>
            <p:cNvSpPr txBox="1">
              <a:spLocks noChangeArrowheads="1"/>
            </p:cNvSpPr>
            <p:nvPr/>
          </p:nvSpPr>
          <p:spPr bwMode="auto">
            <a:xfrm>
              <a:off x="1032192" y="1487487"/>
              <a:ext cx="2430463"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eaLnBrk="0" hangingPunct="0">
                <a:lnSpc>
                  <a:spcPct val="120000"/>
                </a:lnSpc>
              </a:pPr>
              <a:r>
                <a:rPr lang="zh-CN" altLang="zh-CN" sz="1200">
                  <a:latin typeface="微软雅黑 Light" panose="020B0502040204020203" pitchFamily="34" charset="-122"/>
                  <a:ea typeface="微软雅黑 Light" panose="020B0502040204020203" pitchFamily="34" charset="-122"/>
                </a:rPr>
                <a:t>《网络安全法》</a:t>
              </a:r>
              <a:endParaRPr lang="zh-CN" altLang="zh-CN" sz="1200">
                <a:latin typeface="微软雅黑 Light" panose="020B0502040204020203" pitchFamily="34" charset="-122"/>
                <a:ea typeface="微软雅黑 Light" panose="020B0502040204020203" pitchFamily="34" charset="-122"/>
                <a:sym typeface="Calibri" panose="020F0502020204030204" pitchFamily="34" charset="0"/>
              </a:endParaRPr>
            </a:p>
            <a:p>
              <a:pPr eaLnBrk="0" hangingPunct="0">
                <a:lnSpc>
                  <a:spcPct val="120000"/>
                </a:lnSpc>
              </a:pPr>
              <a:r>
                <a:rPr lang="zh-CN" altLang="zh-CN" sz="1200">
                  <a:latin typeface="微软雅黑 Light" panose="020B0502040204020203" pitchFamily="34" charset="-122"/>
                  <a:ea typeface="微软雅黑 Light" panose="020B0502040204020203" pitchFamily="34" charset="-122"/>
                </a:rPr>
                <a:t>《大数据安全服务能力要求》</a:t>
              </a:r>
            </a:p>
          </p:txBody>
        </p:sp>
        <p:sp>
          <p:nvSpPr>
            <p:cNvPr id="30" name="Straight Connector 14">
              <a:extLst>
                <a:ext uri="{FF2B5EF4-FFF2-40B4-BE49-F238E27FC236}">
                  <a16:creationId xmlns:a16="http://schemas.microsoft.com/office/drawing/2014/main" id="{72825DD4-C3E5-C23E-BABD-B0F4BEB1062E}"/>
                </a:ext>
              </a:extLst>
            </p:cNvPr>
            <p:cNvSpPr>
              <a:spLocks noChangeShapeType="1"/>
            </p:cNvSpPr>
            <p:nvPr/>
          </p:nvSpPr>
          <p:spPr bwMode="auto">
            <a:xfrm flipH="1" flipV="1">
              <a:off x="2649605" y="93662"/>
              <a:ext cx="9459" cy="896938"/>
            </a:xfrm>
            <a:prstGeom prst="line">
              <a:avLst/>
            </a:prstGeom>
            <a:noFill/>
            <a:ln w="12700">
              <a:solidFill>
                <a:srgbClr val="E71612"/>
              </a:solidFill>
              <a:round/>
              <a:headEnd/>
              <a:tailEnd type="oval" w="med" len="med"/>
            </a:ln>
            <a:extLst>
              <a:ext uri="{909E8E84-426E-40DD-AFC4-6F175D3DCCD1}">
                <a14:hiddenFill xmlns:a14="http://schemas.microsoft.com/office/drawing/2010/main">
                  <a:noFill/>
                </a14:hiddenFill>
              </a:ext>
            </a:extLst>
          </p:spPr>
          <p:txBody>
            <a:bodyPr lIns="45719" tIns="45719" rIns="45719" bIns="45719"/>
            <a:lstStyle/>
            <a:p>
              <a:pPr eaLnBrk="0" hangingPunct="0"/>
              <a:endParaRPr lang="zh-CN" altLang="zh-CN"/>
            </a:p>
          </p:txBody>
        </p:sp>
        <p:sp>
          <p:nvSpPr>
            <p:cNvPr id="31" name="Straight Connector 15">
              <a:extLst>
                <a:ext uri="{FF2B5EF4-FFF2-40B4-BE49-F238E27FC236}">
                  <a16:creationId xmlns:a16="http://schemas.microsoft.com/office/drawing/2014/main" id="{ADE25259-A586-5F79-042C-9C1354F55552}"/>
                </a:ext>
              </a:extLst>
            </p:cNvPr>
            <p:cNvSpPr>
              <a:spLocks noChangeShapeType="1"/>
            </p:cNvSpPr>
            <p:nvPr/>
          </p:nvSpPr>
          <p:spPr bwMode="auto">
            <a:xfrm>
              <a:off x="4416424" y="1333500"/>
              <a:ext cx="1" cy="800100"/>
            </a:xfrm>
            <a:prstGeom prst="line">
              <a:avLst/>
            </a:prstGeom>
            <a:noFill/>
            <a:ln w="12700">
              <a:solidFill>
                <a:srgbClr val="E71612"/>
              </a:solidFill>
              <a:round/>
              <a:headEnd/>
              <a:tailEnd type="oval" w="med" len="med"/>
            </a:ln>
            <a:extLst>
              <a:ext uri="{909E8E84-426E-40DD-AFC4-6F175D3DCCD1}">
                <a14:hiddenFill xmlns:a14="http://schemas.microsoft.com/office/drawing/2010/main">
                  <a:noFill/>
                </a14:hiddenFill>
              </a:ext>
            </a:extLst>
          </p:spPr>
          <p:txBody>
            <a:bodyPr lIns="45719" tIns="45719" rIns="45719" bIns="45719"/>
            <a:lstStyle/>
            <a:p>
              <a:pPr eaLnBrk="0" hangingPunct="0"/>
              <a:endParaRPr lang="zh-CN" altLang="zh-CN"/>
            </a:p>
          </p:txBody>
        </p:sp>
        <p:sp>
          <p:nvSpPr>
            <p:cNvPr id="32" name="Straight Connector 16">
              <a:extLst>
                <a:ext uri="{FF2B5EF4-FFF2-40B4-BE49-F238E27FC236}">
                  <a16:creationId xmlns:a16="http://schemas.microsoft.com/office/drawing/2014/main" id="{B1B1E691-C325-D1F2-B675-157E95B591E0}"/>
                </a:ext>
              </a:extLst>
            </p:cNvPr>
            <p:cNvSpPr>
              <a:spLocks noChangeShapeType="1"/>
            </p:cNvSpPr>
            <p:nvPr/>
          </p:nvSpPr>
          <p:spPr bwMode="auto">
            <a:xfrm flipV="1">
              <a:off x="6181725" y="93662"/>
              <a:ext cx="1" cy="896938"/>
            </a:xfrm>
            <a:prstGeom prst="line">
              <a:avLst/>
            </a:prstGeom>
            <a:noFill/>
            <a:ln w="12700">
              <a:solidFill>
                <a:srgbClr val="E71612"/>
              </a:solidFill>
              <a:round/>
              <a:headEnd/>
              <a:tailEnd type="oval" w="med" len="med"/>
            </a:ln>
            <a:extLst>
              <a:ext uri="{909E8E84-426E-40DD-AFC4-6F175D3DCCD1}">
                <a14:hiddenFill xmlns:a14="http://schemas.microsoft.com/office/drawing/2010/main">
                  <a:noFill/>
                </a14:hiddenFill>
              </a:ext>
            </a:extLst>
          </p:spPr>
          <p:txBody>
            <a:bodyPr lIns="45719" tIns="45719" rIns="45719" bIns="45719"/>
            <a:lstStyle/>
            <a:p>
              <a:pPr eaLnBrk="0" hangingPunct="0"/>
              <a:endParaRPr lang="zh-CN" altLang="zh-CN"/>
            </a:p>
          </p:txBody>
        </p:sp>
        <p:sp>
          <p:nvSpPr>
            <p:cNvPr id="33" name="TextBox 19">
              <a:extLst>
                <a:ext uri="{FF2B5EF4-FFF2-40B4-BE49-F238E27FC236}">
                  <a16:creationId xmlns:a16="http://schemas.microsoft.com/office/drawing/2014/main" id="{20A9EC44-64EC-C98F-3D4E-E46CDC0A03F4}"/>
                </a:ext>
              </a:extLst>
            </p:cNvPr>
            <p:cNvSpPr txBox="1">
              <a:spLocks noChangeArrowheads="1"/>
            </p:cNvSpPr>
            <p:nvPr/>
          </p:nvSpPr>
          <p:spPr bwMode="auto">
            <a:xfrm>
              <a:off x="2740025" y="12700"/>
              <a:ext cx="277336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eaLnBrk="0" hangingPunct="0">
                <a:lnSpc>
                  <a:spcPct val="120000"/>
                </a:lnSpc>
              </a:pPr>
              <a:r>
                <a:rPr lang="zh-CN" altLang="zh-CN" sz="1200">
                  <a:latin typeface="微软雅黑 Light" panose="020B0502040204020203" pitchFamily="34" charset="-122"/>
                  <a:ea typeface="微软雅黑 Light" panose="020B0502040204020203" pitchFamily="34" charset="-122"/>
                </a:rPr>
                <a:t>《互联网个人信息安全保护指引》</a:t>
              </a:r>
              <a:endParaRPr lang="zh-CN" altLang="zh-CN" sz="1200">
                <a:latin typeface="微软雅黑 Light" panose="020B0502040204020203" pitchFamily="34" charset="-122"/>
                <a:ea typeface="微软雅黑 Light" panose="020B0502040204020203" pitchFamily="34" charset="-122"/>
                <a:sym typeface="Calibri" panose="020F0502020204030204" pitchFamily="34" charset="0"/>
              </a:endParaRPr>
            </a:p>
            <a:p>
              <a:pPr eaLnBrk="0" hangingPunct="0">
                <a:lnSpc>
                  <a:spcPct val="120000"/>
                </a:lnSpc>
              </a:pPr>
              <a:r>
                <a:rPr lang="zh-CN" altLang="zh-CN" sz="1200">
                  <a:latin typeface="微软雅黑 Light" panose="020B0502040204020203" pitchFamily="34" charset="-122"/>
                  <a:ea typeface="微软雅黑 Light" panose="020B0502040204020203" pitchFamily="34" charset="-122"/>
                </a:rPr>
                <a:t>《个人信息安全规范》</a:t>
              </a:r>
              <a:endParaRPr lang="zh-CN" altLang="zh-CN" sz="1200">
                <a:latin typeface="微软雅黑 Light" panose="020B0502040204020203" pitchFamily="34" charset="-122"/>
                <a:ea typeface="微软雅黑 Light" panose="020B0502040204020203" pitchFamily="34" charset="-122"/>
                <a:sym typeface="Calibri" panose="020F0502020204030204" pitchFamily="34" charset="0"/>
              </a:endParaRPr>
            </a:p>
            <a:p>
              <a:pPr eaLnBrk="0" hangingPunct="0">
                <a:lnSpc>
                  <a:spcPct val="120000"/>
                </a:lnSpc>
              </a:pPr>
              <a:r>
                <a:rPr lang="zh-CN" altLang="zh-CN" sz="1200">
                  <a:latin typeface="微软雅黑 Light" panose="020B0502040204020203" pitchFamily="34" charset="-122"/>
                  <a:ea typeface="微软雅黑 Light" panose="020B0502040204020203" pitchFamily="34" charset="-122"/>
                </a:rPr>
                <a:t>《数据安全能力成熟度模型》</a:t>
              </a:r>
              <a:endParaRPr lang="zh-CN" altLang="zh-CN" sz="1200">
                <a:latin typeface="微软雅黑 Light" panose="020B0502040204020203" pitchFamily="34" charset="-122"/>
                <a:ea typeface="微软雅黑 Light" panose="020B0502040204020203" pitchFamily="34" charset="-122"/>
                <a:sym typeface="Calibri" panose="020F0502020204030204" pitchFamily="34" charset="0"/>
              </a:endParaRPr>
            </a:p>
            <a:p>
              <a:pPr eaLnBrk="0" hangingPunct="0">
                <a:lnSpc>
                  <a:spcPct val="120000"/>
                </a:lnSpc>
              </a:pPr>
              <a:r>
                <a:rPr lang="zh-CN" altLang="zh-CN" sz="1200">
                  <a:latin typeface="微软雅黑 Light" panose="020B0502040204020203" pitchFamily="34" charset="-122"/>
                  <a:ea typeface="微软雅黑 Light" panose="020B0502040204020203" pitchFamily="34" charset="-122"/>
                </a:rPr>
                <a:t>《个人信息影响评估指南》</a:t>
              </a:r>
            </a:p>
          </p:txBody>
        </p:sp>
        <p:sp>
          <p:nvSpPr>
            <p:cNvPr id="34" name="TextBox 23">
              <a:extLst>
                <a:ext uri="{FF2B5EF4-FFF2-40B4-BE49-F238E27FC236}">
                  <a16:creationId xmlns:a16="http://schemas.microsoft.com/office/drawing/2014/main" id="{80925597-8572-DDB7-4A8A-D9E821B28707}"/>
                </a:ext>
              </a:extLst>
            </p:cNvPr>
            <p:cNvSpPr txBox="1"/>
            <p:nvPr/>
          </p:nvSpPr>
          <p:spPr>
            <a:xfrm>
              <a:off x="6293029" y="12699"/>
              <a:ext cx="2816305" cy="903287"/>
            </a:xfrm>
            <a:prstGeom prst="rect">
              <a:avLst/>
            </a:prstGeom>
            <a:noFill/>
            <a:ln w="12700" cap="flat">
              <a:noFill/>
              <a:miter lim="400000"/>
            </a:ln>
            <a:effectLst/>
          </p:spPr>
          <p:txBody>
            <a:bodyPr lIns="0" tIns="0" rIns="0" bIns="0"/>
            <a:lstStyle/>
            <a:p>
              <a:pPr defTabSz="658495" eaLnBrk="0" hangingPunct="0">
                <a:lnSpc>
                  <a:spcPct val="120000"/>
                </a:lnSpc>
                <a:defRPr sz="790" b="1" spc="72">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spc="72"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《数据安全法》9月1日</a:t>
              </a:r>
              <a:endParaRPr sz="1200" spc="108"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endParaRPr>
            </a:p>
            <a:p>
              <a:pPr defTabSz="658495" eaLnBrk="0" hangingPunct="0">
                <a:lnSpc>
                  <a:spcPct val="120000"/>
                </a:lnSpc>
                <a:defRPr sz="790" b="1" spc="72">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spc="72"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《个人信息保护法》11月1日</a:t>
              </a:r>
              <a:endParaRPr sz="1200" spc="108"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endParaRPr>
            </a:p>
            <a:p>
              <a:pPr defTabSz="658495" eaLnBrk="0" hangingPunct="0">
                <a:lnSpc>
                  <a:spcPct val="120000"/>
                </a:lnSpc>
                <a:defRPr sz="790" b="1" spc="72">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spc="72"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《个人信息安全规范》</a:t>
              </a:r>
              <a:endParaRPr sz="1200" spc="104" noProof="1">
                <a:latin typeface="微软雅黑 Light" panose="020B0502040204020203" charset="-122"/>
                <a:ea typeface="微软雅黑 Light" panose="020B0502040204020203" charset="-122"/>
                <a:cs typeface="微软雅黑 Light" panose="020B0502040204020203" charset="-122"/>
                <a:sym typeface="Calibri" panose="020F0502020204030204"/>
              </a:endParaRPr>
            </a:p>
            <a:p>
              <a:pPr defTabSz="658495" eaLnBrk="0" hangingPunct="0">
                <a:lnSpc>
                  <a:spcPct val="120000"/>
                </a:lnSpc>
                <a:defRPr sz="790" b="1" spc="72">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spc="72"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《关键信息基础设施安全保护条例》</a:t>
              </a:r>
              <a:endParaRPr sz="1200" spc="72" noProof="1">
                <a:latin typeface="微软雅黑 Light" panose="020B0502040204020203" charset="-122"/>
                <a:ea typeface="微软雅黑 Light" panose="020B0502040204020203" charset="-122"/>
                <a:cs typeface="微软雅黑 Light" panose="020B0502040204020203" charset="-122"/>
                <a:sym typeface="Calibri" panose="020F0502020204030204"/>
              </a:endParaRPr>
            </a:p>
          </p:txBody>
        </p:sp>
        <p:sp>
          <p:nvSpPr>
            <p:cNvPr id="35" name="TextBox 25">
              <a:extLst>
                <a:ext uri="{FF2B5EF4-FFF2-40B4-BE49-F238E27FC236}">
                  <a16:creationId xmlns:a16="http://schemas.microsoft.com/office/drawing/2014/main" id="{628171E8-B952-EFAA-B4A3-065A650A6EEF}"/>
                </a:ext>
              </a:extLst>
            </p:cNvPr>
            <p:cNvSpPr txBox="1"/>
            <p:nvPr/>
          </p:nvSpPr>
          <p:spPr>
            <a:xfrm>
              <a:off x="4470527" y="1416050"/>
              <a:ext cx="2430532" cy="957262"/>
            </a:xfrm>
            <a:prstGeom prst="rect">
              <a:avLst/>
            </a:prstGeom>
            <a:noFill/>
            <a:ln w="12700" cap="flat">
              <a:noFill/>
              <a:miter lim="400000"/>
            </a:ln>
            <a:effectLst/>
          </p:spPr>
          <p:txBody>
            <a:bodyPr lIns="0" tIns="0" rIns="0" bIns="0">
              <a:normAutofit/>
            </a:bodyPr>
            <a:lstStyle/>
            <a:p>
              <a:pPr defTabSz="895985" eaLnBrk="0" hangingPunct="0">
                <a:lnSpc>
                  <a:spcPct val="120000"/>
                </a:lnSpc>
                <a:defRPr sz="1175" b="1" spc="98">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spc="98"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《网络安全等级保护2.0》</a:t>
              </a:r>
              <a:endParaRPr sz="1200" spc="98" noProof="1">
                <a:latin typeface="微软雅黑 Light" panose="020B0502040204020203" charset="-122"/>
                <a:ea typeface="微软雅黑 Light" panose="020B0502040204020203" charset="-122"/>
                <a:cs typeface="微软雅黑 Light" panose="020B0502040204020203" charset="-122"/>
                <a:sym typeface="Calibri" panose="020F0502020204030204"/>
              </a:endParaRPr>
            </a:p>
            <a:p>
              <a:pPr defTabSz="895985" eaLnBrk="0" hangingPunct="0">
                <a:lnSpc>
                  <a:spcPct val="120000"/>
                </a:lnSpc>
                <a:defRPr sz="1175" b="1" spc="98">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spc="98"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《大数据安全管理指南》</a:t>
              </a:r>
              <a:endParaRPr sz="1200" spc="98" noProof="1">
                <a:latin typeface="微软雅黑 Light" panose="020B0502040204020203" charset="-122"/>
                <a:ea typeface="微软雅黑 Light" panose="020B0502040204020203" charset="-122"/>
                <a:cs typeface="微软雅黑 Light" panose="020B0502040204020203" charset="-122"/>
                <a:sym typeface="Calibri" panose="020F0502020204030204"/>
              </a:endParaRPr>
            </a:p>
            <a:p>
              <a:pPr defTabSz="895985" eaLnBrk="0" hangingPunct="0">
                <a:lnSpc>
                  <a:spcPct val="120000"/>
                </a:lnSpc>
                <a:defRPr sz="1175" b="1" spc="98">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spc="98"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《数据安全管理办法》</a:t>
              </a:r>
              <a:endParaRPr sz="1200" spc="98" noProof="1">
                <a:latin typeface="微软雅黑 Light" panose="020B0502040204020203" charset="-122"/>
                <a:ea typeface="微软雅黑 Light" panose="020B0502040204020203" charset="-122"/>
                <a:cs typeface="微软雅黑 Light" panose="020B0502040204020203" charset="-122"/>
                <a:sym typeface="Calibri" panose="020F0502020204030204"/>
              </a:endParaRPr>
            </a:p>
            <a:p>
              <a:pPr defTabSz="895985" eaLnBrk="0" hangingPunct="0">
                <a:lnSpc>
                  <a:spcPct val="120000"/>
                </a:lnSpc>
                <a:defRPr sz="1175" b="1" spc="98">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spc="98"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《个人信息出境安全评估办法》</a:t>
              </a:r>
            </a:p>
          </p:txBody>
        </p:sp>
        <p:grpSp>
          <p:nvGrpSpPr>
            <p:cNvPr id="36" name="Parallelogram 6">
              <a:extLst>
                <a:ext uri="{FF2B5EF4-FFF2-40B4-BE49-F238E27FC236}">
                  <a16:creationId xmlns:a16="http://schemas.microsoft.com/office/drawing/2014/main" id="{09D8FDD9-EE3A-1B2D-890F-8CEF5F970A7F}"/>
                </a:ext>
              </a:extLst>
            </p:cNvPr>
            <p:cNvGrpSpPr>
              <a:grpSpLocks/>
            </p:cNvGrpSpPr>
            <p:nvPr/>
          </p:nvGrpSpPr>
          <p:grpSpPr bwMode="auto">
            <a:xfrm>
              <a:off x="7142366" y="976311"/>
              <a:ext cx="1778051" cy="342900"/>
              <a:chOff x="204" y="1270"/>
              <a:chExt cx="1778050" cy="342900"/>
            </a:xfrm>
          </p:grpSpPr>
          <p:sp>
            <p:nvSpPr>
              <p:cNvPr id="42" name="形状">
                <a:extLst>
                  <a:ext uri="{FF2B5EF4-FFF2-40B4-BE49-F238E27FC236}">
                    <a16:creationId xmlns:a16="http://schemas.microsoft.com/office/drawing/2014/main" id="{27D70858-5090-8906-B3A1-AFE6734790FB}"/>
                  </a:ext>
                </a:extLst>
              </p:cNvPr>
              <p:cNvSpPr/>
              <p:nvPr/>
            </p:nvSpPr>
            <p:spPr>
              <a:xfrm>
                <a:off x="204" y="1270"/>
                <a:ext cx="1778050" cy="3429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1" y="0"/>
                    </a:lnTo>
                    <a:lnTo>
                      <a:pt x="21600" y="0"/>
                    </a:lnTo>
                    <a:lnTo>
                      <a:pt x="19479" y="21600"/>
                    </a:lnTo>
                    <a:close/>
                  </a:path>
                </a:pathLst>
              </a:custGeom>
              <a:solidFill>
                <a:srgbClr val="0070C0"/>
              </a:solidFill>
              <a:ln w="12700" cap="flat">
                <a:noFill/>
                <a:miter lim="400000"/>
              </a:ln>
              <a:effectLst/>
            </p:spPr>
            <p:txBody>
              <a:bodyPr lIns="45719" tIns="45719" rIns="45719" bIns="45719" anchor="ctr"/>
              <a:lstStyle/>
              <a:p>
                <a:pPr algn="ctr">
                  <a:defRPr>
                    <a:solidFill>
                      <a:schemeClr val="accent3">
                        <a:lumOff val="44000"/>
                      </a:schemeClr>
                    </a:solidFill>
                  </a:defRPr>
                </a:pPr>
                <a:endParaRPr sz="1200" noProof="1">
                  <a:solidFill>
                    <a:schemeClr val="accent3">
                      <a:lumOff val="44000"/>
                    </a:schemeClr>
                  </a:solidFill>
                  <a:latin typeface="微软雅黑 Light" panose="020B0502040204020203" charset="-122"/>
                  <a:ea typeface="微软雅黑 Light" panose="020B0502040204020203" charset="-122"/>
                </a:endParaRPr>
              </a:p>
            </p:txBody>
          </p:sp>
          <p:sp>
            <p:nvSpPr>
              <p:cNvPr id="43" name="未来">
                <a:extLst>
                  <a:ext uri="{FF2B5EF4-FFF2-40B4-BE49-F238E27FC236}">
                    <a16:creationId xmlns:a16="http://schemas.microsoft.com/office/drawing/2014/main" id="{9BEE9006-BF50-E24C-692E-F84AA4E2A0DF}"/>
                  </a:ext>
                </a:extLst>
              </p:cNvPr>
              <p:cNvSpPr txBox="1"/>
              <p:nvPr/>
            </p:nvSpPr>
            <p:spPr>
              <a:xfrm>
                <a:off x="220872" y="34222"/>
                <a:ext cx="1336713" cy="276997"/>
              </a:xfrm>
              <a:prstGeom prst="rect">
                <a:avLst/>
              </a:prstGeom>
              <a:noFill/>
              <a:ln w="12700" cap="flat">
                <a:noFill/>
                <a:miter lim="400000"/>
              </a:ln>
              <a:effectLst/>
            </p:spPr>
            <p:txBody>
              <a:bodyPr lIns="45719" tIns="45719" rIns="45719" bIns="45719" anchor="ctr">
                <a:spAutoFit/>
              </a:bodyPr>
              <a:lstStyle>
                <a:lvl1pPr algn="ctr">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sz="1200" b="0" noProof="1">
                    <a:latin typeface="微软雅黑 Light" panose="020B0502040204020203" charset="-122"/>
                    <a:ea typeface="微软雅黑 Light" panose="020B0502040204020203" charset="-122"/>
                  </a:rPr>
                  <a:t>未来</a:t>
                </a:r>
              </a:p>
            </p:txBody>
          </p:sp>
        </p:grpSp>
        <p:sp>
          <p:nvSpPr>
            <p:cNvPr id="37" name="TextBox 25">
              <a:extLst>
                <a:ext uri="{FF2B5EF4-FFF2-40B4-BE49-F238E27FC236}">
                  <a16:creationId xmlns:a16="http://schemas.microsoft.com/office/drawing/2014/main" id="{DF523EA3-F443-DFD8-256D-6938E0E3C63D}"/>
                </a:ext>
              </a:extLst>
            </p:cNvPr>
            <p:cNvSpPr txBox="1"/>
            <p:nvPr/>
          </p:nvSpPr>
          <p:spPr>
            <a:xfrm>
              <a:off x="7964804" y="1435100"/>
              <a:ext cx="3187701" cy="957262"/>
            </a:xfrm>
            <a:prstGeom prst="rect">
              <a:avLst/>
            </a:prstGeom>
            <a:noFill/>
            <a:ln w="12700" cap="flat">
              <a:noFill/>
              <a:miter lim="400000"/>
            </a:ln>
            <a:effectLst/>
          </p:spPr>
          <p:txBody>
            <a:bodyPr lIns="0" tIns="0" rIns="0" bIns="0">
              <a:normAutofit/>
            </a:bodyPr>
            <a:lstStyle/>
            <a:p>
              <a:pPr defTabSz="905510" eaLnBrk="0" hangingPunct="0">
                <a:lnSpc>
                  <a:spcPct val="150000"/>
                </a:lnSpc>
                <a:defRPr sz="1190" b="1" spc="99">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spc="99"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2022《网络安全审查办法》</a:t>
              </a:r>
              <a:endParaRPr sz="1200" spc="148" noProof="1">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endParaRPr>
            </a:p>
            <a:p>
              <a:pPr defTabSz="905510" eaLnBrk="0" hangingPunct="0">
                <a:lnSpc>
                  <a:spcPct val="150000"/>
                </a:lnSpc>
                <a:defRPr sz="2180" b="1" spc="99">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000" spc="99" noProof="1">
                  <a:ln/>
                  <a:solidFill>
                    <a:srgbClr val="FF0000"/>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数据安全建设刻不容缓！</a:t>
              </a:r>
            </a:p>
          </p:txBody>
        </p:sp>
        <p:sp>
          <p:nvSpPr>
            <p:cNvPr id="38" name="Straight Connector 15">
              <a:extLst>
                <a:ext uri="{FF2B5EF4-FFF2-40B4-BE49-F238E27FC236}">
                  <a16:creationId xmlns:a16="http://schemas.microsoft.com/office/drawing/2014/main" id="{23FE8F9B-6696-368C-8E0C-FF03C68AFDC6}"/>
                </a:ext>
              </a:extLst>
            </p:cNvPr>
            <p:cNvSpPr>
              <a:spLocks noChangeShapeType="1"/>
            </p:cNvSpPr>
            <p:nvPr/>
          </p:nvSpPr>
          <p:spPr bwMode="auto">
            <a:xfrm>
              <a:off x="7853363" y="1333500"/>
              <a:ext cx="1" cy="800100"/>
            </a:xfrm>
            <a:prstGeom prst="line">
              <a:avLst/>
            </a:prstGeom>
            <a:noFill/>
            <a:ln w="12700">
              <a:solidFill>
                <a:srgbClr val="E71612"/>
              </a:solidFill>
              <a:round/>
              <a:headEnd/>
              <a:tailEnd type="oval" w="med" len="med"/>
            </a:ln>
            <a:extLst>
              <a:ext uri="{909E8E84-426E-40DD-AFC4-6F175D3DCCD1}">
                <a14:hiddenFill xmlns:a14="http://schemas.microsoft.com/office/drawing/2010/main">
                  <a:noFill/>
                </a14:hiddenFill>
              </a:ext>
            </a:extLst>
          </p:spPr>
          <p:txBody>
            <a:bodyPr lIns="45719" tIns="45719" rIns="45719" bIns="45719"/>
            <a:lstStyle/>
            <a:p>
              <a:pPr eaLnBrk="0" hangingPunct="0"/>
              <a:endParaRPr lang="zh-CN" altLang="zh-CN"/>
            </a:p>
          </p:txBody>
        </p:sp>
        <p:grpSp>
          <p:nvGrpSpPr>
            <p:cNvPr id="39" name="Parallelogram 3">
              <a:extLst>
                <a:ext uri="{FF2B5EF4-FFF2-40B4-BE49-F238E27FC236}">
                  <a16:creationId xmlns:a16="http://schemas.microsoft.com/office/drawing/2014/main" id="{98D04435-098F-47DA-0605-3ABB2B4650A6}"/>
                </a:ext>
              </a:extLst>
            </p:cNvPr>
            <p:cNvGrpSpPr>
              <a:grpSpLocks/>
            </p:cNvGrpSpPr>
            <p:nvPr/>
          </p:nvGrpSpPr>
          <p:grpSpPr bwMode="auto">
            <a:xfrm>
              <a:off x="0" y="990599"/>
              <a:ext cx="1778051" cy="342900"/>
              <a:chOff x="0" y="1270"/>
              <a:chExt cx="1778050" cy="342900"/>
            </a:xfrm>
          </p:grpSpPr>
          <p:sp>
            <p:nvSpPr>
              <p:cNvPr id="40" name="形状">
                <a:extLst>
                  <a:ext uri="{FF2B5EF4-FFF2-40B4-BE49-F238E27FC236}">
                    <a16:creationId xmlns:a16="http://schemas.microsoft.com/office/drawing/2014/main" id="{BE71E815-0AA2-EA69-0400-95C6E9F9CB5E}"/>
                  </a:ext>
                </a:extLst>
              </p:cNvPr>
              <p:cNvSpPr/>
              <p:nvPr/>
            </p:nvSpPr>
            <p:spPr>
              <a:xfrm>
                <a:off x="0" y="1270"/>
                <a:ext cx="1778050" cy="3429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1" y="0"/>
                    </a:lnTo>
                    <a:lnTo>
                      <a:pt x="21600" y="0"/>
                    </a:lnTo>
                    <a:lnTo>
                      <a:pt x="19479" y="21600"/>
                    </a:lnTo>
                    <a:close/>
                  </a:path>
                </a:pathLst>
              </a:custGeom>
              <a:solidFill>
                <a:srgbClr val="0070C0"/>
              </a:solidFill>
              <a:ln w="12700" cap="flat">
                <a:noFill/>
                <a:miter lim="400000"/>
              </a:ln>
              <a:effectLst/>
            </p:spPr>
            <p:txBody>
              <a:bodyPr lIns="45719" tIns="45719" rIns="45719" bIns="45719" anchor="ctr"/>
              <a:lstStyle/>
              <a:p>
                <a:pPr algn="ctr">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41" name="2017年">
                <a:extLst>
                  <a:ext uri="{FF2B5EF4-FFF2-40B4-BE49-F238E27FC236}">
                    <a16:creationId xmlns:a16="http://schemas.microsoft.com/office/drawing/2014/main" id="{9844DD17-E7C6-1086-731D-7D91774530F8}"/>
                  </a:ext>
                </a:extLst>
              </p:cNvPr>
              <p:cNvSpPr txBox="1"/>
              <p:nvPr/>
            </p:nvSpPr>
            <p:spPr>
              <a:xfrm>
                <a:off x="220669" y="34222"/>
                <a:ext cx="1336713" cy="276997"/>
              </a:xfrm>
              <a:prstGeom prst="rect">
                <a:avLst/>
              </a:prstGeom>
              <a:noFill/>
              <a:ln w="12700" cap="flat">
                <a:noFill/>
                <a:miter lim="400000"/>
              </a:ln>
              <a:effectLst/>
            </p:spPr>
            <p:txBody>
              <a:bodyPr lIns="45719" tIns="45719" rIns="45719" bIns="45719" anchor="ctr">
                <a:spAutoFit/>
              </a:bodyPr>
              <a:lstStyle/>
              <a:p>
                <a:pPr algn="ctr" eaLnBrk="0" hangingPunct="0">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2017年</a:t>
                </a:r>
              </a:p>
            </p:txBody>
          </p:sp>
        </p:grpSp>
      </p:grpSp>
      <p:grpSp>
        <p:nvGrpSpPr>
          <p:cNvPr id="71" name="组合 28">
            <a:extLst>
              <a:ext uri="{FF2B5EF4-FFF2-40B4-BE49-F238E27FC236}">
                <a16:creationId xmlns:a16="http://schemas.microsoft.com/office/drawing/2014/main" id="{BB953348-2E78-DCFC-25EA-3770691E8713}"/>
              </a:ext>
            </a:extLst>
          </p:cNvPr>
          <p:cNvGrpSpPr>
            <a:grpSpLocks/>
          </p:cNvGrpSpPr>
          <p:nvPr/>
        </p:nvGrpSpPr>
        <p:grpSpPr bwMode="auto">
          <a:xfrm>
            <a:off x="26988" y="5411788"/>
            <a:ext cx="12065000" cy="1416050"/>
            <a:chOff x="0" y="0"/>
            <a:chExt cx="12065000" cy="1415811"/>
          </a:xfrm>
        </p:grpSpPr>
        <p:pic>
          <p:nvPicPr>
            <p:cNvPr id="72" name="图片 62" descr="图片 62">
              <a:extLst>
                <a:ext uri="{FF2B5EF4-FFF2-40B4-BE49-F238E27FC236}">
                  <a16:creationId xmlns:a16="http://schemas.microsoft.com/office/drawing/2014/main" id="{4BC08CE6-0D2B-DEB3-50DC-BCE40C488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374" y="209659"/>
              <a:ext cx="1760286" cy="4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3" name="矩形 63">
              <a:extLst>
                <a:ext uri="{FF2B5EF4-FFF2-40B4-BE49-F238E27FC236}">
                  <a16:creationId xmlns:a16="http://schemas.microsoft.com/office/drawing/2014/main" id="{5A60F4D5-C249-438F-0315-4BFC6F74421D}"/>
                </a:ext>
              </a:extLst>
            </p:cNvPr>
            <p:cNvSpPr txBox="1">
              <a:spLocks noChangeArrowheads="1"/>
            </p:cNvSpPr>
            <p:nvPr/>
          </p:nvSpPr>
          <p:spPr bwMode="auto">
            <a:xfrm>
              <a:off x="8008279" y="655918"/>
              <a:ext cx="1157648" cy="4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tIns="45719" rIns="45719" bIns="45719">
              <a:spAutoFit/>
            </a:bodyPr>
            <a:lstStyle/>
            <a:p>
              <a:pPr eaLnBrk="0" hangingPunct="0"/>
              <a:r>
                <a:rPr lang="zh-CN" altLang="zh-CN" sz="1200">
                  <a:latin typeface="微软雅黑 Light" panose="020B0502040204020203" pitchFamily="34" charset="-122"/>
                  <a:ea typeface="微软雅黑 Light" panose="020B0502040204020203" pitchFamily="34" charset="-122"/>
                </a:rPr>
                <a:t>2300万用户信息泄露</a:t>
              </a:r>
            </a:p>
          </p:txBody>
        </p:sp>
        <p:pic>
          <p:nvPicPr>
            <p:cNvPr id="74" name="图片 64" descr="图片 64">
              <a:extLst>
                <a:ext uri="{FF2B5EF4-FFF2-40B4-BE49-F238E27FC236}">
                  <a16:creationId xmlns:a16="http://schemas.microsoft.com/office/drawing/2014/main" id="{2C1B68BB-616C-1AB9-7539-1EEA3E5A4F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6212"/>
              <a:ext cx="1478970" cy="41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5" name="矩形 65">
              <a:extLst>
                <a:ext uri="{FF2B5EF4-FFF2-40B4-BE49-F238E27FC236}">
                  <a16:creationId xmlns:a16="http://schemas.microsoft.com/office/drawing/2014/main" id="{F517035F-2DA3-A0F2-B632-219F7ED5C636}"/>
                </a:ext>
              </a:extLst>
            </p:cNvPr>
            <p:cNvSpPr txBox="1">
              <a:spLocks noChangeArrowheads="1"/>
            </p:cNvSpPr>
            <p:nvPr/>
          </p:nvSpPr>
          <p:spPr bwMode="auto">
            <a:xfrm>
              <a:off x="53341" y="791166"/>
              <a:ext cx="1436423" cy="27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tIns="45719" rIns="45719" bIns="45719">
              <a:spAutoFit/>
            </a:bodyPr>
            <a:lstStyle/>
            <a:p>
              <a:pPr eaLnBrk="0" hangingPunct="0"/>
              <a:r>
                <a:rPr lang="zh-CN" altLang="zh-CN" sz="1200">
                  <a:latin typeface="微软雅黑 Light" panose="020B0502040204020203" pitchFamily="34" charset="-122"/>
                  <a:ea typeface="微软雅黑 Light" panose="020B0502040204020203" pitchFamily="34" charset="-122"/>
                </a:rPr>
                <a:t>400万用户信息泄露</a:t>
              </a:r>
            </a:p>
          </p:txBody>
        </p:sp>
        <p:pic>
          <p:nvPicPr>
            <p:cNvPr id="76" name="图片 66" descr="图片 66">
              <a:extLst>
                <a:ext uri="{FF2B5EF4-FFF2-40B4-BE49-F238E27FC236}">
                  <a16:creationId xmlns:a16="http://schemas.microsoft.com/office/drawing/2014/main" id="{7DDEE13B-750E-E206-F4F9-1FCABA628B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9797" y="398761"/>
              <a:ext cx="1148123" cy="71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7" name="矩形 67">
              <a:extLst>
                <a:ext uri="{FF2B5EF4-FFF2-40B4-BE49-F238E27FC236}">
                  <a16:creationId xmlns:a16="http://schemas.microsoft.com/office/drawing/2014/main" id="{A6A09EF4-341A-2F17-B3FA-5D8732CD2E99}"/>
                </a:ext>
              </a:extLst>
            </p:cNvPr>
            <p:cNvSpPr txBox="1">
              <a:spLocks noChangeArrowheads="1"/>
            </p:cNvSpPr>
            <p:nvPr/>
          </p:nvSpPr>
          <p:spPr bwMode="auto">
            <a:xfrm>
              <a:off x="1489805" y="137543"/>
              <a:ext cx="2424138" cy="27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tIns="45719" rIns="45719" bIns="45719">
              <a:spAutoFit/>
            </a:bodyPr>
            <a:lstStyle/>
            <a:p>
              <a:pPr eaLnBrk="0" hangingPunct="0"/>
              <a:r>
                <a:rPr lang="zh-CN" altLang="zh-CN" sz="1200">
                  <a:latin typeface="微软雅黑 Light" panose="020B0502040204020203" pitchFamily="34" charset="-122"/>
                  <a:ea typeface="微软雅黑 Light" panose="020B0502040204020203" pitchFamily="34" charset="-122"/>
                </a:rPr>
                <a:t>480万用户信息泄露</a:t>
              </a:r>
            </a:p>
          </p:txBody>
        </p:sp>
        <p:sp>
          <p:nvSpPr>
            <p:cNvPr id="78" name="矩形 69">
              <a:extLst>
                <a:ext uri="{FF2B5EF4-FFF2-40B4-BE49-F238E27FC236}">
                  <a16:creationId xmlns:a16="http://schemas.microsoft.com/office/drawing/2014/main" id="{9024A506-EC75-BEB1-C4DE-C78522351565}"/>
                </a:ext>
              </a:extLst>
            </p:cNvPr>
            <p:cNvSpPr txBox="1">
              <a:spLocks noChangeArrowheads="1"/>
            </p:cNvSpPr>
            <p:nvPr/>
          </p:nvSpPr>
          <p:spPr bwMode="auto">
            <a:xfrm>
              <a:off x="9696031" y="142739"/>
              <a:ext cx="2307418" cy="4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tIns="45719" rIns="45719" bIns="45719">
              <a:spAutoFit/>
            </a:bodyPr>
            <a:lstStyle/>
            <a:p>
              <a:pPr eaLnBrk="0" hangingPunct="0"/>
              <a:r>
                <a:rPr lang="zh-CN" altLang="zh-CN" sz="1200">
                  <a:latin typeface="微软雅黑 Light" panose="020B0502040204020203" pitchFamily="34" charset="-122"/>
                  <a:ea typeface="微软雅黑 Light" panose="020B0502040204020203" pitchFamily="34" charset="-122"/>
                </a:rPr>
                <a:t>美国国税局数据外泄，约10万纳税人受影响；</a:t>
              </a:r>
            </a:p>
          </p:txBody>
        </p:sp>
        <p:sp>
          <p:nvSpPr>
            <p:cNvPr id="79" name="矩形 70">
              <a:extLst>
                <a:ext uri="{FF2B5EF4-FFF2-40B4-BE49-F238E27FC236}">
                  <a16:creationId xmlns:a16="http://schemas.microsoft.com/office/drawing/2014/main" id="{266C8DB7-1A13-A52A-7334-DBBE74D8FE8C}"/>
                </a:ext>
              </a:extLst>
            </p:cNvPr>
            <p:cNvSpPr txBox="1">
              <a:spLocks noChangeArrowheads="1"/>
            </p:cNvSpPr>
            <p:nvPr/>
          </p:nvSpPr>
          <p:spPr bwMode="auto">
            <a:xfrm>
              <a:off x="9695886" y="645941"/>
              <a:ext cx="2369114" cy="64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tIns="45719" rIns="45719" bIns="45719">
              <a:spAutoFit/>
            </a:bodyPr>
            <a:lstStyle/>
            <a:p>
              <a:pPr eaLnBrk="0" hangingPunct="0"/>
              <a:r>
                <a:rPr lang="zh-CN" altLang="zh-CN" sz="1200">
                  <a:latin typeface="微软雅黑 Light" panose="020B0502040204020203" pitchFamily="34" charset="-122"/>
                  <a:ea typeface="微软雅黑 Light" panose="020B0502040204020203" pitchFamily="34" charset="-122"/>
                </a:rPr>
                <a:t>婚外情网站Ashley Madison被黑，</a:t>
              </a:r>
            </a:p>
            <a:p>
              <a:pPr eaLnBrk="0" hangingPunct="0"/>
              <a:r>
                <a:rPr lang="zh-CN" altLang="zh-CN" sz="1200">
                  <a:latin typeface="微软雅黑 Light" panose="020B0502040204020203" pitchFamily="34" charset="-122"/>
                  <a:ea typeface="微软雅黑 Light" panose="020B0502040204020203" pitchFamily="34" charset="-122"/>
                </a:rPr>
                <a:t>3700万用户信息泄露；</a:t>
              </a:r>
            </a:p>
          </p:txBody>
        </p:sp>
        <p:pic>
          <p:nvPicPr>
            <p:cNvPr id="80" name="图片 71" descr="图片 71">
              <a:extLst>
                <a:ext uri="{FF2B5EF4-FFF2-40B4-BE49-F238E27FC236}">
                  <a16:creationId xmlns:a16="http://schemas.microsoft.com/office/drawing/2014/main" id="{2511D41F-8848-FE75-1E53-D7049D3175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3532" y="79374"/>
              <a:ext cx="1183050" cy="87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1" name="矩形 72">
              <a:extLst>
                <a:ext uri="{FF2B5EF4-FFF2-40B4-BE49-F238E27FC236}">
                  <a16:creationId xmlns:a16="http://schemas.microsoft.com/office/drawing/2014/main" id="{1812CE59-2774-A8A9-4544-FC0028043E54}"/>
                </a:ext>
              </a:extLst>
            </p:cNvPr>
            <p:cNvSpPr txBox="1">
              <a:spLocks noChangeArrowheads="1"/>
            </p:cNvSpPr>
            <p:nvPr/>
          </p:nvSpPr>
          <p:spPr bwMode="auto">
            <a:xfrm>
              <a:off x="2942495" y="956611"/>
              <a:ext cx="2027602" cy="4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tIns="45719" rIns="45719" bIns="45719">
              <a:spAutoFit/>
            </a:bodyPr>
            <a:lstStyle/>
            <a:p>
              <a:pPr eaLnBrk="0" hangingPunct="0"/>
              <a:r>
                <a:rPr lang="zh-CN" altLang="zh-CN" sz="1200">
                  <a:latin typeface="微软雅黑 Light" panose="020B0502040204020203" pitchFamily="34" charset="-122"/>
                  <a:ea typeface="微软雅黑 Light" panose="020B0502040204020203" pitchFamily="34" charset="-122"/>
                </a:rPr>
                <a:t>数千万社保用户信息或遭</a:t>
              </a:r>
            </a:p>
            <a:p>
              <a:pPr eaLnBrk="0" hangingPunct="0"/>
              <a:r>
                <a:rPr lang="zh-CN" altLang="zh-CN" sz="1200">
                  <a:latin typeface="微软雅黑 Light" panose="020B0502040204020203" pitchFamily="34" charset="-122"/>
                  <a:ea typeface="微软雅黑 Light" panose="020B0502040204020203" pitchFamily="34" charset="-122"/>
                </a:rPr>
                <a:t>泄露 超30省市曝管理漏洞</a:t>
              </a:r>
            </a:p>
          </p:txBody>
        </p:sp>
        <p:pic>
          <p:nvPicPr>
            <p:cNvPr id="82" name="图片 73" descr="图片 73">
              <a:extLst>
                <a:ext uri="{FF2B5EF4-FFF2-40B4-BE49-F238E27FC236}">
                  <a16:creationId xmlns:a16="http://schemas.microsoft.com/office/drawing/2014/main" id="{27717429-0F9A-88C7-6738-ADD2F5FF4C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4753" y="655918"/>
              <a:ext cx="1609785" cy="61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3" name="矩形 74">
              <a:extLst>
                <a:ext uri="{FF2B5EF4-FFF2-40B4-BE49-F238E27FC236}">
                  <a16:creationId xmlns:a16="http://schemas.microsoft.com/office/drawing/2014/main" id="{66E0B5C8-4935-445B-FC86-5591710E67D9}"/>
                </a:ext>
              </a:extLst>
            </p:cNvPr>
            <p:cNvSpPr txBox="1">
              <a:spLocks noChangeArrowheads="1"/>
            </p:cNvSpPr>
            <p:nvPr/>
          </p:nvSpPr>
          <p:spPr bwMode="auto">
            <a:xfrm>
              <a:off x="4727900" y="214893"/>
              <a:ext cx="1781161" cy="4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tIns="45719" rIns="45719" bIns="45719">
              <a:spAutoFit/>
            </a:bodyPr>
            <a:lstStyle/>
            <a:p>
              <a:pPr eaLnBrk="0" hangingPunct="0"/>
              <a:r>
                <a:rPr lang="zh-CN" altLang="zh-CN" sz="1200">
                  <a:latin typeface="微软雅黑 Light" panose="020B0502040204020203" pitchFamily="34" charset="-122"/>
                  <a:ea typeface="微软雅黑 Light" panose="020B0502040204020203" pitchFamily="34" charset="-122"/>
                </a:rPr>
                <a:t>大麦网600多万用户账号</a:t>
              </a:r>
            </a:p>
            <a:p>
              <a:pPr eaLnBrk="0" hangingPunct="0"/>
              <a:r>
                <a:rPr lang="zh-CN" altLang="zh-CN" sz="1200">
                  <a:latin typeface="微软雅黑 Light" panose="020B0502040204020203" pitchFamily="34" charset="-122"/>
                  <a:ea typeface="微软雅黑 Light" panose="020B0502040204020203" pitchFamily="34" charset="-122"/>
                </a:rPr>
                <a:t>密码泄露</a:t>
              </a:r>
            </a:p>
          </p:txBody>
        </p:sp>
        <p:sp>
          <p:nvSpPr>
            <p:cNvPr id="84" name="矩形 75">
              <a:extLst>
                <a:ext uri="{FF2B5EF4-FFF2-40B4-BE49-F238E27FC236}">
                  <a16:creationId xmlns:a16="http://schemas.microsoft.com/office/drawing/2014/main" id="{8CDCBF05-C25B-2D3D-B516-309E8A37F983}"/>
                </a:ext>
              </a:extLst>
            </p:cNvPr>
            <p:cNvSpPr txBox="1">
              <a:spLocks noChangeArrowheads="1"/>
            </p:cNvSpPr>
            <p:nvPr/>
          </p:nvSpPr>
          <p:spPr bwMode="auto">
            <a:xfrm>
              <a:off x="6643064" y="868116"/>
              <a:ext cx="1569077" cy="4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tIns="45719" rIns="45719" bIns="45719">
              <a:spAutoFit/>
            </a:bodyPr>
            <a:lstStyle/>
            <a:p>
              <a:pPr eaLnBrk="0" hangingPunct="0"/>
              <a:r>
                <a:rPr lang="zh-CN" altLang="zh-CN" sz="1200">
                  <a:latin typeface="微软雅黑 Light" panose="020B0502040204020203" pitchFamily="34" charset="-122"/>
                  <a:ea typeface="微软雅黑 Light" panose="020B0502040204020203" pitchFamily="34" charset="-122"/>
                </a:rPr>
                <a:t>网易邮箱现巨大漏洞 </a:t>
              </a:r>
            </a:p>
            <a:p>
              <a:pPr eaLnBrk="0" hangingPunct="0"/>
              <a:r>
                <a:rPr lang="zh-CN" altLang="zh-CN" sz="1200">
                  <a:latin typeface="微软雅黑 Light" panose="020B0502040204020203" pitchFamily="34" charset="-122"/>
                  <a:ea typeface="微软雅黑 Light" panose="020B0502040204020203" pitchFamily="34" charset="-122"/>
                </a:rPr>
                <a:t>过亿数据遭泄漏</a:t>
              </a:r>
            </a:p>
          </p:txBody>
        </p:sp>
        <p:pic>
          <p:nvPicPr>
            <p:cNvPr id="85" name="图片 76" descr="图片 76">
              <a:extLst>
                <a:ext uri="{FF2B5EF4-FFF2-40B4-BE49-F238E27FC236}">
                  <a16:creationId xmlns:a16="http://schemas.microsoft.com/office/drawing/2014/main" id="{BD6DCC66-5185-5E37-9D92-43CA1BE4622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95051" y="0"/>
              <a:ext cx="887128" cy="7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86" name="组合 29">
            <a:extLst>
              <a:ext uri="{FF2B5EF4-FFF2-40B4-BE49-F238E27FC236}">
                <a16:creationId xmlns:a16="http://schemas.microsoft.com/office/drawing/2014/main" id="{87EAD500-F576-66A8-1977-C6A91E1ECCA9}"/>
              </a:ext>
            </a:extLst>
          </p:cNvPr>
          <p:cNvGrpSpPr>
            <a:grpSpLocks/>
          </p:cNvGrpSpPr>
          <p:nvPr/>
        </p:nvGrpSpPr>
        <p:grpSpPr bwMode="auto">
          <a:xfrm>
            <a:off x="38100" y="3795713"/>
            <a:ext cx="12072938" cy="1325562"/>
            <a:chOff x="0" y="-2"/>
            <a:chExt cx="12072940" cy="1325566"/>
          </a:xfrm>
        </p:grpSpPr>
        <p:grpSp>
          <p:nvGrpSpPr>
            <p:cNvPr id="87" name="椭圆 86">
              <a:extLst>
                <a:ext uri="{FF2B5EF4-FFF2-40B4-BE49-F238E27FC236}">
                  <a16:creationId xmlns:a16="http://schemas.microsoft.com/office/drawing/2014/main" id="{4926B1F0-DBFF-8457-1BAF-9AF1EBF2EEF1}"/>
                </a:ext>
              </a:extLst>
            </p:cNvPr>
            <p:cNvGrpSpPr>
              <a:grpSpLocks/>
            </p:cNvGrpSpPr>
            <p:nvPr/>
          </p:nvGrpSpPr>
          <p:grpSpPr bwMode="auto">
            <a:xfrm>
              <a:off x="0" y="-2"/>
              <a:ext cx="1870078" cy="1325566"/>
              <a:chOff x="0" y="-1"/>
              <a:chExt cx="1870076" cy="1325564"/>
            </a:xfrm>
          </p:grpSpPr>
          <p:sp>
            <p:nvSpPr>
              <p:cNvPr id="104" name="椭圆形">
                <a:extLst>
                  <a:ext uri="{FF2B5EF4-FFF2-40B4-BE49-F238E27FC236}">
                    <a16:creationId xmlns:a16="http://schemas.microsoft.com/office/drawing/2014/main" id="{FD531EA2-7BAF-C7A3-E698-B8765E127301}"/>
                  </a:ext>
                </a:extLst>
              </p:cNvPr>
              <p:cNvSpPr/>
              <p:nvPr/>
            </p:nvSpPr>
            <p:spPr>
              <a:xfrm>
                <a:off x="0" y="-1"/>
                <a:ext cx="1870073" cy="1325564"/>
              </a:xfrm>
              <a:prstGeom prst="ellipse">
                <a:avLst/>
              </a:prstGeom>
              <a:gradFill flip="none" rotWithShape="1">
                <a:gsLst>
                  <a:gs pos="0">
                    <a:srgbClr val="CD9C3A"/>
                  </a:gs>
                  <a:gs pos="80000">
                    <a:srgbClr val="FFC85A"/>
                  </a:gs>
                  <a:gs pos="100000">
                    <a:srgbClr val="FFC95C"/>
                  </a:gs>
                </a:gsLst>
                <a:lin ang="16200000" scaled="0"/>
              </a:gradFill>
              <a:ln w="9525" cap="flat">
                <a:solidFill>
                  <a:srgbClr val="FDC960"/>
                </a:solidFill>
                <a:prstDash val="solid"/>
                <a:round/>
              </a:ln>
              <a:effectLst>
                <a:outerShdw blurRad="38100" dist="23000" dir="5400000" rotWithShape="0">
                  <a:srgbClr val="000000">
                    <a:alpha val="35000"/>
                  </a:srgbClr>
                </a:outerShdw>
              </a:effectLst>
            </p:spPr>
            <p:txBody>
              <a:bodyPr lIns="45719" tIns="45719" rIns="45719" bIns="45719" anchor="ctr"/>
              <a:lstStyle/>
              <a:p>
                <a:pPr algn="ctr">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105" name="2018年9月7日…">
                <a:extLst>
                  <a:ext uri="{FF2B5EF4-FFF2-40B4-BE49-F238E27FC236}">
                    <a16:creationId xmlns:a16="http://schemas.microsoft.com/office/drawing/2014/main" id="{69F6DEAC-6FE4-C720-C9ED-220F2973B7E3}"/>
                  </a:ext>
                </a:extLst>
              </p:cNvPr>
              <p:cNvSpPr txBox="1"/>
              <p:nvPr/>
            </p:nvSpPr>
            <p:spPr>
              <a:xfrm>
                <a:off x="274638" y="433387"/>
                <a:ext cx="1320799" cy="458789"/>
              </a:xfrm>
              <a:prstGeom prst="rect">
                <a:avLst/>
              </a:prstGeom>
              <a:noFill/>
              <a:ln w="12700" cap="flat">
                <a:noFill/>
                <a:miter lim="400000"/>
              </a:ln>
              <a:effectLst/>
            </p:spPr>
            <p:txBody>
              <a:bodyPr lIns="45719" tIns="45719" rIns="45719" bIns="45719" anchor="ctr">
                <a:spAutoFit/>
              </a:bodyPr>
              <a:lstStyle/>
              <a:p>
                <a:pPr algn="ctr" eaLnBrk="0" hangingPunct="0">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2018年9月7日</a:t>
                </a:r>
              </a:p>
              <a:p>
                <a:pPr algn="ctr" eaLnBrk="0" hangingPunct="0">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列入立法规划</a:t>
                </a:r>
              </a:p>
            </p:txBody>
          </p:sp>
        </p:grpSp>
        <p:grpSp>
          <p:nvGrpSpPr>
            <p:cNvPr id="88" name="椭圆 87">
              <a:extLst>
                <a:ext uri="{FF2B5EF4-FFF2-40B4-BE49-F238E27FC236}">
                  <a16:creationId xmlns:a16="http://schemas.microsoft.com/office/drawing/2014/main" id="{E2CC257A-ED5A-BD22-ED36-A8AB49292438}"/>
                </a:ext>
              </a:extLst>
            </p:cNvPr>
            <p:cNvGrpSpPr>
              <a:grpSpLocks/>
            </p:cNvGrpSpPr>
            <p:nvPr/>
          </p:nvGrpSpPr>
          <p:grpSpPr bwMode="auto">
            <a:xfrm>
              <a:off x="2484435" y="-2"/>
              <a:ext cx="1871665" cy="1325566"/>
              <a:chOff x="-1" y="-1"/>
              <a:chExt cx="1871664" cy="1325564"/>
            </a:xfrm>
          </p:grpSpPr>
          <p:sp>
            <p:nvSpPr>
              <p:cNvPr id="102" name="椭圆形">
                <a:extLst>
                  <a:ext uri="{FF2B5EF4-FFF2-40B4-BE49-F238E27FC236}">
                    <a16:creationId xmlns:a16="http://schemas.microsoft.com/office/drawing/2014/main" id="{49236507-2132-3E87-A655-DA8229EC7B9A}"/>
                  </a:ext>
                </a:extLst>
              </p:cNvPr>
              <p:cNvSpPr/>
              <p:nvPr/>
            </p:nvSpPr>
            <p:spPr>
              <a:xfrm>
                <a:off x="2" y="-1"/>
                <a:ext cx="1871661" cy="1325564"/>
              </a:xfrm>
              <a:prstGeom prst="ellipse">
                <a:avLst/>
              </a:prstGeom>
              <a:gradFill flip="none" rotWithShape="1">
                <a:gsLst>
                  <a:gs pos="0">
                    <a:srgbClr val="CD9C3A"/>
                  </a:gs>
                  <a:gs pos="80000">
                    <a:srgbClr val="FFC85A"/>
                  </a:gs>
                  <a:gs pos="100000">
                    <a:srgbClr val="FFC95C"/>
                  </a:gs>
                </a:gsLst>
                <a:lin ang="16200000" scaled="0"/>
              </a:gradFill>
              <a:ln w="9525" cap="flat">
                <a:solidFill>
                  <a:srgbClr val="FDC960"/>
                </a:solidFill>
                <a:prstDash val="solid"/>
                <a:round/>
              </a:ln>
              <a:effectLst>
                <a:outerShdw blurRad="38100" dist="23000" dir="5400000" rotWithShape="0">
                  <a:srgbClr val="000000">
                    <a:alpha val="35000"/>
                  </a:srgbClr>
                </a:outerShdw>
              </a:effectLst>
            </p:spPr>
            <p:txBody>
              <a:bodyPr lIns="45719" tIns="45719" rIns="45719" bIns="45719" anchor="ctr"/>
              <a:lstStyle/>
              <a:p>
                <a:pPr algn="ctr">
                  <a:defRPr>
                    <a:solidFill>
                      <a:schemeClr val="accent3">
                        <a:lumOff val="44000"/>
                      </a:schemeClr>
                    </a:solidFill>
                  </a:defRPr>
                </a:pPr>
                <a:endParaRPr sz="1200" noProof="1">
                  <a:solidFill>
                    <a:schemeClr val="accent3">
                      <a:lumOff val="44000"/>
                    </a:schemeClr>
                  </a:solidFill>
                  <a:latin typeface="微软雅黑 Light" panose="020B0502040204020203" charset="-122"/>
                  <a:ea typeface="微软雅黑 Light" panose="020B0502040204020203" charset="-122"/>
                </a:endParaRPr>
              </a:p>
            </p:txBody>
          </p:sp>
          <p:sp>
            <p:nvSpPr>
              <p:cNvPr id="103" name="2020年6月28日…">
                <a:extLst>
                  <a:ext uri="{FF2B5EF4-FFF2-40B4-BE49-F238E27FC236}">
                    <a16:creationId xmlns:a16="http://schemas.microsoft.com/office/drawing/2014/main" id="{9ED0453D-5CD2-243A-30BC-B7335642547B}"/>
                  </a:ext>
                </a:extLst>
              </p:cNvPr>
              <p:cNvSpPr txBox="1"/>
              <p:nvPr/>
            </p:nvSpPr>
            <p:spPr>
              <a:xfrm>
                <a:off x="274639" y="433387"/>
                <a:ext cx="1322387" cy="458789"/>
              </a:xfrm>
              <a:prstGeom prst="rect">
                <a:avLst/>
              </a:prstGeom>
              <a:noFill/>
              <a:ln w="12700" cap="flat">
                <a:noFill/>
                <a:miter lim="400000"/>
              </a:ln>
              <a:effectLst/>
            </p:spPr>
            <p:txBody>
              <a:bodyPr lIns="45719" tIns="45719" rIns="45719" bIns="45719" anchor="ctr">
                <a:spAutoFit/>
              </a:bodyPr>
              <a:lstStyle/>
              <a:p>
                <a:pPr algn="ctr" eaLnBrk="0" hangingPunct="0">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2020年6月28日</a:t>
                </a:r>
              </a:p>
              <a:p>
                <a:pPr algn="ctr" eaLnBrk="0" hangingPunct="0">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第一次审议</a:t>
                </a:r>
              </a:p>
            </p:txBody>
          </p:sp>
        </p:grpSp>
        <p:grpSp>
          <p:nvGrpSpPr>
            <p:cNvPr id="89" name="椭圆 88">
              <a:extLst>
                <a:ext uri="{FF2B5EF4-FFF2-40B4-BE49-F238E27FC236}">
                  <a16:creationId xmlns:a16="http://schemas.microsoft.com/office/drawing/2014/main" id="{8088BAC5-E1F4-F776-90E3-4B1CDB8DDA29}"/>
                </a:ext>
              </a:extLst>
            </p:cNvPr>
            <p:cNvGrpSpPr>
              <a:grpSpLocks/>
            </p:cNvGrpSpPr>
            <p:nvPr/>
          </p:nvGrpSpPr>
          <p:grpSpPr bwMode="auto">
            <a:xfrm>
              <a:off x="5100635" y="-2"/>
              <a:ext cx="1871666" cy="1325566"/>
              <a:chOff x="-1" y="-1"/>
              <a:chExt cx="1871664" cy="1325564"/>
            </a:xfrm>
          </p:grpSpPr>
          <p:sp>
            <p:nvSpPr>
              <p:cNvPr id="100" name="椭圆形">
                <a:extLst>
                  <a:ext uri="{FF2B5EF4-FFF2-40B4-BE49-F238E27FC236}">
                    <a16:creationId xmlns:a16="http://schemas.microsoft.com/office/drawing/2014/main" id="{7B2DFB33-789F-9B79-A825-9FE25D30ED5D}"/>
                  </a:ext>
                </a:extLst>
              </p:cNvPr>
              <p:cNvSpPr/>
              <p:nvPr/>
            </p:nvSpPr>
            <p:spPr>
              <a:xfrm>
                <a:off x="3" y="-1"/>
                <a:ext cx="1871660" cy="1325564"/>
              </a:xfrm>
              <a:prstGeom prst="ellipse">
                <a:avLst/>
              </a:prstGeom>
              <a:gradFill flip="none" rotWithShape="1">
                <a:gsLst>
                  <a:gs pos="0">
                    <a:srgbClr val="CD9C3A"/>
                  </a:gs>
                  <a:gs pos="80000">
                    <a:srgbClr val="FFC85A"/>
                  </a:gs>
                  <a:gs pos="100000">
                    <a:srgbClr val="FFC95C"/>
                  </a:gs>
                </a:gsLst>
                <a:lin ang="16200000" scaled="0"/>
              </a:gradFill>
              <a:ln w="9525" cap="flat">
                <a:solidFill>
                  <a:srgbClr val="FDC960"/>
                </a:solidFill>
                <a:prstDash val="solid"/>
                <a:round/>
              </a:ln>
              <a:effectLst>
                <a:outerShdw blurRad="38100" dist="23000" dir="5400000" rotWithShape="0">
                  <a:srgbClr val="000000">
                    <a:alpha val="35000"/>
                  </a:srgbClr>
                </a:outerShdw>
              </a:effectLst>
            </p:spPr>
            <p:txBody>
              <a:bodyPr lIns="45719" tIns="45719" rIns="45719" bIns="45719" anchor="ctr"/>
              <a:lstStyle/>
              <a:p>
                <a:pPr algn="ctr">
                  <a:defRPr>
                    <a:solidFill>
                      <a:schemeClr val="accent3">
                        <a:lumOff val="44000"/>
                      </a:schemeClr>
                    </a:solidFill>
                  </a:defRPr>
                </a:pPr>
                <a:endParaRPr sz="1200" noProof="1">
                  <a:solidFill>
                    <a:schemeClr val="accent3">
                      <a:lumOff val="44000"/>
                    </a:schemeClr>
                  </a:solidFill>
                  <a:latin typeface="微软雅黑 Light" panose="020B0502040204020203" charset="-122"/>
                  <a:ea typeface="微软雅黑 Light" panose="020B0502040204020203" charset="-122"/>
                </a:endParaRPr>
              </a:p>
            </p:txBody>
          </p:sp>
          <p:sp>
            <p:nvSpPr>
              <p:cNvPr id="101" name="2021年4月26日…">
                <a:extLst>
                  <a:ext uri="{FF2B5EF4-FFF2-40B4-BE49-F238E27FC236}">
                    <a16:creationId xmlns:a16="http://schemas.microsoft.com/office/drawing/2014/main" id="{DE2591B1-E4FE-1BD5-2D4D-5CF48AB7286E}"/>
                  </a:ext>
                </a:extLst>
              </p:cNvPr>
              <p:cNvSpPr txBox="1"/>
              <p:nvPr/>
            </p:nvSpPr>
            <p:spPr>
              <a:xfrm>
                <a:off x="274640" y="433387"/>
                <a:ext cx="1322387" cy="458789"/>
              </a:xfrm>
              <a:prstGeom prst="rect">
                <a:avLst/>
              </a:prstGeom>
              <a:noFill/>
              <a:ln w="12700" cap="flat">
                <a:noFill/>
                <a:miter lim="400000"/>
              </a:ln>
              <a:effectLst/>
            </p:spPr>
            <p:txBody>
              <a:bodyPr lIns="45719" tIns="45719" rIns="45719" bIns="45719" anchor="ctr">
                <a:spAutoFit/>
              </a:bodyPr>
              <a:lstStyle/>
              <a:p>
                <a:pPr algn="ctr" eaLnBrk="0" hangingPunct="0">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2021年4月26日</a:t>
                </a:r>
              </a:p>
              <a:p>
                <a:pPr algn="ctr" eaLnBrk="0" hangingPunct="0">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第二次审议</a:t>
                </a:r>
              </a:p>
            </p:txBody>
          </p:sp>
        </p:grpSp>
        <p:grpSp>
          <p:nvGrpSpPr>
            <p:cNvPr id="90" name="椭圆 89">
              <a:extLst>
                <a:ext uri="{FF2B5EF4-FFF2-40B4-BE49-F238E27FC236}">
                  <a16:creationId xmlns:a16="http://schemas.microsoft.com/office/drawing/2014/main" id="{B7DFBAAA-CE1F-1DAB-F04A-331E56A1A688}"/>
                </a:ext>
              </a:extLst>
            </p:cNvPr>
            <p:cNvGrpSpPr>
              <a:grpSpLocks/>
            </p:cNvGrpSpPr>
            <p:nvPr/>
          </p:nvGrpSpPr>
          <p:grpSpPr bwMode="auto">
            <a:xfrm>
              <a:off x="7716836" y="-2"/>
              <a:ext cx="1871665" cy="1325566"/>
              <a:chOff x="-1" y="-1"/>
              <a:chExt cx="1871664" cy="1325564"/>
            </a:xfrm>
          </p:grpSpPr>
          <p:sp>
            <p:nvSpPr>
              <p:cNvPr id="98" name="椭圆形">
                <a:extLst>
                  <a:ext uri="{FF2B5EF4-FFF2-40B4-BE49-F238E27FC236}">
                    <a16:creationId xmlns:a16="http://schemas.microsoft.com/office/drawing/2014/main" id="{B29567BE-6E0E-2555-E63B-ECA47A0464AF}"/>
                  </a:ext>
                </a:extLst>
              </p:cNvPr>
              <p:cNvSpPr/>
              <p:nvPr/>
            </p:nvSpPr>
            <p:spPr>
              <a:xfrm>
                <a:off x="2" y="-1"/>
                <a:ext cx="1871661" cy="1325564"/>
              </a:xfrm>
              <a:prstGeom prst="ellipse">
                <a:avLst/>
              </a:prstGeom>
              <a:gradFill flip="none" rotWithShape="1">
                <a:gsLst>
                  <a:gs pos="0">
                    <a:srgbClr val="CD9C3A"/>
                  </a:gs>
                  <a:gs pos="80000">
                    <a:srgbClr val="FFC85A"/>
                  </a:gs>
                  <a:gs pos="100000">
                    <a:srgbClr val="FFC95C"/>
                  </a:gs>
                </a:gsLst>
                <a:lin ang="16200000" scaled="0"/>
              </a:gradFill>
              <a:ln w="9525" cap="flat">
                <a:solidFill>
                  <a:srgbClr val="FDC960"/>
                </a:solidFill>
                <a:prstDash val="solid"/>
                <a:round/>
              </a:ln>
              <a:effectLst>
                <a:outerShdw blurRad="38100" dist="23000" dir="5400000" rotWithShape="0">
                  <a:srgbClr val="000000">
                    <a:alpha val="35000"/>
                  </a:srgbClr>
                </a:outerShdw>
              </a:effectLst>
            </p:spPr>
            <p:txBody>
              <a:bodyPr lIns="45719" tIns="45719" rIns="45719" bIns="45719" anchor="ctr"/>
              <a:lstStyle/>
              <a:p>
                <a:pPr algn="ctr">
                  <a:defRPr>
                    <a:solidFill>
                      <a:schemeClr val="accent3">
                        <a:lumOff val="44000"/>
                      </a:schemeClr>
                    </a:solidFill>
                  </a:defRPr>
                </a:pPr>
                <a:endParaRPr sz="1200" noProof="1">
                  <a:solidFill>
                    <a:schemeClr val="accent3">
                      <a:lumOff val="44000"/>
                    </a:schemeClr>
                  </a:solidFill>
                  <a:latin typeface="微软雅黑 Light" panose="020B0502040204020203" charset="-122"/>
                  <a:ea typeface="微软雅黑 Light" panose="020B0502040204020203" charset="-122"/>
                </a:endParaRPr>
              </a:p>
            </p:txBody>
          </p:sp>
          <p:sp>
            <p:nvSpPr>
              <p:cNvPr id="99" name="2021年6月10日…">
                <a:extLst>
                  <a:ext uri="{FF2B5EF4-FFF2-40B4-BE49-F238E27FC236}">
                    <a16:creationId xmlns:a16="http://schemas.microsoft.com/office/drawing/2014/main" id="{001C6BF9-8311-43DE-7C80-2FD4FE105D14}"/>
                  </a:ext>
                </a:extLst>
              </p:cNvPr>
              <p:cNvSpPr txBox="1"/>
              <p:nvPr/>
            </p:nvSpPr>
            <p:spPr>
              <a:xfrm>
                <a:off x="274639" y="433387"/>
                <a:ext cx="1322387" cy="458789"/>
              </a:xfrm>
              <a:prstGeom prst="rect">
                <a:avLst/>
              </a:prstGeom>
              <a:noFill/>
              <a:ln w="12700" cap="flat">
                <a:noFill/>
                <a:miter lim="400000"/>
              </a:ln>
              <a:effectLst/>
            </p:spPr>
            <p:txBody>
              <a:bodyPr lIns="45719" tIns="45719" rIns="45719" bIns="45719" anchor="ctr">
                <a:spAutoFit/>
              </a:bodyPr>
              <a:lstStyle/>
              <a:p>
                <a:pPr algn="ctr" eaLnBrk="0" hangingPunct="0">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2021年6月10日</a:t>
                </a:r>
              </a:p>
              <a:p>
                <a:pPr algn="ctr" eaLnBrk="0" hangingPunct="0">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审议通过并颁布</a:t>
                </a:r>
              </a:p>
            </p:txBody>
          </p:sp>
        </p:grpSp>
        <p:grpSp>
          <p:nvGrpSpPr>
            <p:cNvPr id="91" name="椭圆 90">
              <a:extLst>
                <a:ext uri="{FF2B5EF4-FFF2-40B4-BE49-F238E27FC236}">
                  <a16:creationId xmlns:a16="http://schemas.microsoft.com/office/drawing/2014/main" id="{4C0B2962-F329-854C-9877-D54B20AC6320}"/>
                </a:ext>
              </a:extLst>
            </p:cNvPr>
            <p:cNvGrpSpPr>
              <a:grpSpLocks/>
            </p:cNvGrpSpPr>
            <p:nvPr/>
          </p:nvGrpSpPr>
          <p:grpSpPr bwMode="auto">
            <a:xfrm>
              <a:off x="10202862" y="-2"/>
              <a:ext cx="1870078" cy="1325566"/>
              <a:chOff x="0" y="-1"/>
              <a:chExt cx="1870076" cy="1325564"/>
            </a:xfrm>
          </p:grpSpPr>
          <p:sp>
            <p:nvSpPr>
              <p:cNvPr id="96" name="椭圆形">
                <a:extLst>
                  <a:ext uri="{FF2B5EF4-FFF2-40B4-BE49-F238E27FC236}">
                    <a16:creationId xmlns:a16="http://schemas.microsoft.com/office/drawing/2014/main" id="{1C76C50D-9FCD-EE5D-6136-E51715CCB579}"/>
                  </a:ext>
                </a:extLst>
              </p:cNvPr>
              <p:cNvSpPr/>
              <p:nvPr/>
            </p:nvSpPr>
            <p:spPr>
              <a:xfrm>
                <a:off x="3" y="-1"/>
                <a:ext cx="1870073" cy="1325564"/>
              </a:xfrm>
              <a:prstGeom prst="ellipse">
                <a:avLst/>
              </a:prstGeom>
              <a:gradFill flip="none" rotWithShape="1">
                <a:gsLst>
                  <a:gs pos="0">
                    <a:srgbClr val="CD9C3A"/>
                  </a:gs>
                  <a:gs pos="80000">
                    <a:srgbClr val="FFC85A"/>
                  </a:gs>
                  <a:gs pos="100000">
                    <a:srgbClr val="FFC95C"/>
                  </a:gs>
                </a:gsLst>
                <a:lin ang="16200000" scaled="0"/>
              </a:gradFill>
              <a:ln w="9525" cap="flat">
                <a:solidFill>
                  <a:srgbClr val="FDC960"/>
                </a:solidFill>
                <a:prstDash val="solid"/>
                <a:round/>
              </a:ln>
              <a:effectLst>
                <a:outerShdw blurRad="38100" dist="23000" dir="5400000" rotWithShape="0">
                  <a:srgbClr val="000000">
                    <a:alpha val="35000"/>
                  </a:srgbClr>
                </a:outerShdw>
              </a:effectLst>
            </p:spPr>
            <p:txBody>
              <a:bodyPr lIns="45719" tIns="45719" rIns="45719" bIns="45719" anchor="ctr"/>
              <a:lstStyle/>
              <a:p>
                <a:pPr algn="ctr">
                  <a:defRPr>
                    <a:solidFill>
                      <a:schemeClr val="accent3">
                        <a:lumOff val="44000"/>
                      </a:schemeClr>
                    </a:solidFill>
                  </a:defRPr>
                </a:pPr>
                <a:endParaRPr sz="1200" noProof="1">
                  <a:solidFill>
                    <a:schemeClr val="accent3">
                      <a:lumOff val="44000"/>
                    </a:schemeClr>
                  </a:solidFill>
                  <a:latin typeface="微软雅黑 Light" panose="020B0502040204020203" charset="-122"/>
                  <a:ea typeface="微软雅黑 Light" panose="020B0502040204020203" charset="-122"/>
                </a:endParaRPr>
              </a:p>
            </p:txBody>
          </p:sp>
          <p:sp>
            <p:nvSpPr>
              <p:cNvPr id="97" name="2021年9月1日…">
                <a:extLst>
                  <a:ext uri="{FF2B5EF4-FFF2-40B4-BE49-F238E27FC236}">
                    <a16:creationId xmlns:a16="http://schemas.microsoft.com/office/drawing/2014/main" id="{219FC2CE-819D-C0C1-2226-6328F22505CB}"/>
                  </a:ext>
                </a:extLst>
              </p:cNvPr>
              <p:cNvSpPr txBox="1"/>
              <p:nvPr/>
            </p:nvSpPr>
            <p:spPr>
              <a:xfrm>
                <a:off x="274640" y="433387"/>
                <a:ext cx="1320799" cy="458789"/>
              </a:xfrm>
              <a:prstGeom prst="rect">
                <a:avLst/>
              </a:prstGeom>
              <a:noFill/>
              <a:ln w="12700" cap="flat">
                <a:noFill/>
                <a:miter lim="400000"/>
              </a:ln>
              <a:effectLst/>
            </p:spPr>
            <p:txBody>
              <a:bodyPr lIns="45719" tIns="45719" rIns="45719" bIns="45719" anchor="ctr">
                <a:spAutoFit/>
              </a:bodyPr>
              <a:lstStyle/>
              <a:p>
                <a:pPr algn="ctr" eaLnBrk="0" hangingPunct="0">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2021年9月1日</a:t>
                </a:r>
              </a:p>
              <a:p>
                <a:pPr algn="ctr" eaLnBrk="0" hangingPunct="0">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200"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正式施行</a:t>
                </a:r>
              </a:p>
            </p:txBody>
          </p:sp>
        </p:grpSp>
        <p:sp>
          <p:nvSpPr>
            <p:cNvPr id="92" name="箭头: 右 91">
              <a:extLst>
                <a:ext uri="{FF2B5EF4-FFF2-40B4-BE49-F238E27FC236}">
                  <a16:creationId xmlns:a16="http://schemas.microsoft.com/office/drawing/2014/main" id="{85A574D3-6C32-A6B5-0574-9E11E6FD32BE}"/>
                </a:ext>
              </a:extLst>
            </p:cNvPr>
            <p:cNvSpPr/>
            <p:nvPr/>
          </p:nvSpPr>
          <p:spPr>
            <a:xfrm>
              <a:off x="1990725" y="561975"/>
              <a:ext cx="374650" cy="201613"/>
            </a:xfrm>
            <a:prstGeom prst="rightArrow">
              <a:avLst>
                <a:gd name="adj1" fmla="val 50000"/>
                <a:gd name="adj2" fmla="val 50000"/>
              </a:avLst>
            </a:prstGeom>
            <a:gradFill flip="none" rotWithShape="1">
              <a:gsLst>
                <a:gs pos="0">
                  <a:srgbClr val="CD9C3A"/>
                </a:gs>
                <a:gs pos="80000">
                  <a:srgbClr val="FFC85A"/>
                </a:gs>
                <a:gs pos="100000">
                  <a:srgbClr val="FFC95C"/>
                </a:gs>
              </a:gsLst>
              <a:lin ang="16200000" scaled="0"/>
            </a:gradFill>
            <a:ln w="9525" cap="flat">
              <a:solidFill>
                <a:srgbClr val="FDC960"/>
              </a:solidFill>
              <a:prstDash val="solid"/>
              <a:round/>
            </a:ln>
            <a:effectLst>
              <a:outerShdw blurRad="38100" dist="23000" dir="5400000" rotWithShape="0">
                <a:srgbClr val="000000">
                  <a:alpha val="35000"/>
                </a:srgbClr>
              </a:outerShdw>
            </a:effectLst>
          </p:spPr>
          <p:txBody>
            <a:bodyPr lIns="45719" tIns="45719" rIns="45719" bIns="45719" anchor="ctr"/>
            <a:lstStyle/>
            <a:p>
              <a:pPr algn="ctr">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93" name="箭头: 右 92">
              <a:extLst>
                <a:ext uri="{FF2B5EF4-FFF2-40B4-BE49-F238E27FC236}">
                  <a16:creationId xmlns:a16="http://schemas.microsoft.com/office/drawing/2014/main" id="{ACDBC9D9-9EDF-BC2E-83BC-58D592EECED1}"/>
                </a:ext>
              </a:extLst>
            </p:cNvPr>
            <p:cNvSpPr/>
            <p:nvPr/>
          </p:nvSpPr>
          <p:spPr>
            <a:xfrm>
              <a:off x="4541839" y="561975"/>
              <a:ext cx="373062" cy="201613"/>
            </a:xfrm>
            <a:prstGeom prst="rightArrow">
              <a:avLst>
                <a:gd name="adj1" fmla="val 50000"/>
                <a:gd name="adj2" fmla="val 50000"/>
              </a:avLst>
            </a:prstGeom>
            <a:gradFill flip="none" rotWithShape="1">
              <a:gsLst>
                <a:gs pos="0">
                  <a:srgbClr val="CD9C3A"/>
                </a:gs>
                <a:gs pos="80000">
                  <a:srgbClr val="FFC85A"/>
                </a:gs>
                <a:gs pos="100000">
                  <a:srgbClr val="FFC95C"/>
                </a:gs>
              </a:gsLst>
              <a:lin ang="16200000" scaled="0"/>
            </a:gradFill>
            <a:ln w="9525" cap="flat">
              <a:solidFill>
                <a:srgbClr val="FDC960"/>
              </a:solidFill>
              <a:prstDash val="solid"/>
              <a:round/>
            </a:ln>
            <a:effectLst>
              <a:outerShdw blurRad="38100" dist="23000" dir="5400000" rotWithShape="0">
                <a:srgbClr val="000000">
                  <a:alpha val="35000"/>
                </a:srgbClr>
              </a:outerShdw>
            </a:effectLst>
          </p:spPr>
          <p:txBody>
            <a:bodyPr lIns="45719" tIns="45719" rIns="45719" bIns="45719" anchor="ctr"/>
            <a:lstStyle/>
            <a:p>
              <a:pPr algn="ctr">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94" name="箭头: 右 93">
              <a:extLst>
                <a:ext uri="{FF2B5EF4-FFF2-40B4-BE49-F238E27FC236}">
                  <a16:creationId xmlns:a16="http://schemas.microsoft.com/office/drawing/2014/main" id="{EF53411E-AAE9-5BEF-6934-7705E9FD835C}"/>
                </a:ext>
              </a:extLst>
            </p:cNvPr>
            <p:cNvSpPr/>
            <p:nvPr/>
          </p:nvSpPr>
          <p:spPr>
            <a:xfrm>
              <a:off x="7158039" y="561975"/>
              <a:ext cx="373062" cy="201613"/>
            </a:xfrm>
            <a:prstGeom prst="rightArrow">
              <a:avLst>
                <a:gd name="adj1" fmla="val 50000"/>
                <a:gd name="adj2" fmla="val 50000"/>
              </a:avLst>
            </a:prstGeom>
            <a:gradFill flip="none" rotWithShape="1">
              <a:gsLst>
                <a:gs pos="0">
                  <a:srgbClr val="CD9C3A"/>
                </a:gs>
                <a:gs pos="80000">
                  <a:srgbClr val="FFC85A"/>
                </a:gs>
                <a:gs pos="100000">
                  <a:srgbClr val="FFC95C"/>
                </a:gs>
              </a:gsLst>
              <a:lin ang="16200000" scaled="0"/>
            </a:gradFill>
            <a:ln w="9525" cap="flat">
              <a:solidFill>
                <a:srgbClr val="FDC960"/>
              </a:solidFill>
              <a:prstDash val="solid"/>
              <a:round/>
            </a:ln>
            <a:effectLst>
              <a:outerShdw blurRad="38100" dist="23000" dir="5400000" rotWithShape="0">
                <a:srgbClr val="000000">
                  <a:alpha val="35000"/>
                </a:srgbClr>
              </a:outerShdw>
            </a:effectLst>
          </p:spPr>
          <p:txBody>
            <a:bodyPr lIns="45719" tIns="45719" rIns="45719" bIns="45719" anchor="ctr"/>
            <a:lstStyle/>
            <a:p>
              <a:pPr algn="ctr">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95" name="箭头: 右 94">
              <a:extLst>
                <a:ext uri="{FF2B5EF4-FFF2-40B4-BE49-F238E27FC236}">
                  <a16:creationId xmlns:a16="http://schemas.microsoft.com/office/drawing/2014/main" id="{A0033429-4AC0-8317-4745-D62B53FABB03}"/>
                </a:ext>
              </a:extLst>
            </p:cNvPr>
            <p:cNvSpPr/>
            <p:nvPr/>
          </p:nvSpPr>
          <p:spPr>
            <a:xfrm>
              <a:off x="9707565" y="561975"/>
              <a:ext cx="374650" cy="201613"/>
            </a:xfrm>
            <a:prstGeom prst="rightArrow">
              <a:avLst>
                <a:gd name="adj1" fmla="val 50000"/>
                <a:gd name="adj2" fmla="val 50000"/>
              </a:avLst>
            </a:prstGeom>
            <a:gradFill flip="none" rotWithShape="1">
              <a:gsLst>
                <a:gs pos="0">
                  <a:srgbClr val="CD9C3A"/>
                </a:gs>
                <a:gs pos="80000">
                  <a:srgbClr val="FFC85A"/>
                </a:gs>
                <a:gs pos="100000">
                  <a:srgbClr val="FFC95C"/>
                </a:gs>
              </a:gsLst>
              <a:lin ang="16200000" scaled="0"/>
            </a:gradFill>
            <a:ln w="9525" cap="flat">
              <a:solidFill>
                <a:srgbClr val="FDC960"/>
              </a:solidFill>
              <a:prstDash val="solid"/>
              <a:round/>
            </a:ln>
            <a:effectLst>
              <a:outerShdw blurRad="38100" dist="23000" dir="5400000" rotWithShape="0">
                <a:srgbClr val="000000">
                  <a:alpha val="35000"/>
                </a:srgbClr>
              </a:outerShdw>
            </a:effectLst>
          </p:spPr>
          <p:txBody>
            <a:bodyPr lIns="45719" tIns="45719" rIns="45719" bIns="45719" anchor="ctr"/>
            <a:lstStyle/>
            <a:p>
              <a:pPr algn="ctr">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grpSp>
      <p:sp>
        <p:nvSpPr>
          <p:cNvPr id="106" name="直接连接符 95">
            <a:extLst>
              <a:ext uri="{FF2B5EF4-FFF2-40B4-BE49-F238E27FC236}">
                <a16:creationId xmlns:a16="http://schemas.microsoft.com/office/drawing/2014/main" id="{401DC78A-690F-54E3-8851-9A5376AF8A5F}"/>
              </a:ext>
            </a:extLst>
          </p:cNvPr>
          <p:cNvSpPr/>
          <p:nvPr/>
        </p:nvSpPr>
        <p:spPr>
          <a:xfrm>
            <a:off x="-20638" y="5343525"/>
            <a:ext cx="12192001" cy="0"/>
          </a:xfrm>
          <a:prstGeom prst="line">
            <a:avLst/>
          </a:prstGeom>
          <a:ln w="38100">
            <a:solidFill>
              <a:srgbClr val="0070C0"/>
            </a:solidFill>
          </a:ln>
          <a:effectLst>
            <a:outerShdw blurRad="38100" dist="23000" dir="5400000" rotWithShape="0">
              <a:srgbClr val="000000">
                <a:alpha val="35000"/>
              </a:srgbClr>
            </a:outerShdw>
          </a:effectLst>
        </p:spPr>
        <p:txBody>
          <a:bodyPr lIns="45719" rIns="45719"/>
          <a:lstStyle/>
          <a:p>
            <a:endParaRPr/>
          </a:p>
        </p:txBody>
      </p:sp>
      <p:sp>
        <p:nvSpPr>
          <p:cNvPr id="107" name="直接连接符 96">
            <a:extLst>
              <a:ext uri="{FF2B5EF4-FFF2-40B4-BE49-F238E27FC236}">
                <a16:creationId xmlns:a16="http://schemas.microsoft.com/office/drawing/2014/main" id="{7DD6F727-B028-0C1E-5422-DC7ACD37B879}"/>
              </a:ext>
            </a:extLst>
          </p:cNvPr>
          <p:cNvSpPr/>
          <p:nvPr/>
        </p:nvSpPr>
        <p:spPr>
          <a:xfrm>
            <a:off x="3175" y="3579813"/>
            <a:ext cx="12190413" cy="0"/>
          </a:xfrm>
          <a:prstGeom prst="line">
            <a:avLst/>
          </a:prstGeom>
          <a:ln w="38100">
            <a:solidFill>
              <a:srgbClr val="0070C0"/>
            </a:solidFill>
          </a:ln>
          <a:effectLst>
            <a:outerShdw blurRad="38100" dist="23000" dir="5400000" rotWithShape="0">
              <a:srgbClr val="000000">
                <a:alpha val="35000"/>
              </a:srgbClr>
            </a:outerShdw>
          </a:effectLst>
        </p:spPr>
        <p:txBody>
          <a:bodyPr lIns="45719" rIns="45719"/>
          <a:lstStyle/>
          <a:p>
            <a:endParaRPr/>
          </a:p>
        </p:txBody>
      </p:sp>
    </p:spTree>
    <p:extLst>
      <p:ext uri="{BB962C8B-B14F-4D97-AF65-F5344CB8AC3E}">
        <p14:creationId xmlns:p14="http://schemas.microsoft.com/office/powerpoint/2010/main" val="554499333"/>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数据安全发展</a:t>
            </a:r>
          </a:p>
        </p:txBody>
      </p:sp>
      <p:pic>
        <p:nvPicPr>
          <p:cNvPr id="108" name="图片 9" descr="图片 9">
            <a:extLst>
              <a:ext uri="{FF2B5EF4-FFF2-40B4-BE49-F238E27FC236}">
                <a16:creationId xmlns:a16="http://schemas.microsoft.com/office/drawing/2014/main" id="{D68B489E-37D0-E103-6A99-C9A2E3A24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109663"/>
            <a:ext cx="12268200" cy="568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22305029"/>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第一章和第二章</a:t>
            </a:r>
          </a:p>
        </p:txBody>
      </p:sp>
      <p:sp>
        <p:nvSpPr>
          <p:cNvPr id="3" name="文本框 13">
            <a:extLst>
              <a:ext uri="{FF2B5EF4-FFF2-40B4-BE49-F238E27FC236}">
                <a16:creationId xmlns:a16="http://schemas.microsoft.com/office/drawing/2014/main" id="{E1FB42C5-5F33-CEE8-45AE-6F9CCEFA64A4}"/>
              </a:ext>
            </a:extLst>
          </p:cNvPr>
          <p:cNvSpPr txBox="1"/>
          <p:nvPr/>
        </p:nvSpPr>
        <p:spPr>
          <a:xfrm>
            <a:off x="123825" y="1113404"/>
            <a:ext cx="11944350" cy="5319598"/>
          </a:xfrm>
          <a:prstGeom prst="rect">
            <a:avLst/>
          </a:prstGeom>
          <a:ln>
            <a:noFill/>
          </a:ln>
        </p:spPr>
        <p:txBody>
          <a:bodyPr lIns="45719" rIns="45719">
            <a:spAutoFit/>
          </a:bodyPr>
          <a:lstStyle/>
          <a:p>
            <a:pPr eaLnBrk="0" hangingPunct="0">
              <a:lnSpc>
                <a:spcPct val="170000"/>
              </a:lnSpc>
              <a:defRPr sz="11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第一章  总则</a:t>
            </a:r>
            <a:endParaRPr lang="en-US" altLang="zh-CN"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eaLnBrk="0" hangingPunct="0">
              <a:lnSpc>
                <a:spcPct val="170000"/>
              </a:lnSpc>
              <a:defRPr sz="11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第三条　</a:t>
            </a:r>
            <a:r>
              <a:rPr sz="16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本法所称</a:t>
            </a:r>
            <a:r>
              <a:rPr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数据，是指任何以电子或者其他方式对信息的记录。</a:t>
            </a:r>
            <a:endParaRPr sz="1600" noProof="1">
              <a:latin typeface="微软雅黑 Light" panose="020B0502040204020203" charset="-122"/>
              <a:ea typeface="微软雅黑 Light" panose="020B0502040204020203" charset="-122"/>
              <a:cs typeface="+mj-cs"/>
              <a:sym typeface="Calibri" panose="020F0502020204030204"/>
            </a:endParaRPr>
          </a:p>
          <a:p>
            <a:pPr eaLnBrk="0" hangingPunct="0">
              <a:lnSpc>
                <a:spcPct val="140000"/>
              </a:lnSpc>
              <a:defRPr sz="11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             数据处理，包括数据的收集、存储、使用、加工、传输、提供、公开等</a:t>
            </a:r>
            <a:r>
              <a:rPr sz="1600" noProof="1">
                <a:solidFill>
                  <a:srgbClr val="00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endParaRPr sz="1600" noProof="1">
              <a:solidFill>
                <a:srgbClr val="FF0000"/>
              </a:solidFill>
              <a:latin typeface="微软雅黑 Light" panose="020B0502040204020203" charset="-122"/>
              <a:ea typeface="微软雅黑 Light" panose="020B0502040204020203" charset="-122"/>
              <a:cs typeface="+mj-cs"/>
              <a:sym typeface="Calibri" panose="020F0502020204030204"/>
            </a:endParaRPr>
          </a:p>
          <a:p>
            <a:pPr eaLnBrk="0" hangingPunct="0">
              <a:lnSpc>
                <a:spcPct val="140000"/>
              </a:lnSpc>
              <a:defRPr sz="11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             数据安全，是指通过采取必要措施，确保数据处于有效保护和合法利用的状态，以及具备保障持续安全状态的能力</a:t>
            </a:r>
            <a:r>
              <a:rPr sz="1600" noProof="1">
                <a:solidFill>
                  <a:srgbClr val="00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p>
          <a:p>
            <a:pPr eaLnBrk="0" hangingPunct="0">
              <a:lnSpc>
                <a:spcPct val="150000"/>
              </a:lnSpc>
              <a:defRPr sz="11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第六条　</a:t>
            </a:r>
            <a:r>
              <a:rPr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各地区、各部门对本地区、本部门工作中收集和产生的数据及数据安全负责</a:t>
            </a:r>
            <a:r>
              <a:rPr sz="16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endParaRPr sz="1600" noProof="1">
              <a:latin typeface="微软雅黑 Light" panose="020B0502040204020203" charset="-122"/>
              <a:ea typeface="微软雅黑 Light" panose="020B0502040204020203" charset="-122"/>
              <a:cs typeface="+mj-cs"/>
              <a:sym typeface="Calibri" panose="020F0502020204030204"/>
            </a:endParaRPr>
          </a:p>
          <a:p>
            <a:pPr eaLnBrk="0" hangingPunct="0">
              <a:lnSpc>
                <a:spcPct val="150000"/>
              </a:lnSpc>
              <a:defRPr sz="11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              工业、电信、交通、金融、自然资源、卫生健康、教育、科技等主管部门承担本行业、本领域数据安全监管职责。</a:t>
            </a:r>
            <a:endParaRPr sz="1600" noProof="1">
              <a:solidFill>
                <a:srgbClr val="FF0000"/>
              </a:solidFill>
              <a:latin typeface="微软雅黑 Light" panose="020B0502040204020203" charset="-122"/>
              <a:ea typeface="微软雅黑 Light" panose="020B0502040204020203" charset="-122"/>
              <a:cs typeface="+mj-cs"/>
              <a:sym typeface="Calibri" panose="020F0502020204030204"/>
            </a:endParaRPr>
          </a:p>
          <a:p>
            <a:pPr marL="571500" indent="-6985" eaLnBrk="0" hangingPunct="0">
              <a:lnSpc>
                <a:spcPct val="150000"/>
              </a:lnSpc>
              <a:defRPr sz="11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公安机关、国家安全机关等依照本法和有关法律、行政法规的规定，在各自职责范围内承担数据安全监管职责。</a:t>
            </a:r>
            <a:endParaRPr sz="1600" noProof="1">
              <a:solidFill>
                <a:srgbClr val="FF0000"/>
              </a:solidFill>
              <a:latin typeface="微软雅黑 Light" panose="020B0502040204020203" charset="-122"/>
              <a:ea typeface="微软雅黑 Light" panose="020B0502040204020203" charset="-122"/>
              <a:cs typeface="+mj-cs"/>
              <a:sym typeface="Calibri" panose="020F0502020204030204"/>
            </a:endParaRPr>
          </a:p>
          <a:p>
            <a:pPr indent="571500" eaLnBrk="0" hangingPunct="0">
              <a:lnSpc>
                <a:spcPct val="150000"/>
              </a:lnSpc>
              <a:defRPr sz="11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国家网信部门依照本法和有关法律、行政法规的规定，负责统筹协调网络数据安全和相关监管工作。</a:t>
            </a:r>
            <a:endParaRPr lang="en-US"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indent="571500" eaLnBrk="0" hangingPunct="0">
              <a:lnSpc>
                <a:spcPct val="150000"/>
              </a:lnSpc>
              <a:defRPr sz="11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US"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indent="571500" eaLnBrk="0" hangingPunct="0">
              <a:lnSpc>
                <a:spcPct val="150000"/>
              </a:lnSpc>
              <a:defRPr sz="11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eaLnBrk="0" hangingPunct="0">
              <a:lnSpc>
                <a:spcPct val="170000"/>
              </a:lnSpc>
              <a:defRPr sz="11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600" b="1" noProof="1">
                <a:solidFill>
                  <a:srgbClr val="FF0000"/>
                </a:solidFill>
                <a:latin typeface="微软雅黑 Light" panose="020B0502040204020203" charset="-122"/>
                <a:ea typeface="微软雅黑 Light" panose="020B0502040204020203" charset="-122"/>
                <a:sym typeface="微软雅黑" panose="020B0503020204020204" pitchFamily="34" charset="-122"/>
              </a:rPr>
              <a:t>第二章  数据安全与发展</a:t>
            </a:r>
            <a:endParaRPr lang="en-US" altLang="zh-CN" sz="1600" b="1" noProof="1">
              <a:solidFill>
                <a:srgbClr val="FF0000"/>
              </a:solidFill>
              <a:latin typeface="微软雅黑 Light" panose="020B0502040204020203" charset="-122"/>
              <a:ea typeface="微软雅黑 Light" panose="020B0502040204020203" charset="-122"/>
              <a:sym typeface="微软雅黑" panose="020B0503020204020204" pitchFamily="34" charset="-122"/>
            </a:endParaRPr>
          </a:p>
          <a:p>
            <a:pPr eaLnBrk="0" hangingPunct="0">
              <a:lnSpc>
                <a:spcPct val="150000"/>
              </a:lnSpc>
              <a:defRPr sz="11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6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第十六条</a:t>
            </a:r>
            <a:r>
              <a:rPr lang="zh-CN" altLang="en-US" sz="16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　国家支持数据开发利用和数据安全技术研究，</a:t>
            </a:r>
            <a:r>
              <a:rPr lang="zh-CN" altLang="en-US"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鼓励数据开发利用和数据安全等领域的技术推广和商业创新，培育、发展数据开发利用和数据安全产品、产业体系。</a:t>
            </a:r>
            <a:endParaRPr lang="zh-CN" altLang="en-US" sz="1600" noProof="1">
              <a:latin typeface="微软雅黑 Light" panose="020B0502040204020203" charset="-122"/>
              <a:ea typeface="微软雅黑 Light" panose="020B0502040204020203" charset="-122"/>
              <a:cs typeface="+mj-cs"/>
              <a:sym typeface="Calibri" panose="020F0502020204030204"/>
            </a:endParaRPr>
          </a:p>
          <a:p>
            <a:pPr eaLnBrk="0" hangingPunct="0">
              <a:lnSpc>
                <a:spcPct val="150000"/>
              </a:lnSpc>
              <a:defRPr sz="11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6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第十八条　</a:t>
            </a:r>
            <a:r>
              <a:rPr lang="zh-CN" altLang="en-US" sz="16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国家促进数据安全检测评估、认证等服务的发展，</a:t>
            </a:r>
            <a:r>
              <a:rPr lang="zh-CN" altLang="en-US" sz="16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支持数据安全检测评估、认证等专业机构依法开展服务活动</a:t>
            </a:r>
            <a:r>
              <a:rPr lang="zh-CN" altLang="en-US" sz="16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p>
        </p:txBody>
      </p:sp>
    </p:spTree>
    <p:extLst>
      <p:ext uri="{BB962C8B-B14F-4D97-AF65-F5344CB8AC3E}">
        <p14:creationId xmlns:p14="http://schemas.microsoft.com/office/powerpoint/2010/main" val="4278380543"/>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第三章 数据安全制度</a:t>
            </a:r>
          </a:p>
        </p:txBody>
      </p:sp>
      <p:sp>
        <p:nvSpPr>
          <p:cNvPr id="3" name="文本框 14">
            <a:extLst>
              <a:ext uri="{FF2B5EF4-FFF2-40B4-BE49-F238E27FC236}">
                <a16:creationId xmlns:a16="http://schemas.microsoft.com/office/drawing/2014/main" id="{2D5300CE-CBEC-0EA8-68EE-7BCA48A2A10C}"/>
              </a:ext>
            </a:extLst>
          </p:cNvPr>
          <p:cNvSpPr txBox="1"/>
          <p:nvPr/>
        </p:nvSpPr>
        <p:spPr>
          <a:xfrm>
            <a:off x="55563" y="1252538"/>
            <a:ext cx="12065000" cy="5126037"/>
          </a:xfrm>
          <a:prstGeom prst="rect">
            <a:avLst/>
          </a:prstGeom>
          <a:ln>
            <a:noFill/>
          </a:ln>
        </p:spPr>
        <p:txBody>
          <a:bodyPr lIns="45719" rIns="45719">
            <a:spAutoFit/>
          </a:bodyPr>
          <a:lstStyle/>
          <a:p>
            <a:pPr marL="979170" indent="-979170" eaLnBrk="0" hangingPunct="0">
              <a:lnSpc>
                <a:spcPct val="18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3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第二十一条　</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国家</a:t>
            </a:r>
            <a:r>
              <a:rPr sz="13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建立数据分类分级保护制度</a:t>
            </a:r>
            <a:r>
              <a:rPr sz="13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根据数据在经济社会发展中的重要程度，以及一旦遭到篡改、破坏、泄露或者非法获取、非法利用，对国家安全、公共利益或者个人、组织合法权益造成的危害程度，对数据实行分类分级保护。国家数据安全工作协调机制统筹协调有关部门</a:t>
            </a:r>
            <a:r>
              <a:rPr sz="13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制定重要数据目录</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，加强对重要数据的保护。</a:t>
            </a:r>
            <a:endParaRPr sz="1300" b="0" noProof="1">
              <a:latin typeface="微软雅黑 Light" panose="020B0502040204020203" charset="-122"/>
              <a:ea typeface="微软雅黑 Light" panose="020B0502040204020203" charset="-122"/>
              <a:cs typeface="+mj-cs"/>
              <a:sym typeface="Calibri" panose="020F0502020204030204"/>
            </a:endParaRPr>
          </a:p>
          <a:p>
            <a:pPr indent="979170" eaLnBrk="0" hangingPunct="0">
              <a:lnSpc>
                <a:spcPct val="18000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关系国家安全、国民经济命脉、重要民生、重大公共利益等数据属于国家核心数据，实行更加严格的管理制度。</a:t>
            </a:r>
            <a:endParaRPr sz="1300" noProof="1">
              <a:latin typeface="微软雅黑 Light" panose="020B0502040204020203" charset="-122"/>
              <a:ea typeface="微软雅黑 Light" panose="020B0502040204020203" charset="-122"/>
              <a:cs typeface="+mj-cs"/>
              <a:sym typeface="Calibri" panose="020F0502020204030204"/>
            </a:endParaRPr>
          </a:p>
          <a:p>
            <a:pPr marL="965200" eaLnBrk="0" hangingPunct="0">
              <a:lnSpc>
                <a:spcPct val="18000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各地区、各部门应当按照数据分类分级保护制度，确定本地区、本部门以及相关行业、领域的重要数据具体目录，对列入目录的数据进行重点保护。</a:t>
            </a:r>
            <a:endParaRPr sz="1300" noProof="1">
              <a:latin typeface="微软雅黑 Light" panose="020B0502040204020203" charset="-122"/>
              <a:ea typeface="微软雅黑 Light" panose="020B0502040204020203" charset="-122"/>
              <a:cs typeface="+mj-cs"/>
              <a:sym typeface="Calibri" panose="020F0502020204030204"/>
            </a:endParaRPr>
          </a:p>
          <a:p>
            <a:pPr marL="979170" indent="-979170" eaLnBrk="0" hangingPunct="0">
              <a:lnSpc>
                <a:spcPct val="18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3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第二十二条　</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国家建立集中统一、高效权威的</a:t>
            </a:r>
            <a:r>
              <a:rPr sz="13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数据安全风险评估、报告、信息共享、监测预警机制</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。国家数据安全工作协调机制统筹协调有关部门加强数据安全风险信息的获取、分析、研判、预警工作。</a:t>
            </a:r>
            <a:endParaRPr sz="1300" b="0" noProof="1">
              <a:latin typeface="微软雅黑 Light" panose="020B0502040204020203" charset="-122"/>
              <a:ea typeface="微软雅黑 Light" panose="020B0502040204020203" charset="-122"/>
              <a:cs typeface="+mj-cs"/>
              <a:sym typeface="Calibri" panose="020F0502020204030204"/>
            </a:endParaRPr>
          </a:p>
          <a:p>
            <a:pPr marL="986155" indent="-986155" eaLnBrk="0" hangingPunct="0">
              <a:lnSpc>
                <a:spcPct val="18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3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第二十三条　</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国家</a:t>
            </a:r>
            <a:r>
              <a:rPr sz="13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建立数据安全应急处置机制</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。发生数据安全事件，有关主管部门应当依法启动应急预案，采取相应的应急处置措施，防止危害扩大，消除安全隐患，并及时向社会发布与公众有关的警示信息。</a:t>
            </a:r>
            <a:endParaRPr sz="1300" b="0" noProof="1">
              <a:latin typeface="微软雅黑 Light" panose="020B0502040204020203" charset="-122"/>
              <a:ea typeface="微软雅黑 Light" panose="020B0502040204020203" charset="-122"/>
              <a:cs typeface="+mj-cs"/>
              <a:sym typeface="Calibri" panose="020F0502020204030204"/>
            </a:endParaRPr>
          </a:p>
          <a:p>
            <a:pPr eaLnBrk="0" hangingPunct="0">
              <a:lnSpc>
                <a:spcPct val="18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3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第二十四条　</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国家</a:t>
            </a:r>
            <a:r>
              <a:rPr sz="13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建立数据安全审查制度</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，对影响或者可能影响国家安全的数据处理活动进行国家安全审查。</a:t>
            </a:r>
            <a:endParaRPr sz="1300" b="0" noProof="1">
              <a:latin typeface="微软雅黑 Light" panose="020B0502040204020203" charset="-122"/>
              <a:ea typeface="微软雅黑 Light" panose="020B0502040204020203" charset="-122"/>
              <a:cs typeface="+mj-cs"/>
              <a:sym typeface="Calibri" panose="020F0502020204030204"/>
            </a:endParaRPr>
          </a:p>
          <a:p>
            <a:pPr indent="958215" eaLnBrk="0" hangingPunct="0">
              <a:lnSpc>
                <a:spcPct val="18000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依法作出的安全审查决定为最终决定。</a:t>
            </a:r>
            <a:endParaRPr sz="1300" b="0" noProof="1">
              <a:latin typeface="微软雅黑 Light" panose="020B0502040204020203" charset="-122"/>
              <a:ea typeface="微软雅黑 Light" panose="020B0502040204020203" charset="-122"/>
              <a:cs typeface="+mj-cs"/>
              <a:sym typeface="Calibri" panose="020F0502020204030204"/>
            </a:endParaRPr>
          </a:p>
          <a:p>
            <a:pPr eaLnBrk="0" hangingPunct="0">
              <a:lnSpc>
                <a:spcPct val="18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3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第二十五条　</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国家对与维护国家安全和利益、履行国际义务相关的属于管制物项的数据依法实施</a:t>
            </a:r>
            <a:r>
              <a:rPr sz="13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出口管制</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endParaRPr sz="1300" noProof="1">
              <a:latin typeface="微软雅黑 Light" panose="020B0502040204020203" charset="-122"/>
              <a:ea typeface="微软雅黑 Light" panose="020B0502040204020203" charset="-122"/>
              <a:cs typeface="+mj-cs"/>
              <a:sym typeface="Calibri" panose="020F0502020204030204"/>
            </a:endParaRPr>
          </a:p>
          <a:p>
            <a:pPr marL="986155" indent="-986155" eaLnBrk="0" hangingPunct="0">
              <a:lnSpc>
                <a:spcPct val="18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3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第二十六条　</a:t>
            </a:r>
            <a:r>
              <a:rPr sz="13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任何国家或者地区在与数据和数据开发利用技术等有关的投资、贸易等方面对中华人民共和国采取歧视性的禁止、限制或者其他类似措施的，中华人民 共和国可以根据实际情况对该国家或者地区对等采取措施。</a:t>
            </a:r>
          </a:p>
        </p:txBody>
      </p:sp>
    </p:spTree>
    <p:extLst>
      <p:ext uri="{BB962C8B-B14F-4D97-AF65-F5344CB8AC3E}">
        <p14:creationId xmlns:p14="http://schemas.microsoft.com/office/powerpoint/2010/main" val="507780737"/>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第四章 数据安全保护义务</a:t>
            </a:r>
          </a:p>
        </p:txBody>
      </p:sp>
      <p:sp>
        <p:nvSpPr>
          <p:cNvPr id="3" name="文本框 9">
            <a:extLst>
              <a:ext uri="{FF2B5EF4-FFF2-40B4-BE49-F238E27FC236}">
                <a16:creationId xmlns:a16="http://schemas.microsoft.com/office/drawing/2014/main" id="{E91D884B-7989-D800-B877-F55C14BB6B0F}"/>
              </a:ext>
            </a:extLst>
          </p:cNvPr>
          <p:cNvSpPr txBox="1"/>
          <p:nvPr/>
        </p:nvSpPr>
        <p:spPr>
          <a:xfrm>
            <a:off x="58737" y="1357953"/>
            <a:ext cx="12074525" cy="5220981"/>
          </a:xfrm>
          <a:prstGeom prst="rect">
            <a:avLst/>
          </a:prstGeom>
          <a:ln>
            <a:noFill/>
          </a:ln>
        </p:spPr>
        <p:txBody>
          <a:bodyPr lIns="45719" rIns="45719">
            <a:spAutoFit/>
          </a:bodyPr>
          <a:lstStyle/>
          <a:p>
            <a:pPr marL="845185" indent="-845185" eaLnBrk="0" hangingPunct="0">
              <a:lnSpc>
                <a:spcPct val="160000"/>
              </a:lnSpc>
              <a:defRPr sz="1200" b="1" u="sng">
                <a:solidFill>
                  <a:srgbClr val="FF0000"/>
                </a:solidFill>
                <a:effectLst>
                  <a:outerShdw blurRad="38100" dist="38100" dir="2700000" rotWithShape="0">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u="sng"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第二十七条　</a:t>
            </a:r>
            <a:r>
              <a:rPr sz="1400" b="0" noProof="1">
                <a:solidFill>
                  <a:srgbClr val="00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开展数据处理活动应当依照法律、法规的规定，</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建立健全全流程数据安全管理制度，组织开展数据安全教育培训，采取相应的技术措施和其他必要措施，保障数据安全。利用互联网等信息网络开展数据处理活动，应当在网络安全等级保护制度的基础上，履行上述数据安全保护义务</a:t>
            </a:r>
            <a:r>
              <a:rPr sz="1400" noProof="1">
                <a:solidFill>
                  <a:srgbClr val="00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endParaRPr sz="1400" u="sng" noProof="1">
              <a:solidFill>
                <a:srgbClr val="FF0000"/>
              </a:solidFill>
              <a:effectLst>
                <a:outerShdw blurRad="38100" dist="38100" dir="2700000" rotWithShape="0">
                  <a:srgbClr val="000000">
                    <a:alpha val="43137"/>
                  </a:srgbClr>
                </a:outerShdw>
              </a:effectLst>
              <a:latin typeface="微软雅黑 Light" panose="020B0502040204020203" charset="-122"/>
              <a:ea typeface="微软雅黑 Light" panose="020B0502040204020203" charset="-122"/>
              <a:cs typeface="+mj-cs"/>
              <a:sym typeface="Calibri" panose="020F0502020204030204"/>
            </a:endParaRPr>
          </a:p>
          <a:p>
            <a:pPr indent="997585" eaLnBrk="0" hangingPunct="0">
              <a:lnSpc>
                <a:spcPct val="160000"/>
              </a:lnSpc>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重要数据的处理者应当</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明确数据安全负责人和管理机构，落实数据安全保护责任</a:t>
            </a:r>
            <a:r>
              <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p>
          <a:p>
            <a:pPr eaLnBrk="0" hangingPunct="0">
              <a:lnSpc>
                <a:spcPct val="160000"/>
              </a:lnSpc>
              <a:def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第二十八条　</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开展数据处理活动以及研究开发数据新技术，应当有利于促进经济社会发展，增进人民福祉，符合社会公德和伦理。</a:t>
            </a:r>
          </a:p>
          <a:p>
            <a:pPr marL="997585" indent="-997585" eaLnBrk="0" hangingPunct="0">
              <a:lnSpc>
                <a:spcPct val="160000"/>
              </a:lnSpc>
              <a:defRPr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第二十九条　</a:t>
            </a:r>
            <a:r>
              <a:rPr sz="1400" b="0" noProof="1">
                <a:solidFill>
                  <a:srgbClr val="00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开展数据处理活动应当</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加强风险监测，发现数据安全缺陷、漏洞等风险时，应当立即采取补救措施；发生数据安全事件时，应当立即采取处置措施，按照规定及时告知用户并向有关主管部门报告</a:t>
            </a:r>
            <a:r>
              <a:rPr sz="1400" b="0" noProof="1">
                <a:solidFill>
                  <a:srgbClr val="00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p>
          <a:p>
            <a:pPr marL="1073785" indent="-1073785" eaLnBrk="0" hangingPunct="0">
              <a:lnSpc>
                <a:spcPct val="160000"/>
              </a:lnSpc>
              <a:defRPr sz="1200" b="1" u="sng">
                <a:solidFill>
                  <a:srgbClr val="FF0000"/>
                </a:solidFill>
                <a:effectLst>
                  <a:outerShdw blurRad="38100" dist="38100" dir="2700000" rotWithShape="0">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u="sng"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第三十条　 </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 </a:t>
            </a:r>
            <a:r>
              <a:rPr sz="1400" b="0" noProof="1">
                <a:solidFill>
                  <a:srgbClr val="00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重要数据的处理者应当按照规定对其数据处理活动</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定期开展风险评估</a:t>
            </a:r>
            <a:r>
              <a:rPr sz="1400" b="0" noProof="1">
                <a:solidFill>
                  <a:srgbClr val="00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，并向有关主管部门</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报送风险评估报告</a:t>
            </a:r>
            <a:r>
              <a:rPr sz="1400" noProof="1">
                <a:solidFill>
                  <a:srgbClr val="00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endParaRPr sz="1400" noProof="1">
              <a:solidFill>
                <a:srgbClr val="FF0000"/>
              </a:solidFill>
              <a:effectLst>
                <a:outerShdw blurRad="38100" dist="38100" dir="2700000" rotWithShape="0">
                  <a:srgbClr val="000000">
                    <a:alpha val="43137"/>
                  </a:srgbClr>
                </a:outerShdw>
              </a:effectLst>
              <a:latin typeface="微软雅黑 Light" panose="020B0502040204020203" charset="-122"/>
              <a:ea typeface="微软雅黑 Light" panose="020B0502040204020203" charset="-122"/>
              <a:cs typeface="+mj-cs"/>
              <a:sym typeface="Calibri" panose="020F0502020204030204"/>
            </a:endParaRPr>
          </a:p>
          <a:p>
            <a:pPr marL="997585" indent="-166370" eaLnBrk="0" hangingPunct="0">
              <a:lnSpc>
                <a:spcPct val="160000"/>
              </a:lnSpc>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  风险评估报告</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应当包括</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处理的重要数据的种类、数量，开展数据处理活动的情况，面临的数据安全风险及其应对措施等。</a:t>
            </a:r>
            <a:endPar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eaLnBrk="0" hangingPunct="0">
              <a:lnSpc>
                <a:spcPct val="160000"/>
              </a:lnSpc>
              <a:def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第三十二条　</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任何组织、个人收集数据，应当采取合法、正当的方式，不得窃取或者以其他非法方式获取数据。</a:t>
            </a:r>
            <a:endParaRPr sz="1400" noProof="1">
              <a:latin typeface="微软雅黑 Light" panose="020B0502040204020203" charset="-122"/>
              <a:ea typeface="微软雅黑 Light" panose="020B0502040204020203" charset="-122"/>
              <a:cs typeface="+mj-cs"/>
              <a:sym typeface="Calibri" panose="020F0502020204030204"/>
            </a:endParaRPr>
          </a:p>
          <a:p>
            <a:pPr marL="838200" indent="152400" eaLnBrk="0" hangingPunct="0">
              <a:lnSpc>
                <a:spcPct val="160000"/>
              </a:lnSpc>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法律、行政法规对收集、使用数据的目的、范围有规定的，应当在法律、行政法规</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规定的目的和范围内收集、使用数据</a:t>
            </a:r>
            <a:r>
              <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p>
          <a:p>
            <a:pPr eaLnBrk="0" hangingPunct="0">
              <a:lnSpc>
                <a:spcPct val="160000"/>
              </a:lnSpc>
              <a:def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第三十三条　</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从事</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数据交易</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中介服务的机构提供服务，应当要求数据提供方说明数据来源，审核交易双方的身份，并留存审核、交易记录。</a:t>
            </a:r>
          </a:p>
          <a:p>
            <a:pPr eaLnBrk="0" hangingPunct="0">
              <a:lnSpc>
                <a:spcPct val="160000"/>
              </a:lnSpc>
              <a:def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第三十四条　</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法律、行政法规规定提供</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数据处理相关服务</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应当取得行政许可的，服务提供者应当依法取得许可。</a:t>
            </a:r>
          </a:p>
          <a:p>
            <a:pPr marL="969645" indent="-969645" eaLnBrk="0" hangingPunct="0">
              <a:lnSpc>
                <a:spcPct val="160000"/>
              </a:lnSpc>
              <a:def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第三十五条　</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公安机关、国家安全机关因依法维护国家安全或者侦查犯罪的需要</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调取数据</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，应当按照国家有关规定，经过严格的批准手续，依法进行，有关组织、个人应当予以配合。</a:t>
            </a:r>
          </a:p>
        </p:txBody>
      </p:sp>
    </p:spTree>
    <p:extLst>
      <p:ext uri="{BB962C8B-B14F-4D97-AF65-F5344CB8AC3E}">
        <p14:creationId xmlns:p14="http://schemas.microsoft.com/office/powerpoint/2010/main" val="2448741558"/>
      </p:ext>
    </p:extLst>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第六章 法律责任</a:t>
            </a:r>
          </a:p>
        </p:txBody>
      </p:sp>
      <p:sp>
        <p:nvSpPr>
          <p:cNvPr id="4" name="文本框 18">
            <a:extLst>
              <a:ext uri="{FF2B5EF4-FFF2-40B4-BE49-F238E27FC236}">
                <a16:creationId xmlns:a16="http://schemas.microsoft.com/office/drawing/2014/main" id="{C9586B88-DE75-9FC8-CF3A-78E65CD026F3}"/>
              </a:ext>
            </a:extLst>
          </p:cNvPr>
          <p:cNvSpPr txBox="1"/>
          <p:nvPr/>
        </p:nvSpPr>
        <p:spPr>
          <a:xfrm>
            <a:off x="109538" y="1147763"/>
            <a:ext cx="11982450" cy="5256212"/>
          </a:xfrm>
          <a:prstGeom prst="rect">
            <a:avLst/>
          </a:prstGeom>
          <a:ln>
            <a:noFill/>
          </a:ln>
        </p:spPr>
        <p:txBody>
          <a:bodyPr lIns="45719" rIns="45719">
            <a:spAutoFit/>
          </a:bodyPr>
          <a:lstStyle/>
          <a:p>
            <a:pPr marL="1165860" indent="-1165860" eaLnBrk="0" hangingPunct="0">
              <a:lnSpc>
                <a:spcPct val="160000"/>
              </a:lnSpc>
              <a:defRPr sz="16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第四十四条　</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有关主管部门在履行数据安全</a:t>
            </a:r>
            <a:r>
              <a:rPr sz="140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监管职责中</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，发现</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数据处理活动存在较大安全风险</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的，可以按照规定的权限和程序对有关组织、个人进行</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约谈</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，并要求有关组织、个人采取措施进行整改，消除隐患。</a:t>
            </a:r>
            <a:endParaRPr sz="1400" noProof="1">
              <a:latin typeface="微软雅黑 Light" panose="020B0502040204020203" charset="-122"/>
              <a:ea typeface="微软雅黑 Light" panose="020B0502040204020203" charset="-122"/>
              <a:cs typeface="+mj-cs"/>
              <a:sym typeface="Calibri" panose="020F0502020204030204"/>
            </a:endParaRPr>
          </a:p>
          <a:p>
            <a:pPr marL="1137920" indent="-1137920" eaLnBrk="0" hangingPunct="0">
              <a:lnSpc>
                <a:spcPct val="160000"/>
              </a:lnSpc>
              <a:defRPr sz="16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第四十五条　</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开展数据处理活动的组织、个人</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不履行本法第二十七条、第二十九条、第三十条规定的数据安全保护义务的</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，由有关主管部门</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责令改正，给予警告</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，可以</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并处</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五万元以上五十万元以下</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罚款</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，对</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直接负责的主管人员和其他直接责任人员</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可以处一万元以上十万元以下罚款；拒不改正或者造成大量数据泄露等严重后果的，处五十万元以上二百万元以下罚款，并</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可以责令暂停相关业务</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停业整顿、吊销相关业务许可证或者吊销营业执照</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，对直接负责的主管人员和其他直接责任人员处五万元以上二十万元以下罚款。</a:t>
            </a:r>
            <a:endParaRPr sz="1400" noProof="1">
              <a:latin typeface="微软雅黑 Light" panose="020B0502040204020203" charset="-122"/>
              <a:ea typeface="微软雅黑 Light" panose="020B0502040204020203" charset="-122"/>
              <a:cs typeface="+mj-cs"/>
              <a:sym typeface="Calibri" panose="020F0502020204030204"/>
            </a:endParaRPr>
          </a:p>
          <a:p>
            <a:pPr marL="1151890" indent="-13970" eaLnBrk="0" hangingPunct="0">
              <a:lnSpc>
                <a:spcPct val="160000"/>
              </a:lnSpc>
              <a:defRPr sz="1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违反国家核心数据管理制度，危害国家主权、安全和发展利益的，由有关主管部门处二百万元以上一千万元以下罚款，并根据情况责令暂停相关业务、停业整顿、吊销相关业务许可证或者吊销营业执照；</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构成犯罪的，依法追究刑事责任。</a:t>
            </a:r>
            <a:endParaRPr sz="1400" noProof="1">
              <a:latin typeface="微软雅黑 Light" panose="020B0502040204020203" charset="-122"/>
              <a:ea typeface="微软雅黑 Light" panose="020B0502040204020203" charset="-122"/>
              <a:cs typeface="+mj-cs"/>
              <a:sym typeface="Calibri" panose="020F0502020204030204"/>
            </a:endParaRPr>
          </a:p>
          <a:p>
            <a:pPr marL="1144905" indent="-1144905" eaLnBrk="0" hangingPunct="0">
              <a:lnSpc>
                <a:spcPct val="160000"/>
              </a:lnSpc>
              <a:defRPr sz="16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第四十六条　</a:t>
            </a:r>
            <a:r>
              <a:rPr sz="14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违反本法第三十一条规定</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向境外提供重要数据的，由有关主管部门责令改正，给予警告，可以并处十万元以上一百万元以下罚款，对直接负责的主管人员和其他直接责任人员可以处一万元以上十万元以下罚款；情节严重的，处一百万元以上一千万元以下罚款，并可以责令暂停相关业务、停业整顿、吊销相关业务许可证或者吊销营业执照，对直接负责的主管人员和其他直接责任人员处十万元以上一百万元以下罚款。</a:t>
            </a:r>
            <a:endParaRPr sz="1400" noProof="1">
              <a:latin typeface="微软雅黑 Light" panose="020B0502040204020203" charset="-122"/>
              <a:ea typeface="微软雅黑 Light" panose="020B0502040204020203" charset="-122"/>
              <a:cs typeface="+mj-cs"/>
              <a:sym typeface="Calibri" panose="020F0502020204030204"/>
            </a:endParaRPr>
          </a:p>
          <a:p>
            <a:pPr marL="1151890" indent="-1151890" eaLnBrk="0" hangingPunct="0">
              <a:lnSpc>
                <a:spcPct val="160000"/>
              </a:lnSpc>
              <a:defRPr sz="16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第四十七条　</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从事</a:t>
            </a:r>
            <a:r>
              <a:rPr sz="140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数据交易中介服务的机构</a:t>
            </a:r>
            <a:r>
              <a:rPr sz="14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未履行本法第三十三条规定的义务的，由有关主管部门责令改正，没收违法所得，处违法所得一倍以上十倍以下罚款，没有违法所得或者违法所得不足十万元的，处十万元以上一百万元以下罚款，并可以责令暂停相关业务、停业整顿、吊销相关业务许可证或者吊销营业执照；对直接负责的主管人员和其他直接责任人员处一万元以上十万元以下罚款。</a:t>
            </a:r>
          </a:p>
        </p:txBody>
      </p:sp>
    </p:spTree>
    <p:extLst>
      <p:ext uri="{BB962C8B-B14F-4D97-AF65-F5344CB8AC3E}">
        <p14:creationId xmlns:p14="http://schemas.microsoft.com/office/powerpoint/2010/main" val="4070765837"/>
      </p:ext>
    </p:extLst>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“为何做？谁要做？谁负责？谁监管？怎么做”</a:t>
            </a:r>
          </a:p>
        </p:txBody>
      </p:sp>
      <p:pic>
        <p:nvPicPr>
          <p:cNvPr id="5" name="图片 9" descr="图片 9">
            <a:extLst>
              <a:ext uri="{FF2B5EF4-FFF2-40B4-BE49-F238E27FC236}">
                <a16:creationId xmlns:a16="http://schemas.microsoft.com/office/drawing/2014/main" id="{481534A7-4FE1-EED6-A999-EB0705DE101A}"/>
              </a:ext>
            </a:extLst>
          </p:cNvPr>
          <p:cNvPicPr>
            <a:picLocks noChangeAspect="1"/>
          </p:cNvPicPr>
          <p:nvPr/>
        </p:nvPicPr>
        <p:blipFill>
          <a:blip r:embed="rId3"/>
          <a:stretch>
            <a:fillRect/>
          </a:stretch>
        </p:blipFill>
        <p:spPr>
          <a:xfrm>
            <a:off x="101600" y="1241425"/>
            <a:ext cx="8915400" cy="4899025"/>
          </a:xfrm>
          <a:prstGeom prst="rect">
            <a:avLst/>
          </a:prstGeom>
          <a:ln w="12700">
            <a:miter lim="400000"/>
            <a:headEnd/>
            <a:tailEnd/>
          </a:ln>
          <a:effectLst>
            <a:outerShdw blurRad="292100" dist="139700" dir="2700000" rotWithShape="0">
              <a:srgbClr val="333333">
                <a:alpha val="64999"/>
              </a:srgbClr>
            </a:outerShdw>
          </a:effectLst>
        </p:spPr>
      </p:pic>
      <p:sp>
        <p:nvSpPr>
          <p:cNvPr id="6" name="文本框 6">
            <a:extLst>
              <a:ext uri="{FF2B5EF4-FFF2-40B4-BE49-F238E27FC236}">
                <a16:creationId xmlns:a16="http://schemas.microsoft.com/office/drawing/2014/main" id="{75A79D77-2F66-C033-D7BA-53F4C5FED9FE}"/>
              </a:ext>
            </a:extLst>
          </p:cNvPr>
          <p:cNvSpPr txBox="1"/>
          <p:nvPr/>
        </p:nvSpPr>
        <p:spPr>
          <a:xfrm>
            <a:off x="8874125" y="1160463"/>
            <a:ext cx="3216275" cy="5091112"/>
          </a:xfrm>
          <a:prstGeom prst="rect">
            <a:avLst/>
          </a:prstGeom>
          <a:solidFill>
            <a:srgbClr val="0070C0"/>
          </a:solidFill>
          <a:ln w="12700">
            <a:miter lim="400000"/>
          </a:ln>
          <a:effectLst>
            <a:outerShdw blurRad="38100" dist="23000" dir="5400000" rotWithShape="0">
              <a:srgbClr val="000000">
                <a:alpha val="35000"/>
              </a:srgbClr>
            </a:outerShdw>
          </a:effectLst>
        </p:spPr>
        <p:txBody>
          <a:bodyPr lIns="45719" rIns="45719">
            <a:spAutoFit/>
          </a:bodyPr>
          <a:lstStyle/>
          <a:p>
            <a:pPr marL="342900" indent="-342900" eaLnBrk="0" hangingPunct="0">
              <a:lnSpc>
                <a:spcPct val="180000"/>
              </a:lnSpc>
              <a:buFontTx/>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为何做？</a:t>
            </a:r>
          </a:p>
          <a:p>
            <a:pPr eaLnBrk="0" hangingPunct="0">
              <a:lnSpc>
                <a:spcPct val="180000"/>
              </a:lnSpc>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依法履行数据安全保护义务</a:t>
            </a:r>
          </a:p>
          <a:p>
            <a:pPr marL="342900" indent="-342900" eaLnBrk="0" hangingPunct="0">
              <a:lnSpc>
                <a:spcPct val="180000"/>
              </a:lnSpc>
              <a:buFontTx/>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谁要做？</a:t>
            </a:r>
          </a:p>
          <a:p>
            <a:pPr eaLnBrk="0" hangingPunct="0">
              <a:lnSpc>
                <a:spcPct val="180000"/>
              </a:lnSpc>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在中国境内开展数据活动的组织和个人</a:t>
            </a:r>
            <a:endParaRPr sz="2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marL="342900" indent="-342900" eaLnBrk="0" hangingPunct="0">
              <a:lnSpc>
                <a:spcPct val="180000"/>
              </a:lnSpc>
              <a:buFontTx/>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谁负责？</a:t>
            </a:r>
          </a:p>
          <a:p>
            <a:pPr eaLnBrk="0" hangingPunct="0">
              <a:lnSpc>
                <a:spcPct val="180000"/>
              </a:lnSpc>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谁主管谁负责，谁收集谁负责，谁处理谁负责</a:t>
            </a:r>
          </a:p>
          <a:p>
            <a:pPr marL="342900" indent="-342900" eaLnBrk="0" hangingPunct="0">
              <a:lnSpc>
                <a:spcPct val="200000"/>
              </a:lnSpc>
              <a:buFontTx/>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2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谁监管？</a:t>
            </a:r>
          </a:p>
          <a:p>
            <a:pPr eaLnBrk="0" hangingPunct="0">
              <a:lnSpc>
                <a:spcPct val="110000"/>
              </a:lnSpc>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国家网信部门：统筹协调和监管</a:t>
            </a:r>
          </a:p>
          <a:p>
            <a:pPr eaLnBrk="0" hangingPunct="0">
              <a:lnSpc>
                <a:spcPct val="110000"/>
              </a:lnSpc>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公安机关、国家安全机关：监管</a:t>
            </a:r>
          </a:p>
          <a:p>
            <a:pPr eaLnBrk="0" hangingPunct="0">
              <a:lnSpc>
                <a:spcPct val="110000"/>
              </a:lnSpc>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各行业、各领域主管部门：监管</a:t>
            </a:r>
          </a:p>
          <a:p>
            <a:pPr eaLnBrk="0" hangingPunct="0">
              <a:lnSpc>
                <a:spcPct val="110000"/>
              </a:lnSpc>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各地区、各部门：负责</a:t>
            </a:r>
          </a:p>
        </p:txBody>
      </p:sp>
    </p:spTree>
    <p:extLst>
      <p:ext uri="{BB962C8B-B14F-4D97-AF65-F5344CB8AC3E}">
        <p14:creationId xmlns:p14="http://schemas.microsoft.com/office/powerpoint/2010/main" val="4181079732"/>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“为何做？谁要做？谁负责？谁监管？怎么做”</a:t>
            </a:r>
          </a:p>
        </p:txBody>
      </p:sp>
      <p:pic>
        <p:nvPicPr>
          <p:cNvPr id="7" name="图片 6" descr="图片 7">
            <a:extLst>
              <a:ext uri="{FF2B5EF4-FFF2-40B4-BE49-F238E27FC236}">
                <a16:creationId xmlns:a16="http://schemas.microsoft.com/office/drawing/2014/main" id="{777CFF39-6D76-8B6A-8755-9A5AF47A2C9C}"/>
              </a:ext>
            </a:extLst>
          </p:cNvPr>
          <p:cNvPicPr>
            <a:picLocks noChangeAspect="1"/>
          </p:cNvPicPr>
          <p:nvPr/>
        </p:nvPicPr>
        <p:blipFill>
          <a:blip r:embed="rId3"/>
          <a:stretch>
            <a:fillRect/>
          </a:stretch>
        </p:blipFill>
        <p:spPr>
          <a:xfrm>
            <a:off x="43779" y="1340855"/>
            <a:ext cx="5633192" cy="4968345"/>
          </a:xfrm>
          <a:prstGeom prst="rect">
            <a:avLst/>
          </a:prstGeom>
          <a:ln w="12700">
            <a:miter lim="400000"/>
            <a:headEnd/>
            <a:tailEnd/>
          </a:ln>
          <a:effectLst>
            <a:outerShdw blurRad="292100" dist="139700" dir="2700000" rotWithShape="0">
              <a:srgbClr val="333333">
                <a:alpha val="64999"/>
              </a:srgbClr>
            </a:outerShdw>
          </a:effectLst>
        </p:spPr>
      </p:pic>
      <p:sp>
        <p:nvSpPr>
          <p:cNvPr id="8" name="文本框 13">
            <a:extLst>
              <a:ext uri="{FF2B5EF4-FFF2-40B4-BE49-F238E27FC236}">
                <a16:creationId xmlns:a16="http://schemas.microsoft.com/office/drawing/2014/main" id="{90DC768E-DEA6-E8AA-1C9F-B28B853B6D86}"/>
              </a:ext>
            </a:extLst>
          </p:cNvPr>
          <p:cNvSpPr txBox="1"/>
          <p:nvPr/>
        </p:nvSpPr>
        <p:spPr>
          <a:xfrm>
            <a:off x="5583397" y="1158157"/>
            <a:ext cx="6527801" cy="5292725"/>
          </a:xfrm>
          <a:prstGeom prst="rect">
            <a:avLst/>
          </a:prstGeom>
          <a:solidFill>
            <a:srgbClr val="0070C0"/>
          </a:solidFill>
          <a:ln w="12700">
            <a:miter lim="400000"/>
          </a:ln>
          <a:effectLst>
            <a:outerShdw blurRad="38100" dist="23000" dir="5400000" rotWithShape="0">
              <a:srgbClr val="000000">
                <a:alpha val="35000"/>
              </a:srgbClr>
            </a:outerShdw>
          </a:effectLst>
        </p:spPr>
        <p:txBody>
          <a:bodyPr lIns="45719" rIns="45719">
            <a:spAutoFit/>
          </a:bodyPr>
          <a:lstStyle/>
          <a:p>
            <a:pPr marL="342900" indent="-342900" eaLnBrk="0" hangingPunct="0">
              <a:lnSpc>
                <a:spcPct val="130000"/>
              </a:lnSpc>
              <a:buFont typeface="Arial" panose="020B0604020202020204" pitchFamily="34" charset="0"/>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建立数据</a:t>
            </a:r>
            <a:r>
              <a:rPr sz="2000" noProof="1">
                <a:ln/>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分类分级保护</a:t>
            </a: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制度</a:t>
            </a:r>
          </a:p>
          <a:p>
            <a:pPr marL="342900" indent="-342900" eaLnBrk="0" hangingPunct="0">
              <a:lnSpc>
                <a:spcPct val="130000"/>
              </a:lnSpc>
              <a:buFont typeface="Arial" panose="020B0604020202020204" pitchFamily="34" charset="0"/>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制定</a:t>
            </a:r>
            <a:r>
              <a:rPr sz="2000" noProof="1">
                <a:ln/>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重要数据目录</a:t>
            </a:r>
            <a:endParaRPr sz="20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marL="342900" indent="-342900" eaLnBrk="0" hangingPunct="0">
              <a:lnSpc>
                <a:spcPct val="130000"/>
              </a:lnSpc>
              <a:buFont typeface="Arial" panose="020B0604020202020204" pitchFamily="34" charset="0"/>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建立数据安全</a:t>
            </a:r>
            <a:r>
              <a:rPr sz="2000" noProof="1">
                <a:ln/>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风险评估、报告、信息共享、监测预警</a:t>
            </a: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机制</a:t>
            </a:r>
          </a:p>
          <a:p>
            <a:pPr marL="342900" indent="-342900" eaLnBrk="0" hangingPunct="0">
              <a:lnSpc>
                <a:spcPct val="130000"/>
              </a:lnSpc>
              <a:buFont typeface="Arial" panose="020B0604020202020204" pitchFamily="34" charset="0"/>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建立数据安全</a:t>
            </a:r>
            <a:r>
              <a:rPr sz="2000" noProof="1">
                <a:ln/>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应急处置</a:t>
            </a: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机制</a:t>
            </a:r>
          </a:p>
          <a:p>
            <a:pPr marL="342900" indent="-342900" eaLnBrk="0" hangingPunct="0">
              <a:lnSpc>
                <a:spcPct val="130000"/>
              </a:lnSpc>
              <a:buFont typeface="Arial" panose="020B0604020202020204" pitchFamily="34" charset="0"/>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建立</a:t>
            </a:r>
            <a:r>
              <a:rPr sz="2000" noProof="1">
                <a:ln/>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数据安全审查</a:t>
            </a: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制度</a:t>
            </a:r>
          </a:p>
          <a:p>
            <a:pPr marL="342900" indent="-342900" eaLnBrk="0" hangingPunct="0">
              <a:lnSpc>
                <a:spcPct val="130000"/>
              </a:lnSpc>
              <a:buFont typeface="Arial" panose="020B0604020202020204" pitchFamily="34" charset="0"/>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数据依法实施</a:t>
            </a:r>
            <a:r>
              <a:rPr sz="2000" noProof="1">
                <a:ln/>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出口管制</a:t>
            </a:r>
            <a:endParaRPr sz="20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marL="342900" indent="-342900" eaLnBrk="0" hangingPunct="0">
              <a:lnSpc>
                <a:spcPct val="130000"/>
              </a:lnSpc>
              <a:buFont typeface="Arial" panose="020B0604020202020204" pitchFamily="34" charset="0"/>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建立健全全流程</a:t>
            </a:r>
            <a:r>
              <a:rPr sz="2000" noProof="1">
                <a:ln/>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数据安全管理</a:t>
            </a: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制度</a:t>
            </a:r>
          </a:p>
          <a:p>
            <a:pPr marL="342900" indent="-342900" eaLnBrk="0" hangingPunct="0">
              <a:lnSpc>
                <a:spcPct val="130000"/>
              </a:lnSpc>
              <a:buFont typeface="Arial" panose="020B0604020202020204" pitchFamily="34" charset="0"/>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组织开展数据安全</a:t>
            </a:r>
            <a:r>
              <a:rPr sz="2000" noProof="1">
                <a:ln/>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教育培训</a:t>
            </a:r>
            <a:endParaRPr sz="200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marL="342900" indent="-342900" eaLnBrk="0" hangingPunct="0">
              <a:lnSpc>
                <a:spcPct val="130000"/>
              </a:lnSpc>
              <a:buFont typeface="Arial" panose="020B0604020202020204" pitchFamily="34" charset="0"/>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采取相应的</a:t>
            </a:r>
            <a:r>
              <a:rPr sz="2000" noProof="1">
                <a:ln/>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技术措施和其他必要措施</a:t>
            </a: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，保障数据安全</a:t>
            </a:r>
          </a:p>
          <a:p>
            <a:pPr marL="342900" indent="-342900" eaLnBrk="0" hangingPunct="0">
              <a:lnSpc>
                <a:spcPct val="130000"/>
              </a:lnSpc>
              <a:buFont typeface="Arial" panose="020B0604020202020204" pitchFamily="34" charset="0"/>
              <a:buChar char="•"/>
              <a:defRPr sz="2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利用互联网等信息网络开展数据处理活动，应当在网络安全</a:t>
            </a:r>
            <a:r>
              <a:rPr sz="2000" noProof="1">
                <a:ln/>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等级保护制度的基础上</a:t>
            </a:r>
            <a:r>
              <a:rPr sz="2000"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，履行上述数据安全保护义务</a:t>
            </a:r>
          </a:p>
        </p:txBody>
      </p:sp>
    </p:spTree>
    <p:extLst>
      <p:ext uri="{BB962C8B-B14F-4D97-AF65-F5344CB8AC3E}">
        <p14:creationId xmlns:p14="http://schemas.microsoft.com/office/powerpoint/2010/main" val="3908218721"/>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医疗行业数据安全建设的难点在那里</a:t>
            </a:r>
          </a:p>
        </p:txBody>
      </p:sp>
      <p:sp>
        <p:nvSpPr>
          <p:cNvPr id="3" name="文本框 2">
            <a:extLst>
              <a:ext uri="{FF2B5EF4-FFF2-40B4-BE49-F238E27FC236}">
                <a16:creationId xmlns:a16="http://schemas.microsoft.com/office/drawing/2014/main" id="{3BBCAFB3-F716-4DFB-803F-64EC1B6F859F}"/>
              </a:ext>
            </a:extLst>
          </p:cNvPr>
          <p:cNvSpPr txBox="1"/>
          <p:nvPr/>
        </p:nvSpPr>
        <p:spPr>
          <a:xfrm>
            <a:off x="164104" y="1143052"/>
            <a:ext cx="4993759" cy="527214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457200" indent="-457200" eaLnBrk="0" hangingPunct="0">
              <a:lnSpc>
                <a:spcPct val="190000"/>
              </a:lnSpc>
              <a:buFont typeface="+mj-lt"/>
              <a:buAutoNum type="arabicPeriod"/>
            </a:pPr>
            <a:r>
              <a:rPr lang="zh-CN" altLang="en-US" sz="2000" b="1" noProof="1">
                <a:solidFill>
                  <a:schemeClr val="accent5">
                    <a:lumMod val="25000"/>
                  </a:schemeClr>
                </a:solidFill>
                <a:latin typeface="黑体" panose="02010609060101010101" pitchFamily="49" charset="-122"/>
                <a:ea typeface="黑体" panose="02010609060101010101" pitchFamily="49" charset="-122"/>
              </a:rPr>
              <a:t>数据资产梳理难</a:t>
            </a:r>
            <a:endParaRPr lang="en-US" altLang="zh-CN" sz="2000" b="1" noProof="1">
              <a:solidFill>
                <a:schemeClr val="accent5">
                  <a:lumMod val="25000"/>
                </a:schemeClr>
              </a:solidFill>
              <a:latin typeface="黑体" panose="02010609060101010101" pitchFamily="49" charset="-122"/>
              <a:ea typeface="黑体" panose="02010609060101010101" pitchFamily="49" charset="-122"/>
            </a:endParaRPr>
          </a:p>
          <a:p>
            <a:pPr marL="800100" lvl="1" indent="-342900" eaLnBrk="0" hangingPunct="0">
              <a:lnSpc>
                <a:spcPct val="190000"/>
              </a:lnSpc>
              <a:buFont typeface="+mj-ea"/>
              <a:buAutoNum type="circleNumDbPlain"/>
            </a:pPr>
            <a:r>
              <a:rPr lang="zh-CN" altLang="en-US" sz="2000" noProof="1">
                <a:solidFill>
                  <a:schemeClr val="accent5">
                    <a:lumMod val="25000"/>
                  </a:schemeClr>
                </a:solidFill>
                <a:latin typeface="+mj-ea"/>
                <a:ea typeface="+mj-ea"/>
              </a:rPr>
              <a:t>数据安全管理人才缺少</a:t>
            </a:r>
          </a:p>
          <a:p>
            <a:pPr marL="800100" lvl="1" indent="-342900" eaLnBrk="0" hangingPunct="0">
              <a:lnSpc>
                <a:spcPct val="190000"/>
              </a:lnSpc>
              <a:buFont typeface="+mj-ea"/>
              <a:buAutoNum type="circleNumDbPlain"/>
            </a:pPr>
            <a:r>
              <a:rPr lang="zh-CN" altLang="en-US" sz="2000" noProof="1">
                <a:solidFill>
                  <a:schemeClr val="accent5">
                    <a:lumMod val="25000"/>
                  </a:schemeClr>
                </a:solidFill>
                <a:latin typeface="+mj-ea"/>
                <a:ea typeface="+mj-ea"/>
              </a:rPr>
              <a:t>数据安全建设涉及多部门协作</a:t>
            </a:r>
          </a:p>
          <a:p>
            <a:pPr marL="800100" lvl="1" indent="-342900" eaLnBrk="0" hangingPunct="0">
              <a:lnSpc>
                <a:spcPct val="190000"/>
              </a:lnSpc>
              <a:buFont typeface="+mj-ea"/>
              <a:buAutoNum type="circleNumDbPlain"/>
            </a:pPr>
            <a:r>
              <a:rPr lang="zh-CN" altLang="en-US" sz="2000" noProof="1">
                <a:solidFill>
                  <a:schemeClr val="accent5">
                    <a:lumMod val="25000"/>
                  </a:schemeClr>
                </a:solidFill>
                <a:latin typeface="+mj-ea"/>
                <a:ea typeface="+mj-ea"/>
              </a:rPr>
              <a:t>业务架构复杂数据架构不一</a:t>
            </a:r>
          </a:p>
          <a:p>
            <a:pPr marL="342900" indent="-342900" eaLnBrk="0" hangingPunct="0">
              <a:lnSpc>
                <a:spcPct val="190000"/>
              </a:lnSpc>
              <a:buFont typeface="+mj-ea"/>
              <a:buAutoNum type="arabicPeriod"/>
            </a:pPr>
            <a:r>
              <a:rPr lang="zh-CN" altLang="en-US" sz="2000" b="1" noProof="1">
                <a:solidFill>
                  <a:schemeClr val="accent5">
                    <a:lumMod val="25000"/>
                  </a:schemeClr>
                </a:solidFill>
                <a:latin typeface="黑体" panose="02010609060101010101" pitchFamily="49" charset="-122"/>
                <a:ea typeface="黑体" panose="02010609060101010101" pitchFamily="49" charset="-122"/>
              </a:rPr>
              <a:t>数据资产安全管控难</a:t>
            </a:r>
            <a:endParaRPr lang="en-US" altLang="zh-CN" sz="2000" b="1" noProof="1">
              <a:solidFill>
                <a:schemeClr val="accent5">
                  <a:lumMod val="25000"/>
                </a:schemeClr>
              </a:solidFill>
              <a:latin typeface="黑体" panose="02010609060101010101" pitchFamily="49" charset="-122"/>
              <a:ea typeface="黑体" panose="02010609060101010101" pitchFamily="49" charset="-122"/>
            </a:endParaRPr>
          </a:p>
          <a:p>
            <a:pPr marL="800100" lvl="1" indent="-342900" eaLnBrk="0" hangingPunct="0">
              <a:lnSpc>
                <a:spcPct val="190000"/>
              </a:lnSpc>
              <a:buFont typeface="+mj-ea"/>
              <a:buAutoNum type="circleNumDbPlain"/>
            </a:pPr>
            <a:r>
              <a:rPr lang="zh-CN" altLang="en-US" sz="2000" noProof="1">
                <a:solidFill>
                  <a:schemeClr val="accent5">
                    <a:lumMod val="25000"/>
                  </a:schemeClr>
                </a:solidFill>
                <a:latin typeface="+mj-ea"/>
                <a:ea typeface="+mj-ea"/>
              </a:rPr>
              <a:t>数据流转途径多</a:t>
            </a:r>
            <a:endParaRPr lang="en-US" altLang="zh-CN" sz="2000" noProof="1">
              <a:solidFill>
                <a:schemeClr val="accent5">
                  <a:lumMod val="25000"/>
                </a:schemeClr>
              </a:solidFill>
              <a:latin typeface="+mj-ea"/>
              <a:ea typeface="+mj-ea"/>
            </a:endParaRPr>
          </a:p>
          <a:p>
            <a:pPr lvl="1" eaLnBrk="0" hangingPunct="0">
              <a:lnSpc>
                <a:spcPct val="190000"/>
              </a:lnSpc>
            </a:pPr>
            <a:r>
              <a:rPr lang="zh-CN" altLang="en-US" sz="2000" noProof="1">
                <a:solidFill>
                  <a:schemeClr val="accent5">
                    <a:lumMod val="25000"/>
                  </a:schemeClr>
                </a:solidFill>
                <a:latin typeface="+mj-ea"/>
                <a:ea typeface="+mj-ea"/>
              </a:rPr>
              <a:t>② 受制于现有业务架构</a:t>
            </a:r>
            <a:endParaRPr lang="en-US" altLang="zh-CN" sz="2000" noProof="1">
              <a:solidFill>
                <a:schemeClr val="accent5">
                  <a:lumMod val="25000"/>
                </a:schemeClr>
              </a:solidFill>
              <a:latin typeface="+mj-ea"/>
              <a:ea typeface="+mj-ea"/>
            </a:endParaRPr>
          </a:p>
          <a:p>
            <a:pPr marL="342900" indent="-342900" eaLnBrk="0" hangingPunct="0">
              <a:lnSpc>
                <a:spcPct val="190000"/>
              </a:lnSpc>
              <a:buFont typeface="+mj-ea"/>
              <a:buAutoNum type="arabicPeriod"/>
            </a:pPr>
            <a:r>
              <a:rPr lang="zh-CN" altLang="en-US" sz="2000" b="1" noProof="1">
                <a:solidFill>
                  <a:schemeClr val="accent5">
                    <a:lumMod val="25000"/>
                  </a:schemeClr>
                </a:solidFill>
                <a:latin typeface="黑体" panose="02010609060101010101" pitchFamily="49" charset="-122"/>
                <a:ea typeface="黑体" panose="02010609060101010101" pitchFamily="49" charset="-122"/>
              </a:rPr>
              <a:t>数据安全建设相关细则未完善</a:t>
            </a:r>
          </a:p>
          <a:p>
            <a:pPr marL="342900" indent="-342900" eaLnBrk="0" hangingPunct="0">
              <a:lnSpc>
                <a:spcPct val="190000"/>
              </a:lnSpc>
              <a:buFont typeface="+mj-ea"/>
              <a:buAutoNum type="arabicPeriod"/>
            </a:pPr>
            <a:r>
              <a:rPr lang="zh-CN" altLang="en-US" sz="2000" b="1" noProof="1">
                <a:solidFill>
                  <a:schemeClr val="accent5">
                    <a:lumMod val="25000"/>
                  </a:schemeClr>
                </a:solidFill>
                <a:latin typeface="黑体" panose="02010609060101010101" pitchFamily="49" charset="-122"/>
                <a:ea typeface="黑体" panose="02010609060101010101" pitchFamily="49" charset="-122"/>
              </a:rPr>
              <a:t>人员的数据安全意识薄弱</a:t>
            </a:r>
          </a:p>
        </p:txBody>
      </p:sp>
      <p:pic>
        <p:nvPicPr>
          <p:cNvPr id="5" name="图片 4">
            <a:extLst>
              <a:ext uri="{FF2B5EF4-FFF2-40B4-BE49-F238E27FC236}">
                <a16:creationId xmlns:a16="http://schemas.microsoft.com/office/drawing/2014/main" id="{C946E9BD-40A0-6747-5233-3C775DC40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212" y="1240943"/>
            <a:ext cx="7852628" cy="3599121"/>
          </a:xfrm>
          <a:prstGeom prst="rect">
            <a:avLst/>
          </a:prstGeom>
        </p:spPr>
      </p:pic>
      <p:pic>
        <p:nvPicPr>
          <p:cNvPr id="4" name="图片 3">
            <a:extLst>
              <a:ext uri="{FF2B5EF4-FFF2-40B4-BE49-F238E27FC236}">
                <a16:creationId xmlns:a16="http://schemas.microsoft.com/office/drawing/2014/main" id="{B45F96CA-0144-7DDC-3B84-0A32E314B2AC}"/>
              </a:ext>
            </a:extLst>
          </p:cNvPr>
          <p:cNvPicPr>
            <a:picLocks noChangeAspect="1"/>
          </p:cNvPicPr>
          <p:nvPr/>
        </p:nvPicPr>
        <p:blipFill>
          <a:blip r:embed="rId4"/>
          <a:stretch>
            <a:fillRect/>
          </a:stretch>
        </p:blipFill>
        <p:spPr>
          <a:xfrm>
            <a:off x="4240865" y="3019648"/>
            <a:ext cx="7912976" cy="3717868"/>
          </a:xfrm>
          <a:prstGeom prst="rect">
            <a:avLst/>
          </a:prstGeom>
        </p:spPr>
      </p:pic>
    </p:spTree>
    <p:extLst>
      <p:ext uri="{BB962C8B-B14F-4D97-AF65-F5344CB8AC3E}">
        <p14:creationId xmlns:p14="http://schemas.microsoft.com/office/powerpoint/2010/main" val="9231865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网络安全法</a:t>
            </a:r>
            <a:r>
              <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个人信息保护</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769782" y="1650885"/>
            <a:ext cx="10652435" cy="3556230"/>
          </a:xfrm>
          <a:prstGeom prst="rect">
            <a:avLst/>
          </a:prstGeom>
          <a:noFill/>
        </p:spPr>
        <p:txBody>
          <a:bodyPr wrap="square" rtlCol="0">
            <a:spAutoFit/>
          </a:bodyPr>
          <a:lstStyle/>
          <a:p>
            <a:pPr marL="381000" indent="-381000">
              <a:lnSpc>
                <a:spcPct val="150000"/>
              </a:lnSpc>
              <a:spcBef>
                <a:spcPts val="800"/>
              </a:spcBef>
              <a:spcAft>
                <a:spcPts val="8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第四十三条 </a:t>
            </a:r>
            <a:r>
              <a:rPr lang="zh-CN" altLang="en-US" sz="2400" b="1" dirty="0">
                <a:solidFill>
                  <a:srgbClr val="FF0000"/>
                </a:solidFill>
                <a:latin typeface="微软雅黑" panose="020B0503020204020204" pitchFamily="34" charset="-122"/>
                <a:ea typeface="微软雅黑" panose="020B0503020204020204" pitchFamily="34" charset="-122"/>
              </a:rPr>
              <a:t>个人</a:t>
            </a:r>
            <a:r>
              <a:rPr lang="zh-CN" altLang="en-US" sz="2400" dirty="0">
                <a:solidFill>
                  <a:schemeClr val="tx1"/>
                </a:solidFill>
                <a:latin typeface="微软雅黑" panose="020B0503020204020204" pitchFamily="34" charset="-122"/>
                <a:ea typeface="微软雅黑" panose="020B0503020204020204" pitchFamily="34" charset="-122"/>
              </a:rPr>
              <a:t>发现网络运营者违</a:t>
            </a:r>
            <a:r>
              <a:rPr lang="zh-CN" altLang="en-US" sz="2400" dirty="0">
                <a:latin typeface="微软雅黑" panose="020B0503020204020204" pitchFamily="34" charset="-122"/>
                <a:ea typeface="微软雅黑" panose="020B0503020204020204" pitchFamily="34" charset="-122"/>
              </a:rPr>
              <a:t>反法律、行政法规的规定或者双方的约定收集、使用其个人信息的，</a:t>
            </a:r>
            <a:r>
              <a:rPr lang="zh-CN" altLang="en-US" sz="2400" b="1" dirty="0">
                <a:solidFill>
                  <a:srgbClr val="FF0000"/>
                </a:solidFill>
                <a:latin typeface="微软雅黑" panose="020B0503020204020204" pitchFamily="34" charset="-122"/>
                <a:ea typeface="微软雅黑" panose="020B0503020204020204" pitchFamily="34" charset="-122"/>
              </a:rPr>
              <a:t>有权要求网络运营者删除其个人信息</a:t>
            </a:r>
            <a:r>
              <a:rPr lang="zh-CN" altLang="en-US" sz="2400" dirty="0">
                <a:latin typeface="微软雅黑" panose="020B0503020204020204" pitchFamily="34" charset="-122"/>
                <a:ea typeface="微软雅黑" panose="020B0503020204020204" pitchFamily="34" charset="-122"/>
              </a:rPr>
              <a:t>；发现网络运营者收集、存储的其个人信息有错误的，有权要求网络运营者予以更正。网络运营者应当采取措施予以删除或者更正。</a:t>
            </a:r>
            <a:endParaRPr lang="en-US" altLang="zh-CN" sz="2400" dirty="0">
              <a:latin typeface="微软雅黑" panose="020B0503020204020204" pitchFamily="34" charset="-122"/>
              <a:ea typeface="微软雅黑" panose="020B0503020204020204" pitchFamily="34" charset="-122"/>
            </a:endParaRPr>
          </a:p>
          <a:p>
            <a:pPr marL="381000" indent="-381000">
              <a:lnSpc>
                <a:spcPct val="150000"/>
              </a:lnSpc>
              <a:spcBef>
                <a:spcPts val="800"/>
              </a:spcBef>
              <a:spcAft>
                <a:spcPts val="8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第四十四条 </a:t>
            </a:r>
            <a:r>
              <a:rPr lang="zh-CN" altLang="en-US" sz="2400" b="1" dirty="0">
                <a:solidFill>
                  <a:srgbClr val="FF0000"/>
                </a:solidFill>
                <a:latin typeface="微软雅黑" panose="020B0503020204020204" pitchFamily="34" charset="-122"/>
                <a:ea typeface="微软雅黑" panose="020B0503020204020204" pitchFamily="34" charset="-122"/>
              </a:rPr>
              <a:t>任何个人和组织不得窃取或者以其他非法方式获取个人信息</a:t>
            </a:r>
            <a:r>
              <a:rPr lang="zh-CN" altLang="en-US" sz="2400" dirty="0">
                <a:latin typeface="微软雅黑" panose="020B0503020204020204" pitchFamily="34" charset="-122"/>
                <a:ea typeface="微软雅黑" panose="020B0503020204020204" pitchFamily="34" charset="-122"/>
              </a:rPr>
              <a:t>，不得非法出售或者非法向他人提供个人信息。</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医疗行业数据安全建设流程</a:t>
            </a:r>
          </a:p>
        </p:txBody>
      </p:sp>
      <p:sp>
        <p:nvSpPr>
          <p:cNvPr id="17" name="椭圆 17">
            <a:extLst>
              <a:ext uri="{FF2B5EF4-FFF2-40B4-BE49-F238E27FC236}">
                <a16:creationId xmlns:a16="http://schemas.microsoft.com/office/drawing/2014/main" id="{F121D1B9-9B90-9045-7E87-D3AD4AF889C3}"/>
              </a:ext>
            </a:extLst>
          </p:cNvPr>
          <p:cNvSpPr/>
          <p:nvPr/>
        </p:nvSpPr>
        <p:spPr>
          <a:xfrm>
            <a:off x="6096000" y="3470275"/>
            <a:ext cx="3222625" cy="3154363"/>
          </a:xfrm>
          <a:prstGeom prst="ellipse">
            <a:avLst/>
          </a:prstGeom>
          <a:solidFill>
            <a:srgbClr val="0C3F9F"/>
          </a:solidFill>
          <a:ln w="12700">
            <a:miter lim="400000"/>
          </a:ln>
        </p:spPr>
        <p:txBody>
          <a:bodyPr lIns="45719" rIns="45719" anchor="ctr"/>
          <a:lstStyle/>
          <a:p>
            <a:pPr algn="ctr">
              <a:defRPr sz="16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18" name="椭圆 4">
            <a:extLst>
              <a:ext uri="{FF2B5EF4-FFF2-40B4-BE49-F238E27FC236}">
                <a16:creationId xmlns:a16="http://schemas.microsoft.com/office/drawing/2014/main" id="{E2DEC0EC-AB68-A165-4E41-8D832209AD2C}"/>
              </a:ext>
            </a:extLst>
          </p:cNvPr>
          <p:cNvSpPr/>
          <p:nvPr/>
        </p:nvSpPr>
        <p:spPr>
          <a:xfrm>
            <a:off x="2546350" y="3470275"/>
            <a:ext cx="3224213" cy="3195638"/>
          </a:xfrm>
          <a:prstGeom prst="ellipse">
            <a:avLst/>
          </a:prstGeom>
          <a:solidFill>
            <a:srgbClr val="00B050"/>
          </a:solidFill>
          <a:ln w="12700">
            <a:miter lim="400000"/>
          </a:ln>
        </p:spPr>
        <p:txBody>
          <a:bodyPr lIns="45719" rIns="45719" anchor="ctr"/>
          <a:lstStyle/>
          <a:p>
            <a:pPr algn="ctr">
              <a:defRPr sz="16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19" name="椭圆 16">
            <a:extLst>
              <a:ext uri="{FF2B5EF4-FFF2-40B4-BE49-F238E27FC236}">
                <a16:creationId xmlns:a16="http://schemas.microsoft.com/office/drawing/2014/main" id="{794CF5F8-5352-1691-7EC6-325A863BED7C}"/>
              </a:ext>
            </a:extLst>
          </p:cNvPr>
          <p:cNvSpPr/>
          <p:nvPr/>
        </p:nvSpPr>
        <p:spPr>
          <a:xfrm>
            <a:off x="4259263" y="1136650"/>
            <a:ext cx="3179762" cy="3128963"/>
          </a:xfrm>
          <a:prstGeom prst="ellipse">
            <a:avLst/>
          </a:prstGeom>
          <a:solidFill>
            <a:srgbClr val="00B0F0"/>
          </a:solidFill>
          <a:ln w="12700">
            <a:miter lim="400000"/>
          </a:ln>
        </p:spPr>
        <p:txBody>
          <a:bodyPr lIns="45719" rIns="45719" anchor="ctr"/>
          <a:lstStyle/>
          <a:p>
            <a:pPr algn="ctr">
              <a:defRPr sz="16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20" name="椭圆 18">
            <a:extLst>
              <a:ext uri="{FF2B5EF4-FFF2-40B4-BE49-F238E27FC236}">
                <a16:creationId xmlns:a16="http://schemas.microsoft.com/office/drawing/2014/main" id="{EF7FBE13-0651-D724-904A-93635D1C02BD}"/>
              </a:ext>
            </a:extLst>
          </p:cNvPr>
          <p:cNvSpPr/>
          <p:nvPr/>
        </p:nvSpPr>
        <p:spPr>
          <a:xfrm>
            <a:off x="865188" y="1147763"/>
            <a:ext cx="3232150" cy="3170237"/>
          </a:xfrm>
          <a:prstGeom prst="ellipse">
            <a:avLst/>
          </a:prstGeom>
          <a:solidFill>
            <a:srgbClr val="868686"/>
          </a:solidFill>
          <a:ln w="12700">
            <a:miter lim="400000"/>
          </a:ln>
        </p:spPr>
        <p:txBody>
          <a:bodyPr lIns="45719" rIns="45719" anchor="ctr"/>
          <a:lstStyle/>
          <a:p>
            <a:pPr algn="ctr">
              <a:defRPr sz="12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2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21" name="椭圆 19">
            <a:extLst>
              <a:ext uri="{FF2B5EF4-FFF2-40B4-BE49-F238E27FC236}">
                <a16:creationId xmlns:a16="http://schemas.microsoft.com/office/drawing/2014/main" id="{4AE7F541-F3C6-9C7D-6C77-A37601EEB7E6}"/>
              </a:ext>
            </a:extLst>
          </p:cNvPr>
          <p:cNvSpPr/>
          <p:nvPr/>
        </p:nvSpPr>
        <p:spPr>
          <a:xfrm>
            <a:off x="7661275" y="1076325"/>
            <a:ext cx="3236913" cy="3241675"/>
          </a:xfrm>
          <a:prstGeom prst="ellipse">
            <a:avLst/>
          </a:prstGeom>
          <a:solidFill>
            <a:srgbClr val="99CA89"/>
          </a:solidFill>
          <a:ln w="12700">
            <a:miter lim="400000"/>
          </a:ln>
        </p:spPr>
        <p:txBody>
          <a:bodyPr lIns="45719" rIns="45719" anchor="ctr"/>
          <a:lstStyle/>
          <a:p>
            <a:pPr algn="ctr">
              <a:defRPr sz="16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sp>
        <p:nvSpPr>
          <p:cNvPr id="22" name="文本框 14">
            <a:extLst>
              <a:ext uri="{FF2B5EF4-FFF2-40B4-BE49-F238E27FC236}">
                <a16:creationId xmlns:a16="http://schemas.microsoft.com/office/drawing/2014/main" id="{580A51AD-D79F-4707-0E15-98C222DA8203}"/>
              </a:ext>
            </a:extLst>
          </p:cNvPr>
          <p:cNvSpPr txBox="1"/>
          <p:nvPr/>
        </p:nvSpPr>
        <p:spPr>
          <a:xfrm>
            <a:off x="7661275" y="1441450"/>
            <a:ext cx="3281363" cy="522288"/>
          </a:xfrm>
          <a:prstGeom prst="rect">
            <a:avLst/>
          </a:prstGeom>
          <a:ln w="12700">
            <a:miter lim="400000"/>
          </a:ln>
        </p:spPr>
        <p:txBody>
          <a:bodyPr lIns="45719" rIns="45719">
            <a:spAutoFit/>
          </a:bodyPr>
          <a:lstStyle>
            <a:lvl1pPr algn="ctr">
              <a:defRPr sz="28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noProof="1">
                <a:latin typeface="微软雅黑 Light" panose="020B0502040204020203" charset="-122"/>
                <a:ea typeface="微软雅黑 Light" panose="020B0502040204020203" charset="-122"/>
              </a:rPr>
              <a:t>数据安全治理</a:t>
            </a:r>
          </a:p>
        </p:txBody>
      </p:sp>
      <p:sp>
        <p:nvSpPr>
          <p:cNvPr id="23" name="文本框 15">
            <a:extLst>
              <a:ext uri="{FF2B5EF4-FFF2-40B4-BE49-F238E27FC236}">
                <a16:creationId xmlns:a16="http://schemas.microsoft.com/office/drawing/2014/main" id="{776D6F0F-8EFB-5CA0-90D1-60789FDF0C11}"/>
              </a:ext>
            </a:extLst>
          </p:cNvPr>
          <p:cNvSpPr txBox="1"/>
          <p:nvPr/>
        </p:nvSpPr>
        <p:spPr>
          <a:xfrm>
            <a:off x="2705100" y="4089400"/>
            <a:ext cx="2820988" cy="2484438"/>
          </a:xfrm>
          <a:prstGeom prst="rect">
            <a:avLst/>
          </a:prstGeom>
          <a:ln w="12700">
            <a:miter lim="400000"/>
          </a:ln>
        </p:spPr>
        <p:txBody>
          <a:bodyPr lIns="45719" rIns="45719">
            <a:spAutoFit/>
          </a:bodyPr>
          <a:lstStyle/>
          <a:p>
            <a:pPr algn="ctr" eaLnBrk="0" hangingPunct="0">
              <a:lnSpc>
                <a:spcPct val="110000"/>
              </a:lnSpc>
              <a:defRPr sz="28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8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数据安全运营</a:t>
            </a:r>
          </a:p>
          <a:p>
            <a:pPr algn="ctr" eaLnBrk="0" hangingPunct="0">
              <a:lnSpc>
                <a:spcPct val="13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检测预警</a:t>
            </a:r>
          </a:p>
          <a:p>
            <a:pPr algn="ctr" eaLnBrk="0" hangingPunct="0">
              <a:lnSpc>
                <a:spcPct val="13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风险评估</a:t>
            </a:r>
          </a:p>
          <a:p>
            <a:pPr algn="ctr" eaLnBrk="0" hangingPunct="0">
              <a:lnSpc>
                <a:spcPct val="13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应急响应</a:t>
            </a:r>
          </a:p>
          <a:p>
            <a:pPr algn="ctr" eaLnBrk="0" hangingPunct="0">
              <a:lnSpc>
                <a:spcPct val="13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流程化管理</a:t>
            </a:r>
          </a:p>
          <a:p>
            <a:pPr algn="ctr" eaLnBrk="0" hangingPunct="0">
              <a:lnSpc>
                <a:spcPct val="13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教育培训</a:t>
            </a:r>
          </a:p>
          <a:p>
            <a:pPr algn="ctr" eaLnBrk="0" hangingPunct="0">
              <a:lnSpc>
                <a:spcPct val="13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报告机制</a:t>
            </a:r>
          </a:p>
        </p:txBody>
      </p:sp>
      <p:sp>
        <p:nvSpPr>
          <p:cNvPr id="24" name="文本框 20">
            <a:extLst>
              <a:ext uri="{FF2B5EF4-FFF2-40B4-BE49-F238E27FC236}">
                <a16:creationId xmlns:a16="http://schemas.microsoft.com/office/drawing/2014/main" id="{9E4774DA-4E23-D022-1C81-E62FDDAB2314}"/>
              </a:ext>
            </a:extLst>
          </p:cNvPr>
          <p:cNvSpPr txBox="1"/>
          <p:nvPr/>
        </p:nvSpPr>
        <p:spPr>
          <a:xfrm>
            <a:off x="7780338" y="1993900"/>
            <a:ext cx="3046412" cy="1747838"/>
          </a:xfrm>
          <a:prstGeom prst="rect">
            <a:avLst/>
          </a:prstGeom>
          <a:ln w="12700">
            <a:miter lim="400000"/>
          </a:ln>
        </p:spPr>
        <p:txBody>
          <a:bodyPr lIns="45719" rIns="45719">
            <a:spAutoFit/>
          </a:bodyPr>
          <a:lstStyle/>
          <a:p>
            <a:pPr marL="285750" indent="-285750" eaLnBrk="0" hangingPunct="0">
              <a:lnSpc>
                <a:spcPct val="110000"/>
              </a:lnSpc>
              <a:buFontTx/>
              <a:buChar char="●"/>
              <a:defRPr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1"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人员：</a:t>
            </a:r>
            <a:r>
              <a:rPr sz="14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准入、认证、授权、账号合规、行为管控、权限审批</a:t>
            </a:r>
          </a:p>
          <a:p>
            <a:pPr marL="285750" indent="-285750" eaLnBrk="0" hangingPunct="0">
              <a:lnSpc>
                <a:spcPct val="110000"/>
              </a:lnSpc>
              <a:buFontTx/>
              <a:buChar char="●"/>
              <a:defRPr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1"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资产：</a:t>
            </a:r>
            <a:r>
              <a:rPr sz="14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资产梳理、基线加固、漏洞扫描、异常检测</a:t>
            </a:r>
          </a:p>
          <a:p>
            <a:pPr marL="285750" indent="-285750" eaLnBrk="0" hangingPunct="0">
              <a:lnSpc>
                <a:spcPct val="110000"/>
              </a:lnSpc>
              <a:buFontTx/>
              <a:buChar char="●"/>
              <a:defRPr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1"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a:t>
            </a:r>
            <a:r>
              <a:rPr sz="14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防攻击、防泄漏、防篡改、安全加密、脱敏处理、活动检测、备份</a:t>
            </a:r>
          </a:p>
        </p:txBody>
      </p:sp>
      <p:sp>
        <p:nvSpPr>
          <p:cNvPr id="25" name="文本框 21">
            <a:extLst>
              <a:ext uri="{FF2B5EF4-FFF2-40B4-BE49-F238E27FC236}">
                <a16:creationId xmlns:a16="http://schemas.microsoft.com/office/drawing/2014/main" id="{C4FC0C17-D3F7-0FE5-52AA-38523B19B5DC}"/>
              </a:ext>
            </a:extLst>
          </p:cNvPr>
          <p:cNvSpPr txBox="1"/>
          <p:nvPr/>
        </p:nvSpPr>
        <p:spPr>
          <a:xfrm>
            <a:off x="4303713" y="1501775"/>
            <a:ext cx="3140075" cy="2155825"/>
          </a:xfrm>
          <a:prstGeom prst="rect">
            <a:avLst/>
          </a:prstGeom>
          <a:ln w="12700">
            <a:miter lim="400000"/>
          </a:ln>
        </p:spPr>
        <p:txBody>
          <a:bodyPr lIns="45719" rIns="45719">
            <a:spAutoFit/>
          </a:bodyPr>
          <a:lstStyle/>
          <a:p>
            <a:pPr algn="ctr" eaLnBrk="0" hangingPunct="0">
              <a:lnSpc>
                <a:spcPct val="140000"/>
              </a:lnSpc>
              <a:defRPr sz="28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800" b="1"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确定保护对象</a:t>
            </a:r>
          </a:p>
          <a:p>
            <a:pPr algn="ctr" eaLnBrk="0" hangingPunct="0">
              <a:lnSpc>
                <a:spcPct val="14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b="1"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数据识别</a:t>
            </a:r>
          </a:p>
          <a:p>
            <a:pPr algn="ctr" eaLnBrk="0" hangingPunct="0">
              <a:lnSpc>
                <a:spcPct val="14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b="1"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数据分类分级</a:t>
            </a:r>
          </a:p>
          <a:p>
            <a:pPr algn="ctr" eaLnBrk="0" hangingPunct="0">
              <a:lnSpc>
                <a:spcPct val="14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b="1"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重要数据目录</a:t>
            </a:r>
          </a:p>
          <a:p>
            <a:pPr algn="ctr" eaLnBrk="0" hangingPunct="0">
              <a:lnSpc>
                <a:spcPct val="140000"/>
              </a:lnSpc>
              <a:defRPr sz="14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1" noProof="1">
                <a:solidFill>
                  <a:schemeClr val="accent3">
                    <a:lumOff val="44000"/>
                  </a:schemeClr>
                </a:solidFill>
                <a:latin typeface="微软雅黑 Light" panose="020B0502040204020203" charset="-122"/>
                <a:ea typeface="微软雅黑 Light" panose="020B0502040204020203" charset="-122"/>
                <a:cs typeface="微软雅黑 Light" panose="020B0502040204020203" charset="-122"/>
                <a:sym typeface="微软雅黑" panose="020B0503020204020204" pitchFamily="34" charset="-122"/>
              </a:rPr>
              <a:t>[数据库、文档、文件、密码等]</a:t>
            </a:r>
          </a:p>
        </p:txBody>
      </p:sp>
      <p:sp>
        <p:nvSpPr>
          <p:cNvPr id="26" name="文本框 22">
            <a:extLst>
              <a:ext uri="{FF2B5EF4-FFF2-40B4-BE49-F238E27FC236}">
                <a16:creationId xmlns:a16="http://schemas.microsoft.com/office/drawing/2014/main" id="{BFE189DE-CE6A-0C95-21F3-A20DFEE23505}"/>
              </a:ext>
            </a:extLst>
          </p:cNvPr>
          <p:cNvSpPr txBox="1"/>
          <p:nvPr/>
        </p:nvSpPr>
        <p:spPr>
          <a:xfrm>
            <a:off x="865188" y="1522413"/>
            <a:ext cx="3297237" cy="2220912"/>
          </a:xfrm>
          <a:prstGeom prst="rect">
            <a:avLst/>
          </a:prstGeom>
          <a:ln w="12700">
            <a:miter lim="400000"/>
          </a:ln>
        </p:spPr>
        <p:txBody>
          <a:bodyPr lIns="45719" rIns="45719">
            <a:spAutoFit/>
          </a:bodyPr>
          <a:lstStyle/>
          <a:p>
            <a:pPr algn="ctr" eaLnBrk="0" hangingPunct="0">
              <a:lnSpc>
                <a:spcPct val="130000"/>
              </a:lnSpc>
              <a:defRPr sz="28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8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建立健全制度</a:t>
            </a:r>
          </a:p>
          <a:p>
            <a:pPr algn="ctr" eaLnBrk="0" hangingPunct="0">
              <a:lnSpc>
                <a:spcPct val="130000"/>
              </a:lnSpc>
              <a:defRPr sz="16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5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重要核心数据识别相关</a:t>
            </a:r>
          </a:p>
          <a:p>
            <a:pPr algn="ctr" eaLnBrk="0" hangingPunct="0">
              <a:lnSpc>
                <a:spcPct val="110000"/>
              </a:lnSpc>
              <a:defRPr sz="16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5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数据分类分级相关</a:t>
            </a:r>
          </a:p>
          <a:p>
            <a:pPr algn="ctr" eaLnBrk="0" hangingPunct="0">
              <a:lnSpc>
                <a:spcPct val="110000"/>
              </a:lnSpc>
              <a:defRPr sz="16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5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数据安全管理相关</a:t>
            </a:r>
          </a:p>
          <a:p>
            <a:pPr algn="ctr" eaLnBrk="0" hangingPunct="0">
              <a:lnSpc>
                <a:spcPct val="110000"/>
              </a:lnSpc>
              <a:defRPr sz="16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5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教育培训计划相关</a:t>
            </a:r>
          </a:p>
          <a:p>
            <a:pPr algn="ctr" eaLnBrk="0" hangingPunct="0">
              <a:lnSpc>
                <a:spcPct val="110000"/>
              </a:lnSpc>
              <a:defRPr sz="16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5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共享、交易、外发、出口管理相关</a:t>
            </a:r>
          </a:p>
          <a:p>
            <a:pPr algn="ctr" eaLnBrk="0" hangingPunct="0">
              <a:lnSpc>
                <a:spcPct val="110000"/>
              </a:lnSpc>
              <a:defRPr sz="16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5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信息公开与报告相关</a:t>
            </a:r>
          </a:p>
        </p:txBody>
      </p:sp>
      <p:sp>
        <p:nvSpPr>
          <p:cNvPr id="27" name="文本框 23">
            <a:extLst>
              <a:ext uri="{FF2B5EF4-FFF2-40B4-BE49-F238E27FC236}">
                <a16:creationId xmlns:a16="http://schemas.microsoft.com/office/drawing/2014/main" id="{0D9933BB-DC30-7A94-4D62-212E79A98CF8}"/>
              </a:ext>
            </a:extLst>
          </p:cNvPr>
          <p:cNvSpPr txBox="1"/>
          <p:nvPr/>
        </p:nvSpPr>
        <p:spPr>
          <a:xfrm>
            <a:off x="6138863" y="4102100"/>
            <a:ext cx="3106737" cy="2024063"/>
          </a:xfrm>
          <a:prstGeom prst="rect">
            <a:avLst/>
          </a:prstGeom>
          <a:ln w="12700">
            <a:miter lim="400000"/>
          </a:ln>
        </p:spPr>
        <p:txBody>
          <a:bodyPr lIns="45719" rIns="45719">
            <a:spAutoFit/>
          </a:bodyPr>
          <a:lstStyle/>
          <a:p>
            <a:pPr algn="ctr" eaLnBrk="0" hangingPunct="0">
              <a:lnSpc>
                <a:spcPct val="140000"/>
              </a:lnSpc>
              <a:defRPr sz="2800"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8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扩展与调优</a:t>
            </a:r>
          </a:p>
          <a:p>
            <a:pPr algn="ctr" eaLnBrk="0" hangingPunct="0">
              <a:lnSpc>
                <a:spcPct val="18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防护体系完善</a:t>
            </a:r>
          </a:p>
          <a:p>
            <a:pPr algn="ctr" eaLnBrk="0" hangingPunct="0">
              <a:lnSpc>
                <a:spcPct val="18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安全自查与整改</a:t>
            </a:r>
          </a:p>
          <a:p>
            <a:pPr algn="ctr" eaLnBrk="0" hangingPunct="0">
              <a:lnSpc>
                <a:spcPct val="180000"/>
              </a:lnSpc>
              <a:defRPr b="1">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b="1" noProof="1">
                <a:solidFill>
                  <a:schemeClr val="accent3">
                    <a:lumOff val="44000"/>
                  </a:schemeClr>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新技术应用</a:t>
            </a:r>
          </a:p>
        </p:txBody>
      </p:sp>
    </p:spTree>
    <p:extLst>
      <p:ext uri="{BB962C8B-B14F-4D97-AF65-F5344CB8AC3E}">
        <p14:creationId xmlns:p14="http://schemas.microsoft.com/office/powerpoint/2010/main" val="2114494539"/>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医疗行业数据安全建设建议</a:t>
            </a:r>
          </a:p>
        </p:txBody>
      </p:sp>
      <p:sp>
        <p:nvSpPr>
          <p:cNvPr id="3" name="文本框 2">
            <a:extLst>
              <a:ext uri="{FF2B5EF4-FFF2-40B4-BE49-F238E27FC236}">
                <a16:creationId xmlns:a16="http://schemas.microsoft.com/office/drawing/2014/main" id="{03EC484E-59F7-9120-2C44-B90716134554}"/>
              </a:ext>
            </a:extLst>
          </p:cNvPr>
          <p:cNvSpPr txBox="1">
            <a:spLocks noChangeArrowheads="1"/>
          </p:cNvSpPr>
          <p:nvPr/>
        </p:nvSpPr>
        <p:spPr bwMode="auto">
          <a:xfrm>
            <a:off x="131763" y="1127125"/>
            <a:ext cx="119284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rIns="45719">
            <a:spAutoFit/>
          </a:bodyPr>
          <a:lstStyle>
            <a:lvl1pPr indent="457200">
              <a:defRPr b="1">
                <a:solidFill>
                  <a:schemeClr val="tx1"/>
                </a:solidFill>
                <a:latin typeface="微软雅黑" panose="020B0503020204020204" pitchFamily="34" charset="-122"/>
                <a:ea typeface="宋体" panose="02010600030101010101" pitchFamily="2" charset="-122"/>
              </a:defRPr>
            </a:lvl1pPr>
            <a:lvl2pPr marL="742950" indent="-285750">
              <a:defRPr b="1">
                <a:solidFill>
                  <a:schemeClr val="tx1"/>
                </a:solidFill>
                <a:latin typeface="微软雅黑" panose="020B0503020204020204" pitchFamily="34" charset="-122"/>
                <a:ea typeface="宋体" panose="02010600030101010101" pitchFamily="2" charset="-122"/>
              </a:defRPr>
            </a:lvl2pPr>
            <a:lvl3pPr>
              <a:defRPr b="1">
                <a:solidFill>
                  <a:schemeClr val="tx1"/>
                </a:solidFill>
                <a:latin typeface="微软雅黑" panose="020B0503020204020204" pitchFamily="34" charset="-122"/>
                <a:ea typeface="宋体" panose="02010600030101010101" pitchFamily="2" charset="-122"/>
              </a:defRPr>
            </a:lvl3pPr>
            <a:lvl4pPr>
              <a:defRPr b="1">
                <a:solidFill>
                  <a:schemeClr val="tx1"/>
                </a:solidFill>
                <a:latin typeface="微软雅黑" panose="020B0503020204020204" pitchFamily="34" charset="-122"/>
                <a:ea typeface="宋体" panose="02010600030101010101" pitchFamily="2" charset="-122"/>
              </a:defRPr>
            </a:lvl4pPr>
            <a:lvl5pPr>
              <a:defRPr b="1">
                <a:solidFill>
                  <a:schemeClr val="tx1"/>
                </a:solidFill>
                <a:latin typeface="微软雅黑" panose="020B0503020204020204" pitchFamily="34" charset="-122"/>
                <a:ea typeface="宋体" panose="02010600030101010101" pitchFamily="2" charset="-122"/>
              </a:defRPr>
            </a:lvl5pPr>
            <a:lvl6pPr marL="2284413" indent="1588" fontAlgn="base">
              <a:spcBef>
                <a:spcPct val="0"/>
              </a:spcBef>
              <a:spcAft>
                <a:spcPct val="0"/>
              </a:spcAft>
              <a:defRPr b="1">
                <a:solidFill>
                  <a:schemeClr val="tx1"/>
                </a:solidFill>
                <a:latin typeface="微软雅黑" panose="020B0503020204020204" pitchFamily="34" charset="-122"/>
                <a:ea typeface="宋体" panose="02010600030101010101" pitchFamily="2" charset="-122"/>
              </a:defRPr>
            </a:lvl6pPr>
            <a:lvl7pPr marL="2741613" indent="1588" fontAlgn="base">
              <a:spcBef>
                <a:spcPct val="0"/>
              </a:spcBef>
              <a:spcAft>
                <a:spcPct val="0"/>
              </a:spcAft>
              <a:defRPr b="1">
                <a:solidFill>
                  <a:schemeClr val="tx1"/>
                </a:solidFill>
                <a:latin typeface="微软雅黑" panose="020B0503020204020204" pitchFamily="34" charset="-122"/>
                <a:ea typeface="宋体" panose="02010600030101010101" pitchFamily="2" charset="-122"/>
              </a:defRPr>
            </a:lvl7pPr>
            <a:lvl8pPr marL="3198813" indent="1588" fontAlgn="base">
              <a:spcBef>
                <a:spcPct val="0"/>
              </a:spcBef>
              <a:spcAft>
                <a:spcPct val="0"/>
              </a:spcAft>
              <a:defRPr b="1">
                <a:solidFill>
                  <a:schemeClr val="tx1"/>
                </a:solidFill>
                <a:latin typeface="微软雅黑" panose="020B0503020204020204" pitchFamily="34" charset="-122"/>
                <a:ea typeface="宋体" panose="02010600030101010101" pitchFamily="2" charset="-122"/>
              </a:defRPr>
            </a:lvl8pPr>
            <a:lvl9pPr marL="3656013" indent="1588" fontAlgn="base">
              <a:spcBef>
                <a:spcPct val="0"/>
              </a:spcBef>
              <a:spcAft>
                <a:spcPct val="0"/>
              </a:spcAft>
              <a:defRPr b="1">
                <a:solidFill>
                  <a:schemeClr val="tx1"/>
                </a:solidFill>
                <a:latin typeface="微软雅黑" panose="020B0503020204020204" pitchFamily="34" charset="-122"/>
                <a:ea typeface="宋体" panose="02010600030101010101" pitchFamily="2" charset="-122"/>
              </a:defRPr>
            </a:lvl9pPr>
          </a:lstStyle>
          <a:p>
            <a:pPr eaLnBrk="0" hangingPunct="0">
              <a:buFont typeface="Wingdings" panose="05000000000000000000" pitchFamily="2" charset="2"/>
              <a:buNone/>
            </a:pPr>
            <a:r>
              <a:rPr lang="zh-CN" altLang="zh-CN" b="0" dirty="0">
                <a:latin typeface="微软雅黑 Light" panose="020B0502040204020203" pitchFamily="34" charset="-122"/>
                <a:ea typeface="微软雅黑 Light" panose="020B0502040204020203" pitchFamily="34" charset="-122"/>
              </a:rPr>
              <a:t>数据安全建设是递进式的，建议根据当前内部</a:t>
            </a:r>
            <a:r>
              <a:rPr lang="zh-CN" altLang="en-US" b="0" dirty="0">
                <a:latin typeface="微软雅黑 Light" panose="020B0502040204020203" pitchFamily="34" charset="-122"/>
                <a:ea typeface="微软雅黑 Light" panose="020B0502040204020203" pitchFamily="34" charset="-122"/>
              </a:rPr>
              <a:t>整体</a:t>
            </a:r>
            <a:r>
              <a:rPr lang="zh-CN" altLang="zh-CN" b="0" dirty="0">
                <a:latin typeface="微软雅黑 Light" panose="020B0502040204020203" pitchFamily="34" charset="-122"/>
                <a:ea typeface="微软雅黑 Light" panose="020B0502040204020203" pitchFamily="34" charset="-122"/>
              </a:rPr>
              <a:t>信息安全建设情况，优先全局覆盖，逐步细化各个环节，</a:t>
            </a:r>
            <a:r>
              <a:rPr lang="zh-CN" altLang="en-US" b="0" dirty="0">
                <a:latin typeface="微软雅黑 Light" panose="020B0502040204020203" pitchFamily="34" charset="-122"/>
                <a:ea typeface="微软雅黑 Light" panose="020B0502040204020203" pitchFamily="34" charset="-122"/>
              </a:rPr>
              <a:t>同时鉴于医院信息化建设的特殊性，</a:t>
            </a:r>
            <a:r>
              <a:rPr lang="zh-CN" altLang="zh-CN" b="0" dirty="0">
                <a:latin typeface="微软雅黑 Light" panose="020B0502040204020203" pitchFamily="34" charset="-122"/>
                <a:ea typeface="微软雅黑 Light" panose="020B0502040204020203" pitchFamily="34" charset="-122"/>
              </a:rPr>
              <a:t>一期建设推荐如下：</a:t>
            </a:r>
          </a:p>
          <a:p>
            <a:pPr lvl="1" eaLnBrk="0" hangingPunct="0">
              <a:buFontTx/>
              <a:buChar char="➢"/>
            </a:pPr>
            <a:endParaRPr lang="zh-CN" altLang="zh-CN" b="0" dirty="0">
              <a:solidFill>
                <a:srgbClr val="FF0000"/>
              </a:solidFill>
              <a:latin typeface="微软雅黑 Light" panose="020B0502040204020203" pitchFamily="34" charset="-122"/>
              <a:ea typeface="微软雅黑 Light" panose="020B0502040204020203" pitchFamily="34" charset="-122"/>
            </a:endParaRPr>
          </a:p>
        </p:txBody>
      </p:sp>
      <p:sp>
        <p:nvSpPr>
          <p:cNvPr id="4" name="文本框 3">
            <a:extLst>
              <a:ext uri="{FF2B5EF4-FFF2-40B4-BE49-F238E27FC236}">
                <a16:creationId xmlns:a16="http://schemas.microsoft.com/office/drawing/2014/main" id="{A43E9626-68C8-AD38-ABE6-C6E524E7BF23}"/>
              </a:ext>
            </a:extLst>
          </p:cNvPr>
          <p:cNvSpPr txBox="1"/>
          <p:nvPr/>
        </p:nvSpPr>
        <p:spPr>
          <a:xfrm>
            <a:off x="41275" y="1889125"/>
            <a:ext cx="3594100" cy="237172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a:spAutoFit/>
          </a:bodyPr>
          <a:lstStyle/>
          <a:p>
            <a:pPr marL="800100" lvl="1" indent="-342900" eaLnBrk="0" hangingPunct="0">
              <a:lnSpc>
                <a:spcPct val="140000"/>
              </a:lnSpc>
              <a:buFont typeface="Arial" panose="020B0604020202020204" pitchFamily="34" charset="0"/>
              <a:buChar char="•"/>
              <a:defRPr sz="20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20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数据识别</a:t>
            </a:r>
            <a:endParaRPr lang="zh-CN" altLang="en-US" sz="20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marL="1257300" lvl="2" indent="-342900" eaLnBrk="0" hangingPunct="0">
              <a:lnSpc>
                <a:spcPct val="13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数据分类分级</a:t>
            </a:r>
          </a:p>
          <a:p>
            <a:pPr marL="1257300" lvl="2" indent="-342900" eaLnBrk="0" hangingPunct="0">
              <a:lnSpc>
                <a:spcPct val="13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建立重要数据目录</a:t>
            </a:r>
          </a:p>
          <a:p>
            <a:pPr marL="1257300" lvl="2" indent="-342900" eaLnBrk="0" hangingPunct="0">
              <a:lnSpc>
                <a:spcPct val="13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敏感数据保护</a:t>
            </a:r>
            <a:endParaRPr lang="en-US" altLang="zh-CN" sz="185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marL="1257300" lvl="2" indent="-342900" eaLnBrk="0" hangingPunct="0">
              <a:lnSpc>
                <a:spcPct val="13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个人信息保护</a:t>
            </a:r>
            <a:endParaRPr lang="en-US" altLang="zh-CN" sz="185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marL="1257300" lvl="2" indent="-342900" eaLnBrk="0" hangingPunct="0">
              <a:lnSpc>
                <a:spcPct val="13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涉密信息保护</a:t>
            </a:r>
          </a:p>
        </p:txBody>
      </p:sp>
      <p:sp>
        <p:nvSpPr>
          <p:cNvPr id="5" name="文本框 4">
            <a:extLst>
              <a:ext uri="{FF2B5EF4-FFF2-40B4-BE49-F238E27FC236}">
                <a16:creationId xmlns:a16="http://schemas.microsoft.com/office/drawing/2014/main" id="{49FBBFA5-6711-BF58-9F74-64A3F051ECA9}"/>
              </a:ext>
            </a:extLst>
          </p:cNvPr>
          <p:cNvSpPr txBox="1"/>
          <p:nvPr/>
        </p:nvSpPr>
        <p:spPr>
          <a:xfrm>
            <a:off x="3254375" y="3244850"/>
            <a:ext cx="4410075" cy="2513013"/>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a:spAutoFit/>
          </a:bodyPr>
          <a:lstStyle/>
          <a:p>
            <a:pPr marL="800100" lvl="4" indent="-342900" eaLnBrk="0" hangingPunct="0">
              <a:lnSpc>
                <a:spcPct val="140000"/>
              </a:lnSpc>
              <a:buFont typeface="Arial" panose="020B0604020202020204" pitchFamily="34" charset="0"/>
              <a:buChar char="•"/>
              <a:defRPr sz="20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20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数据安全治理</a:t>
            </a:r>
            <a:endParaRPr lang="zh-CN" altLang="en-US" sz="20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marL="1257300" lvl="2" indent="-342900" eaLnBrk="0" hangingPunct="0">
              <a:lnSpc>
                <a:spcPct val="14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资产安全（资产）</a:t>
            </a:r>
          </a:p>
          <a:p>
            <a:pPr marL="1257300" lvl="2" indent="-342900" eaLnBrk="0" hangingPunct="0">
              <a:lnSpc>
                <a:spcPct val="14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特权账号治理（人员）</a:t>
            </a:r>
          </a:p>
          <a:p>
            <a:pPr marL="1257300" lvl="2" indent="-342900" eaLnBrk="0" hangingPunct="0">
              <a:lnSpc>
                <a:spcPct val="14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数据处理活动全周期管控审计（数据）</a:t>
            </a:r>
          </a:p>
          <a:p>
            <a:pPr marL="1257300" lvl="2" indent="-342900" eaLnBrk="0" hangingPunct="0">
              <a:lnSpc>
                <a:spcPct val="14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敏感数据、个人信息等防护</a:t>
            </a:r>
          </a:p>
        </p:txBody>
      </p:sp>
      <p:sp>
        <p:nvSpPr>
          <p:cNvPr id="6" name="文本框 5">
            <a:extLst>
              <a:ext uri="{FF2B5EF4-FFF2-40B4-BE49-F238E27FC236}">
                <a16:creationId xmlns:a16="http://schemas.microsoft.com/office/drawing/2014/main" id="{2C81EABC-8997-4E7B-22D2-AD9D71E56A3D}"/>
              </a:ext>
            </a:extLst>
          </p:cNvPr>
          <p:cNvSpPr txBox="1"/>
          <p:nvPr/>
        </p:nvSpPr>
        <p:spPr>
          <a:xfrm>
            <a:off x="8016875" y="4310063"/>
            <a:ext cx="3870325" cy="237172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a:spAutoFit/>
          </a:bodyPr>
          <a:lstStyle/>
          <a:p>
            <a:pPr marL="800100" lvl="1" indent="-342900" eaLnBrk="0" hangingPunct="0">
              <a:lnSpc>
                <a:spcPct val="140000"/>
              </a:lnSpc>
              <a:buFont typeface="Arial" panose="020B0604020202020204" pitchFamily="34" charset="0"/>
              <a:buChar char="•"/>
              <a:defRPr sz="20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200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数据安全运营</a:t>
            </a:r>
            <a:endParaRPr lang="zh-CN" altLang="en-US" sz="200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a:p>
            <a:pPr marL="1257300" lvl="2" indent="-342900" eaLnBrk="0" hangingPunct="0">
              <a:lnSpc>
                <a:spcPct val="13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数据安全监控预警</a:t>
            </a:r>
          </a:p>
          <a:p>
            <a:pPr marL="1257300" lvl="2" indent="-342900" eaLnBrk="0" hangingPunct="0">
              <a:lnSpc>
                <a:spcPct val="13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数据管理机构执行者</a:t>
            </a:r>
          </a:p>
          <a:p>
            <a:pPr marL="1257300" lvl="2" indent="-342900" eaLnBrk="0" hangingPunct="0">
              <a:lnSpc>
                <a:spcPct val="13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事件管理与报告</a:t>
            </a:r>
          </a:p>
          <a:p>
            <a:pPr marL="1257300" lvl="2" indent="-342900" eaLnBrk="0" hangingPunct="0">
              <a:lnSpc>
                <a:spcPct val="13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数据安全风险评估</a:t>
            </a:r>
          </a:p>
          <a:p>
            <a:pPr marL="1257300" lvl="2" indent="-342900" eaLnBrk="0" hangingPunct="0">
              <a:lnSpc>
                <a:spcPct val="130000"/>
              </a:lnSpc>
              <a:buFont typeface="Arial" panose="020B0604020202020204" pitchFamily="34" charset="0"/>
              <a:buChar cha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50" b="0" noProof="1">
                <a:solidFill>
                  <a:srgbClr val="FF0000"/>
                </a:solidFill>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rPr>
              <a:t>数据安全应急响应</a:t>
            </a:r>
            <a:endParaRPr lang="zh-CN" altLang="en-US" sz="1850" b="0" noProof="1">
              <a:latin typeface="微软雅黑 Light" panose="020B0502040204020203" charset="-122"/>
              <a:ea typeface="微软雅黑 Light" panose="020B0502040204020203" charset="-122"/>
              <a:cs typeface="微软雅黑" panose="020B0503020204020204" pitchFamily="34" charset="-122"/>
              <a:sym typeface="微软雅黑" panose="020B0503020204020204" pitchFamily="34" charset="-122"/>
            </a:endParaRPr>
          </a:p>
        </p:txBody>
      </p:sp>
      <p:cxnSp>
        <p:nvCxnSpPr>
          <p:cNvPr id="7" name="肘形连接符 7">
            <a:extLst>
              <a:ext uri="{FF2B5EF4-FFF2-40B4-BE49-F238E27FC236}">
                <a16:creationId xmlns:a16="http://schemas.microsoft.com/office/drawing/2014/main" id="{D8F26BB5-0744-8BD2-DF38-5C010BEE9F8C}"/>
              </a:ext>
            </a:extLst>
          </p:cNvPr>
          <p:cNvCxnSpPr/>
          <p:nvPr/>
        </p:nvCxnSpPr>
        <p:spPr>
          <a:xfrm rot="5400000" flipV="1">
            <a:off x="2314576" y="3824287"/>
            <a:ext cx="2520950" cy="1152525"/>
          </a:xfrm>
          <a:prstGeom prst="bentConnector3">
            <a:avLst>
              <a:gd name="adj1" fmla="val 31053"/>
            </a:avLst>
          </a:prstGeom>
          <a:ln w="1905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肘形连接符 9">
            <a:extLst>
              <a:ext uri="{FF2B5EF4-FFF2-40B4-BE49-F238E27FC236}">
                <a16:creationId xmlns:a16="http://schemas.microsoft.com/office/drawing/2014/main" id="{68A33C3A-F63C-DBD2-B015-8A2A581F7282}"/>
              </a:ext>
            </a:extLst>
          </p:cNvPr>
          <p:cNvCxnSpPr/>
          <p:nvPr/>
        </p:nvCxnSpPr>
        <p:spPr>
          <a:xfrm rot="5400000" flipV="1">
            <a:off x="7067551" y="4687887"/>
            <a:ext cx="2520950" cy="1152525"/>
          </a:xfrm>
          <a:prstGeom prst="bentConnector3">
            <a:avLst>
              <a:gd name="adj1" fmla="val 36810"/>
            </a:avLst>
          </a:prstGeom>
          <a:ln w="19050">
            <a:solidFill>
              <a:schemeClr val="bg2">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235230"/>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医疗行业数据安全建设框架</a:t>
            </a:r>
          </a:p>
        </p:txBody>
      </p:sp>
      <p:pic>
        <p:nvPicPr>
          <p:cNvPr id="3" name="图片 763" descr="图片 763">
            <a:extLst>
              <a:ext uri="{FF2B5EF4-FFF2-40B4-BE49-F238E27FC236}">
                <a16:creationId xmlns:a16="http://schemas.microsoft.com/office/drawing/2014/main" id="{24250E32-858B-8EEC-46FB-20FEAB02F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 y="1087438"/>
            <a:ext cx="11139488" cy="570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8753676"/>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医疗行业数据安全建设设计思路</a:t>
            </a:r>
          </a:p>
        </p:txBody>
      </p:sp>
      <p:sp>
        <p:nvSpPr>
          <p:cNvPr id="3" name="文本框 2">
            <a:extLst>
              <a:ext uri="{FF2B5EF4-FFF2-40B4-BE49-F238E27FC236}">
                <a16:creationId xmlns:a16="http://schemas.microsoft.com/office/drawing/2014/main" id="{88620702-C183-3864-C99E-5052E208ABE1}"/>
              </a:ext>
            </a:extLst>
          </p:cNvPr>
          <p:cNvSpPr txBox="1"/>
          <p:nvPr/>
        </p:nvSpPr>
        <p:spPr>
          <a:xfrm>
            <a:off x="376238" y="1728788"/>
            <a:ext cx="11717337" cy="27447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a:spAutoFit/>
          </a:bodyPr>
          <a:lstStyle/>
          <a:p>
            <a:pPr marL="342900" indent="-342900" eaLnBrk="0" hangingPunct="0">
              <a:lnSpc>
                <a:spcPct val="150000"/>
              </a:lnSpc>
              <a:buFont typeface="Arial" panose="020B0604020202020204" pitchFamily="34" charset="0"/>
              <a:buChar char="•"/>
            </a:pPr>
            <a:r>
              <a:rPr lang="zh-CN" altLang="en-US" sz="2300" b="0" noProof="1">
                <a:solidFill>
                  <a:srgbClr val="000000"/>
                </a:solidFill>
                <a:latin typeface="微软雅黑 Light" panose="020B0502040204020203" charset="-122"/>
                <a:ea typeface="微软雅黑 Light" panose="020B0502040204020203" charset="-122"/>
                <a:cs typeface="微软雅黑 Light" panose="020B0502040204020203" charset="-122"/>
                <a:sym typeface="FrutigerNext LT Medium"/>
              </a:rPr>
              <a:t>以</a:t>
            </a:r>
            <a:r>
              <a:rPr lang="zh-CN" altLang="en-US" sz="2300" b="0" noProof="1">
                <a:solidFill>
                  <a:srgbClr val="FF0000"/>
                </a:solidFill>
                <a:latin typeface="微软雅黑 Light" panose="020B0502040204020203" charset="-122"/>
                <a:ea typeface="微软雅黑 Light" panose="020B0502040204020203" charset="-122"/>
                <a:cs typeface="微软雅黑 Light" panose="020B0502040204020203" charset="-122"/>
                <a:sym typeface="FrutigerNext LT Medium"/>
              </a:rPr>
              <a:t>数据识别</a:t>
            </a:r>
            <a:r>
              <a:rPr lang="en-US" altLang="zh-CN" sz="2300" b="0" noProof="1">
                <a:solidFill>
                  <a:srgbClr val="FF0000"/>
                </a:solidFill>
                <a:latin typeface="微软雅黑 Light" panose="020B0502040204020203" charset="-122"/>
                <a:ea typeface="微软雅黑 Light" panose="020B0502040204020203" charset="-122"/>
                <a:cs typeface="微软雅黑 Light" panose="020B0502040204020203" charset="-122"/>
                <a:sym typeface="FrutigerNext LT Medium"/>
              </a:rPr>
              <a:t>+</a:t>
            </a:r>
            <a:r>
              <a:rPr lang="zh-CN" altLang="en-US" sz="2300" b="0" noProof="1">
                <a:solidFill>
                  <a:srgbClr val="FF0000"/>
                </a:solidFill>
                <a:latin typeface="微软雅黑 Light" panose="020B0502040204020203" charset="-122"/>
                <a:ea typeface="微软雅黑 Light" panose="020B0502040204020203" charset="-122"/>
                <a:cs typeface="微软雅黑 Light" panose="020B0502040204020203" charset="-122"/>
                <a:sym typeface="FrutigerNext LT Medium"/>
              </a:rPr>
              <a:t>数据安全治理</a:t>
            </a:r>
            <a:r>
              <a:rPr lang="en-US" altLang="zh-CN" sz="2300" b="0" noProof="1">
                <a:solidFill>
                  <a:srgbClr val="FF0000"/>
                </a:solidFill>
                <a:latin typeface="微软雅黑 Light" panose="020B0502040204020203" charset="-122"/>
                <a:ea typeface="微软雅黑 Light" panose="020B0502040204020203" charset="-122"/>
                <a:cs typeface="微软雅黑 Light" panose="020B0502040204020203" charset="-122"/>
                <a:sym typeface="FrutigerNext LT Medium"/>
              </a:rPr>
              <a:t>+</a:t>
            </a:r>
            <a:r>
              <a:rPr lang="zh-CN" altLang="en-US" sz="2300" b="0" noProof="1">
                <a:solidFill>
                  <a:srgbClr val="FF0000"/>
                </a:solidFill>
                <a:latin typeface="微软雅黑 Light" panose="020B0502040204020203" charset="-122"/>
                <a:ea typeface="微软雅黑 Light" panose="020B0502040204020203" charset="-122"/>
                <a:cs typeface="微软雅黑 Light" panose="020B0502040204020203" charset="-122"/>
                <a:sym typeface="FrutigerNext LT Medium"/>
              </a:rPr>
              <a:t>数据安全运营</a:t>
            </a:r>
            <a:r>
              <a:rPr lang="zh-CN" altLang="en-US" sz="2300" b="0" noProof="1">
                <a:solidFill>
                  <a:srgbClr val="000000"/>
                </a:solidFill>
                <a:latin typeface="微软雅黑 Light" panose="020B0502040204020203" charset="-122"/>
                <a:ea typeface="微软雅黑 Light" panose="020B0502040204020203" charset="-122"/>
                <a:cs typeface="微软雅黑 Light" panose="020B0502040204020203" charset="-122"/>
                <a:sym typeface="FrutigerNext LT Medium"/>
              </a:rPr>
              <a:t>共同构建数据安全建设方案</a:t>
            </a:r>
            <a:endParaRPr lang="en-US" altLang="zh-CN" sz="2300" b="0" noProof="1">
              <a:solidFill>
                <a:srgbClr val="000000"/>
              </a:solidFill>
              <a:latin typeface="微软雅黑 Light" panose="020B0502040204020203" charset="-122"/>
              <a:ea typeface="微软雅黑 Light" panose="020B0502040204020203" charset="-122"/>
              <a:cs typeface="微软雅黑 Light" panose="020B0502040204020203" charset="-122"/>
              <a:sym typeface="FrutigerNext LT Medium"/>
            </a:endParaRPr>
          </a:p>
          <a:p>
            <a:pPr marL="342900" indent="-342900" eaLnBrk="0" hangingPunct="0">
              <a:lnSpc>
                <a:spcPct val="150000"/>
              </a:lnSpc>
              <a:buFont typeface="Arial" panose="020B0604020202020204" pitchFamily="34" charset="0"/>
              <a:buChar char="•"/>
            </a:pPr>
            <a:r>
              <a:rPr lang="zh-CN" altLang="en-US" sz="2300" b="0" noProof="1">
                <a:latin typeface="微软雅黑 Light" panose="020B0502040204020203" charset="-122"/>
                <a:ea typeface="微软雅黑 Light" panose="020B0502040204020203" charset="-122"/>
                <a:cs typeface="微软雅黑 Light" panose="020B0502040204020203" charset="-122"/>
                <a:sym typeface="Helvetica"/>
              </a:rPr>
              <a:t>采用动态的、自适应的安全模型</a:t>
            </a:r>
            <a:r>
              <a:rPr lang="en-US" altLang="zh-CN" sz="2300" b="0" noProof="1">
                <a:latin typeface="微软雅黑 Light" panose="020B0502040204020203" charset="-122"/>
                <a:ea typeface="微软雅黑 Light" panose="020B0502040204020203" charset="-122"/>
                <a:cs typeface="微软雅黑 Light" panose="020B0502040204020203" charset="-122"/>
                <a:sym typeface="Helvetica"/>
              </a:rPr>
              <a:t>PPDRR</a:t>
            </a:r>
            <a:r>
              <a:rPr lang="zh-CN" altLang="en-US" sz="2300" b="0" noProof="1">
                <a:latin typeface="微软雅黑 Light" panose="020B0502040204020203" charset="-122"/>
                <a:ea typeface="微软雅黑 Light" panose="020B0502040204020203" charset="-122"/>
                <a:cs typeface="微软雅黑 Light" panose="020B0502040204020203" charset="-122"/>
                <a:sym typeface="Helvetica"/>
              </a:rPr>
              <a:t>模型，</a:t>
            </a:r>
            <a:r>
              <a:rPr lang="zh-CN" altLang="en-US" sz="2300" b="0" noProof="1">
                <a:solidFill>
                  <a:srgbClr val="000000"/>
                </a:solidFill>
                <a:latin typeface="微软雅黑 Light" panose="020B0502040204020203" charset="-122"/>
                <a:ea typeface="微软雅黑 Light" panose="020B0502040204020203" charset="-122"/>
                <a:cs typeface="微软雅黑 Light" panose="020B0502040204020203" charset="-122"/>
                <a:sym typeface="FrutigerNext LT Medium"/>
              </a:rPr>
              <a:t>人技结合，高效闭环</a:t>
            </a:r>
            <a:endParaRPr lang="en-US" altLang="zh-CN" sz="2300" b="0" noProof="1">
              <a:latin typeface="微软雅黑 Light" panose="020B0502040204020203" charset="-122"/>
              <a:ea typeface="微软雅黑 Light" panose="020B0502040204020203" charset="-122"/>
              <a:cs typeface="微软雅黑 Light" panose="020B0502040204020203" charset="-122"/>
              <a:sym typeface="Helvetica"/>
            </a:endParaRPr>
          </a:p>
          <a:p>
            <a:pPr eaLnBrk="0" hangingPunct="0">
              <a:lnSpc>
                <a:spcPct val="150000"/>
              </a:lnSpc>
            </a:pPr>
            <a:endParaRPr lang="en-US" altLang="zh-CN" sz="2300" b="0" noProof="1">
              <a:latin typeface="微软雅黑 Light" panose="020B0502040204020203" charset="-122"/>
              <a:ea typeface="微软雅黑 Light" panose="020B0502040204020203" charset="-122"/>
              <a:cs typeface="微软雅黑 Light" panose="020B0502040204020203" charset="-122"/>
              <a:sym typeface="Helvetica"/>
            </a:endParaRPr>
          </a:p>
          <a:p>
            <a:pPr marL="342900" indent="-342900" eaLnBrk="0" hangingPunct="0">
              <a:lnSpc>
                <a:spcPct val="150000"/>
              </a:lnSpc>
              <a:buFont typeface="Wingdings" panose="05000000000000000000" pitchFamily="2" charset="2"/>
              <a:buChar char="ü"/>
            </a:pPr>
            <a:r>
              <a:rPr lang="zh-CN" altLang="en-US" sz="2300" b="0" noProof="1">
                <a:latin typeface="微软雅黑 Light" panose="020B0502040204020203" charset="-122"/>
                <a:ea typeface="微软雅黑 Light" panose="020B0502040204020203" charset="-122"/>
                <a:cs typeface="微软雅黑 Light" panose="020B0502040204020203" charset="-122"/>
                <a:sym typeface="Helvetica"/>
              </a:rPr>
              <a:t>通过</a:t>
            </a:r>
            <a:r>
              <a:rPr lang="zh-CN" altLang="en-US" sz="2300" b="0" noProof="1">
                <a:solidFill>
                  <a:srgbClr val="FF0000"/>
                </a:solidFill>
                <a:latin typeface="微软雅黑 Light" panose="020B0502040204020203" charset="-122"/>
                <a:ea typeface="微软雅黑 Light" panose="020B0502040204020203" charset="-122"/>
                <a:cs typeface="微软雅黑 Light" panose="020B0502040204020203" charset="-122"/>
                <a:sym typeface="Helvetica"/>
              </a:rPr>
              <a:t>安全产品和技术手段的导入</a:t>
            </a:r>
            <a:r>
              <a:rPr lang="zh-CN" altLang="en-US" sz="2300" b="0" noProof="1">
                <a:latin typeface="微软雅黑 Light" panose="020B0502040204020203" charset="-122"/>
                <a:ea typeface="微软雅黑 Light" panose="020B0502040204020203" charset="-122"/>
                <a:cs typeface="微软雅黑 Light" panose="020B0502040204020203" charset="-122"/>
                <a:sym typeface="Helvetica"/>
              </a:rPr>
              <a:t>，全面覆盖数据安全法中明确的数据安全建设要点</a:t>
            </a:r>
            <a:endParaRPr lang="en-US" altLang="zh-CN" sz="2300" b="0" noProof="1">
              <a:latin typeface="微软雅黑 Light" panose="020B0502040204020203" charset="-122"/>
              <a:ea typeface="微软雅黑 Light" panose="020B0502040204020203" charset="-122"/>
              <a:cs typeface="微软雅黑 Light" panose="020B0502040204020203" charset="-122"/>
              <a:sym typeface="Helvetica"/>
            </a:endParaRPr>
          </a:p>
          <a:p>
            <a:pPr marL="342900" indent="-342900" eaLnBrk="0" hangingPunct="0">
              <a:lnSpc>
                <a:spcPct val="150000"/>
              </a:lnSpc>
              <a:buFont typeface="Wingdings" panose="05000000000000000000" pitchFamily="2" charset="2"/>
              <a:buChar char="ü"/>
            </a:pPr>
            <a:r>
              <a:rPr lang="zh-CN" altLang="en-US" sz="2300" b="0" noProof="1">
                <a:latin typeface="微软雅黑 Light" panose="020B0502040204020203" charset="-122"/>
                <a:ea typeface="微软雅黑 Light" panose="020B0502040204020203" charset="-122"/>
                <a:cs typeface="微软雅黑 Light" panose="020B0502040204020203" charset="-122"/>
                <a:sym typeface="Helvetica"/>
              </a:rPr>
              <a:t>通过</a:t>
            </a:r>
            <a:r>
              <a:rPr lang="zh-CN" altLang="en-US" sz="2300" b="0" noProof="1">
                <a:solidFill>
                  <a:srgbClr val="FF0000"/>
                </a:solidFill>
                <a:latin typeface="微软雅黑 Light" panose="020B0502040204020203" charset="-122"/>
                <a:ea typeface="微软雅黑 Light" panose="020B0502040204020203" charset="-122"/>
                <a:cs typeface="微软雅黑 Light" panose="020B0502040204020203" charset="-122"/>
                <a:sym typeface="Helvetica"/>
              </a:rPr>
              <a:t>数据安全运营与服务的导入</a:t>
            </a:r>
            <a:r>
              <a:rPr lang="zh-CN" altLang="en-US" sz="2300" b="0" noProof="1">
                <a:latin typeface="微软雅黑 Light" panose="020B0502040204020203" charset="-122"/>
                <a:ea typeface="微软雅黑 Light" panose="020B0502040204020203" charset="-122"/>
                <a:cs typeface="微软雅黑 Light" panose="020B0502040204020203" charset="-122"/>
                <a:sym typeface="Helvetica"/>
              </a:rPr>
              <a:t>，灵活适应数据安全建设内外部的发展和变动</a:t>
            </a:r>
            <a:endParaRPr lang="zh-CN" altLang="en-US" sz="2300" b="0" noProof="1">
              <a:latin typeface="微软雅黑 Light" panose="020B0502040204020203" charset="-122"/>
              <a:ea typeface="微软雅黑 Light" panose="020B0502040204020203" charset="-122"/>
              <a:cs typeface="微软雅黑 Light" panose="020B0502040204020203" charset="-122"/>
            </a:endParaRPr>
          </a:p>
        </p:txBody>
      </p:sp>
    </p:spTree>
    <p:extLst>
      <p:ext uri="{BB962C8B-B14F-4D97-AF65-F5344CB8AC3E}">
        <p14:creationId xmlns:p14="http://schemas.microsoft.com/office/powerpoint/2010/main" val="788966158"/>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数据安全建设</a:t>
            </a:r>
            <a:r>
              <a:rPr lang="en-US" altLang="zh-CN" sz="3200" b="1" dirty="0">
                <a:effectLst>
                  <a:outerShdw blurRad="38100" dist="38100" dir="2700000" algn="tl">
                    <a:srgbClr val="C0C0C0"/>
                  </a:outerShdw>
                </a:effectLst>
                <a:latin typeface="+mj-ea"/>
                <a:ea typeface="+mj-ea"/>
              </a:rPr>
              <a:t>-</a:t>
            </a:r>
            <a:r>
              <a:rPr lang="zh-CN" altLang="en-US" sz="3200" b="1" dirty="0">
                <a:effectLst>
                  <a:outerShdw blurRad="38100" dist="38100" dir="2700000" algn="tl">
                    <a:srgbClr val="C0C0C0"/>
                  </a:outerShdw>
                </a:effectLst>
                <a:latin typeface="+mj-ea"/>
                <a:ea typeface="+mj-ea"/>
              </a:rPr>
              <a:t>数据安全治理</a:t>
            </a:r>
          </a:p>
        </p:txBody>
      </p:sp>
      <p:pic>
        <p:nvPicPr>
          <p:cNvPr id="4" name="图片 3">
            <a:extLst>
              <a:ext uri="{FF2B5EF4-FFF2-40B4-BE49-F238E27FC236}">
                <a16:creationId xmlns:a16="http://schemas.microsoft.com/office/drawing/2014/main" id="{3A284855-7737-D77F-DCDF-FC7E7561DAD5}"/>
              </a:ext>
            </a:extLst>
          </p:cNvPr>
          <p:cNvPicPr>
            <a:picLocks noChangeAspect="1"/>
          </p:cNvPicPr>
          <p:nvPr/>
        </p:nvPicPr>
        <p:blipFill>
          <a:blip r:embed="rId3"/>
          <a:stretch>
            <a:fillRect/>
          </a:stretch>
        </p:blipFill>
        <p:spPr>
          <a:xfrm>
            <a:off x="522432" y="3820136"/>
            <a:ext cx="11147135" cy="2718286"/>
          </a:xfrm>
          <a:prstGeom prst="rect">
            <a:avLst/>
          </a:prstGeom>
        </p:spPr>
      </p:pic>
      <p:grpSp>
        <p:nvGrpSpPr>
          <p:cNvPr id="5" name="组合 4">
            <a:extLst>
              <a:ext uri="{FF2B5EF4-FFF2-40B4-BE49-F238E27FC236}">
                <a16:creationId xmlns:a16="http://schemas.microsoft.com/office/drawing/2014/main" id="{73EF0B96-19C5-488F-15C0-F453807D48CA}"/>
              </a:ext>
            </a:extLst>
          </p:cNvPr>
          <p:cNvGrpSpPr/>
          <p:nvPr/>
        </p:nvGrpSpPr>
        <p:grpSpPr>
          <a:xfrm>
            <a:off x="522432" y="2094681"/>
            <a:ext cx="11045947" cy="1670684"/>
            <a:chOff x="623619" y="3861030"/>
            <a:chExt cx="11045947" cy="1670684"/>
          </a:xfrm>
        </p:grpSpPr>
        <p:sp>
          <p:nvSpPr>
            <p:cNvPr id="6" name="文本框 5">
              <a:extLst>
                <a:ext uri="{FF2B5EF4-FFF2-40B4-BE49-F238E27FC236}">
                  <a16:creationId xmlns:a16="http://schemas.microsoft.com/office/drawing/2014/main" id="{D0EE70BA-A1CE-AEE2-AAF5-7C59598CA7EF}"/>
                </a:ext>
              </a:extLst>
            </p:cNvPr>
            <p:cNvSpPr txBox="1"/>
            <p:nvPr/>
          </p:nvSpPr>
          <p:spPr>
            <a:xfrm>
              <a:off x="667018" y="4501482"/>
              <a:ext cx="1684722" cy="1015663"/>
            </a:xfrm>
            <a:prstGeom prst="rect">
              <a:avLst/>
            </a:prstGeom>
            <a:solidFill>
              <a:schemeClr val="bg1">
                <a:lumMod val="65000"/>
              </a:schemeClr>
            </a:solidFill>
            <a:ln>
              <a:noFill/>
              <a:prstDash val="dash"/>
            </a:ln>
          </p:spPr>
          <p:txBody>
            <a:bodyPr wrap="square" rtlCol="0">
              <a:spAutoFit/>
            </a:bodyPr>
            <a:lstStyle/>
            <a:p>
              <a:r>
                <a:rPr lang="zh-CN" altLang="en-US" sz="1200" b="0" dirty="0"/>
                <a:t>数据采集</a:t>
              </a:r>
              <a:endParaRPr lang="en-US" altLang="zh-CN" sz="1200" b="0" dirty="0"/>
            </a:p>
            <a:p>
              <a:r>
                <a:rPr lang="zh-CN" altLang="en-US" sz="1200" b="0" dirty="0"/>
                <a:t>数据获取</a:t>
              </a:r>
              <a:endParaRPr lang="en-US" altLang="zh-CN" sz="1200" b="0" dirty="0"/>
            </a:p>
            <a:p>
              <a:r>
                <a:rPr lang="zh-CN" altLang="en-US" sz="1200" b="0" dirty="0"/>
                <a:t>数据分类分级</a:t>
              </a:r>
              <a:endParaRPr lang="en-US" altLang="zh-CN" sz="1200" b="0" dirty="0"/>
            </a:p>
            <a:p>
              <a:r>
                <a:rPr lang="zh-CN" altLang="en-US" sz="1200" b="0" dirty="0"/>
                <a:t>数据清洗</a:t>
              </a:r>
              <a:endParaRPr lang="en-US" altLang="zh-CN" sz="1200" b="0" dirty="0"/>
            </a:p>
            <a:p>
              <a:r>
                <a:rPr lang="zh-CN" altLang="en-US" sz="1200" b="0" dirty="0"/>
                <a:t>数据转换与加载</a:t>
              </a:r>
              <a:endParaRPr lang="en-US" altLang="zh-CN" sz="1200" b="0" dirty="0"/>
            </a:p>
          </p:txBody>
        </p:sp>
        <p:sp>
          <p:nvSpPr>
            <p:cNvPr id="7" name="文本框 6">
              <a:extLst>
                <a:ext uri="{FF2B5EF4-FFF2-40B4-BE49-F238E27FC236}">
                  <a16:creationId xmlns:a16="http://schemas.microsoft.com/office/drawing/2014/main" id="{E5D05EFD-9E03-6B38-86E7-FD7175A7D610}"/>
                </a:ext>
              </a:extLst>
            </p:cNvPr>
            <p:cNvSpPr txBox="1"/>
            <p:nvPr/>
          </p:nvSpPr>
          <p:spPr>
            <a:xfrm>
              <a:off x="2520179" y="4494971"/>
              <a:ext cx="1684722" cy="1015663"/>
            </a:xfrm>
            <a:prstGeom prst="rect">
              <a:avLst/>
            </a:prstGeom>
            <a:solidFill>
              <a:schemeClr val="bg1">
                <a:lumMod val="65000"/>
              </a:schemeClr>
            </a:solidFill>
            <a:ln>
              <a:noFill/>
              <a:prstDash val="dash"/>
            </a:ln>
          </p:spPr>
          <p:txBody>
            <a:bodyPr wrap="square" rtlCol="0">
              <a:spAutoFit/>
            </a:bodyPr>
            <a:lstStyle/>
            <a:p>
              <a:r>
                <a:rPr lang="zh-CN" altLang="en-US" sz="1200" b="0" dirty="0"/>
                <a:t>数据传输加密</a:t>
              </a:r>
              <a:endParaRPr lang="en-US" altLang="zh-CN" sz="1200" b="0" dirty="0"/>
            </a:p>
            <a:p>
              <a:endParaRPr lang="en-US" altLang="zh-CN" sz="1200" b="0" dirty="0"/>
            </a:p>
            <a:p>
              <a:endParaRPr lang="en-US" altLang="zh-CN" sz="1200" b="0" dirty="0"/>
            </a:p>
            <a:p>
              <a:endParaRPr lang="en-US" altLang="zh-CN" sz="1200" b="0" dirty="0"/>
            </a:p>
            <a:p>
              <a:endParaRPr lang="zh-CN" altLang="en-US" sz="1200" b="0" dirty="0"/>
            </a:p>
          </p:txBody>
        </p:sp>
        <p:sp>
          <p:nvSpPr>
            <p:cNvPr id="8" name="文本框 7">
              <a:extLst>
                <a:ext uri="{FF2B5EF4-FFF2-40B4-BE49-F238E27FC236}">
                  <a16:creationId xmlns:a16="http://schemas.microsoft.com/office/drawing/2014/main" id="{11FB650D-8505-D4D8-F289-85F149D30544}"/>
                </a:ext>
              </a:extLst>
            </p:cNvPr>
            <p:cNvSpPr txBox="1"/>
            <p:nvPr/>
          </p:nvSpPr>
          <p:spPr>
            <a:xfrm>
              <a:off x="4354298" y="4494971"/>
              <a:ext cx="1627266" cy="1015663"/>
            </a:xfrm>
            <a:prstGeom prst="rect">
              <a:avLst/>
            </a:prstGeom>
            <a:solidFill>
              <a:schemeClr val="bg1">
                <a:lumMod val="65000"/>
              </a:schemeClr>
            </a:solidFill>
            <a:ln>
              <a:noFill/>
              <a:prstDash val="dash"/>
            </a:ln>
          </p:spPr>
          <p:txBody>
            <a:bodyPr wrap="square" rtlCol="0">
              <a:spAutoFit/>
            </a:bodyPr>
            <a:lstStyle>
              <a:defPPr>
                <a:defRPr lang="zh-CN"/>
              </a:defPPr>
              <a:lvl1pPr>
                <a:defRPr sz="1200" b="0"/>
              </a:lvl1pPr>
            </a:lstStyle>
            <a:p>
              <a:r>
                <a:rPr lang="zh-CN" altLang="en-US" dirty="0"/>
                <a:t>存储架构</a:t>
              </a:r>
              <a:endParaRPr lang="en-US" altLang="zh-CN" dirty="0"/>
            </a:p>
            <a:p>
              <a:r>
                <a:rPr lang="zh-CN" altLang="en-US" dirty="0"/>
                <a:t>逻辑存储</a:t>
              </a:r>
              <a:endParaRPr lang="en-US" altLang="zh-CN" dirty="0"/>
            </a:p>
            <a:p>
              <a:r>
                <a:rPr lang="zh-CN" altLang="en-US" dirty="0"/>
                <a:t>准入控制</a:t>
              </a:r>
              <a:endParaRPr lang="en-US" altLang="zh-CN" dirty="0"/>
            </a:p>
            <a:p>
              <a:r>
                <a:rPr lang="zh-CN" altLang="en-US" dirty="0"/>
                <a:t>数据归档</a:t>
              </a:r>
              <a:endParaRPr lang="en-US" altLang="zh-CN" dirty="0"/>
            </a:p>
            <a:p>
              <a:r>
                <a:rPr lang="zh-CN" altLang="en-US" dirty="0"/>
                <a:t>数据时效性</a:t>
              </a:r>
            </a:p>
          </p:txBody>
        </p:sp>
        <p:sp>
          <p:nvSpPr>
            <p:cNvPr id="9" name="文本框 8">
              <a:extLst>
                <a:ext uri="{FF2B5EF4-FFF2-40B4-BE49-F238E27FC236}">
                  <a16:creationId xmlns:a16="http://schemas.microsoft.com/office/drawing/2014/main" id="{3582CAF1-F9D5-A86F-1FFC-888EE0D42A18}"/>
                </a:ext>
              </a:extLst>
            </p:cNvPr>
            <p:cNvSpPr txBox="1"/>
            <p:nvPr/>
          </p:nvSpPr>
          <p:spPr>
            <a:xfrm>
              <a:off x="6146588" y="4516051"/>
              <a:ext cx="1627267" cy="1015663"/>
            </a:xfrm>
            <a:prstGeom prst="rect">
              <a:avLst/>
            </a:prstGeom>
            <a:solidFill>
              <a:schemeClr val="bg1">
                <a:lumMod val="65000"/>
              </a:schemeClr>
            </a:solidFill>
            <a:ln>
              <a:noFill/>
              <a:prstDash val="dash"/>
            </a:ln>
          </p:spPr>
          <p:txBody>
            <a:bodyPr wrap="square" rtlCol="0">
              <a:spAutoFit/>
            </a:bodyPr>
            <a:lstStyle>
              <a:defPPr>
                <a:defRPr lang="zh-CN"/>
              </a:defPPr>
              <a:lvl1pPr>
                <a:defRPr sz="1200" b="0"/>
              </a:lvl1pPr>
            </a:lstStyle>
            <a:p>
              <a:r>
                <a:rPr lang="zh-CN" altLang="en-US" dirty="0"/>
                <a:t>分布式处理安全</a:t>
              </a:r>
              <a:endParaRPr lang="en-US" altLang="zh-CN" dirty="0"/>
            </a:p>
            <a:p>
              <a:r>
                <a:rPr lang="zh-CN" altLang="en-US" dirty="0"/>
                <a:t>数据分析安全</a:t>
              </a:r>
              <a:endParaRPr lang="en-US" altLang="zh-CN" dirty="0"/>
            </a:p>
            <a:p>
              <a:r>
                <a:rPr lang="zh-CN" altLang="en-US" dirty="0"/>
                <a:t>权限控制</a:t>
              </a:r>
              <a:endParaRPr lang="en-US" altLang="zh-CN" dirty="0"/>
            </a:p>
            <a:p>
              <a:r>
                <a:rPr lang="zh-CN" altLang="en-US" dirty="0"/>
                <a:t>数据脱敏</a:t>
              </a:r>
              <a:endParaRPr lang="en-US" altLang="zh-CN" dirty="0"/>
            </a:p>
            <a:p>
              <a:r>
                <a:rPr lang="zh-CN" altLang="en-US" dirty="0"/>
                <a:t>行为控制</a:t>
              </a:r>
            </a:p>
          </p:txBody>
        </p:sp>
        <p:sp>
          <p:nvSpPr>
            <p:cNvPr id="10" name="文本框 9">
              <a:extLst>
                <a:ext uri="{FF2B5EF4-FFF2-40B4-BE49-F238E27FC236}">
                  <a16:creationId xmlns:a16="http://schemas.microsoft.com/office/drawing/2014/main" id="{66664501-9DF8-0E80-41C8-D81FC2C692A7}"/>
                </a:ext>
              </a:extLst>
            </p:cNvPr>
            <p:cNvSpPr txBox="1"/>
            <p:nvPr/>
          </p:nvSpPr>
          <p:spPr>
            <a:xfrm>
              <a:off x="7995491" y="4516051"/>
              <a:ext cx="1619851" cy="1015663"/>
            </a:xfrm>
            <a:prstGeom prst="rect">
              <a:avLst/>
            </a:prstGeom>
            <a:solidFill>
              <a:schemeClr val="bg1">
                <a:lumMod val="65000"/>
              </a:schemeClr>
            </a:solidFill>
            <a:ln>
              <a:noFill/>
              <a:prstDash val="dash"/>
            </a:ln>
          </p:spPr>
          <p:txBody>
            <a:bodyPr wrap="square" rtlCol="0">
              <a:spAutoFit/>
            </a:bodyPr>
            <a:lstStyle>
              <a:defPPr>
                <a:defRPr lang="zh-CN"/>
              </a:defPPr>
              <a:lvl1pPr>
                <a:defRPr sz="1200" b="0"/>
              </a:lvl1pPr>
            </a:lstStyle>
            <a:p>
              <a:r>
                <a:rPr lang="zh-CN" altLang="en-US" dirty="0"/>
                <a:t>数据导入导出</a:t>
              </a:r>
              <a:endParaRPr lang="en-US" altLang="zh-CN" dirty="0"/>
            </a:p>
            <a:p>
              <a:r>
                <a:rPr lang="zh-CN" altLang="en-US" dirty="0"/>
                <a:t>数据共享</a:t>
              </a:r>
              <a:endParaRPr lang="en-US" altLang="zh-CN" dirty="0"/>
            </a:p>
            <a:p>
              <a:r>
                <a:rPr lang="zh-CN" altLang="en-US" dirty="0"/>
                <a:t>数据外发</a:t>
              </a:r>
              <a:endParaRPr lang="en-US" altLang="zh-CN" dirty="0"/>
            </a:p>
            <a:p>
              <a:r>
                <a:rPr lang="zh-CN" altLang="en-US" dirty="0"/>
                <a:t>数据交易</a:t>
              </a:r>
              <a:endParaRPr lang="en-US" altLang="zh-CN" dirty="0"/>
            </a:p>
            <a:p>
              <a:endParaRPr lang="zh-CN" altLang="en-US" dirty="0"/>
            </a:p>
          </p:txBody>
        </p:sp>
        <p:sp>
          <p:nvSpPr>
            <p:cNvPr id="11" name="文本框 10">
              <a:extLst>
                <a:ext uri="{FF2B5EF4-FFF2-40B4-BE49-F238E27FC236}">
                  <a16:creationId xmlns:a16="http://schemas.microsoft.com/office/drawing/2014/main" id="{35580F48-243F-8EB4-2519-1458CEF6ADDF}"/>
                </a:ext>
              </a:extLst>
            </p:cNvPr>
            <p:cNvSpPr txBox="1"/>
            <p:nvPr/>
          </p:nvSpPr>
          <p:spPr>
            <a:xfrm>
              <a:off x="9836677" y="4494971"/>
              <a:ext cx="1732026" cy="1015663"/>
            </a:xfrm>
            <a:prstGeom prst="rect">
              <a:avLst/>
            </a:prstGeom>
            <a:solidFill>
              <a:schemeClr val="bg1">
                <a:lumMod val="65000"/>
              </a:schemeClr>
            </a:solidFill>
            <a:ln>
              <a:noFill/>
              <a:prstDash val="dash"/>
            </a:ln>
          </p:spPr>
          <p:txBody>
            <a:bodyPr wrap="square" rtlCol="0">
              <a:spAutoFit/>
            </a:bodyPr>
            <a:lstStyle>
              <a:defPPr>
                <a:defRPr lang="zh-CN"/>
              </a:defPPr>
              <a:lvl1pPr>
                <a:defRPr sz="1200" b="0"/>
              </a:lvl1pPr>
            </a:lstStyle>
            <a:p>
              <a:r>
                <a:rPr lang="zh-CN" altLang="en-US" dirty="0"/>
                <a:t>介质载体使用管理</a:t>
              </a:r>
              <a:endParaRPr lang="en-US" altLang="zh-CN" dirty="0"/>
            </a:p>
            <a:p>
              <a:r>
                <a:rPr lang="zh-CN" altLang="en-US" dirty="0"/>
                <a:t>数据销毁处置</a:t>
              </a:r>
              <a:endParaRPr lang="en-US" altLang="zh-CN" dirty="0"/>
            </a:p>
            <a:p>
              <a:r>
                <a:rPr lang="zh-CN" altLang="en-US" dirty="0"/>
                <a:t>介质载体销毁处置</a:t>
              </a:r>
              <a:endParaRPr lang="en-US" altLang="zh-CN" dirty="0"/>
            </a:p>
            <a:p>
              <a:endParaRPr lang="en-US" altLang="zh-CN" dirty="0"/>
            </a:p>
            <a:p>
              <a:endParaRPr lang="zh-CN" altLang="en-US" dirty="0"/>
            </a:p>
          </p:txBody>
        </p:sp>
        <p:pic>
          <p:nvPicPr>
            <p:cNvPr id="12" name="图片 11">
              <a:extLst>
                <a:ext uri="{FF2B5EF4-FFF2-40B4-BE49-F238E27FC236}">
                  <a16:creationId xmlns:a16="http://schemas.microsoft.com/office/drawing/2014/main" id="{8AEDBB55-B06D-2014-8459-AF3F7B060702}"/>
                </a:ext>
              </a:extLst>
            </p:cNvPr>
            <p:cNvPicPr>
              <a:picLocks noChangeAspect="1"/>
            </p:cNvPicPr>
            <p:nvPr/>
          </p:nvPicPr>
          <p:blipFill>
            <a:blip r:embed="rId4"/>
            <a:stretch>
              <a:fillRect/>
            </a:stretch>
          </p:blipFill>
          <p:spPr>
            <a:xfrm>
              <a:off x="623619" y="3861030"/>
              <a:ext cx="11045947" cy="579170"/>
            </a:xfrm>
            <a:prstGeom prst="rect">
              <a:avLst/>
            </a:prstGeom>
          </p:spPr>
        </p:pic>
      </p:grpSp>
      <p:sp>
        <p:nvSpPr>
          <p:cNvPr id="13" name="文本框 12">
            <a:extLst>
              <a:ext uri="{FF2B5EF4-FFF2-40B4-BE49-F238E27FC236}">
                <a16:creationId xmlns:a16="http://schemas.microsoft.com/office/drawing/2014/main" id="{878222D4-2266-1C07-83BA-C553F4FF7AF7}"/>
              </a:ext>
            </a:extLst>
          </p:cNvPr>
          <p:cNvSpPr txBox="1"/>
          <p:nvPr/>
        </p:nvSpPr>
        <p:spPr>
          <a:xfrm>
            <a:off x="522432" y="1185983"/>
            <a:ext cx="6300786" cy="646331"/>
          </a:xfrm>
          <a:prstGeom prst="rect">
            <a:avLst/>
          </a:prstGeom>
          <a:noFill/>
          <a:ln>
            <a:noFill/>
            <a:prstDash val="dash"/>
          </a:ln>
        </p:spPr>
        <p:txBody>
          <a:bodyPr wrap="square">
            <a:spAutoFit/>
          </a:bodyPr>
          <a:lstStyle/>
          <a:p>
            <a:pPr marL="285750" indent="-285750">
              <a:buFont typeface="Wingdings" panose="05000000000000000000" pitchFamily="2" charset="2"/>
              <a:buChar char="l"/>
            </a:pPr>
            <a:r>
              <a:rPr lang="zh-CN" altLang="en-US" noProof="1">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Light" panose="020B0502040204020203" charset="-122"/>
              </a:rPr>
              <a:t>基于等保建设</a:t>
            </a:r>
            <a:endParaRPr lang="en-US" altLang="zh-CN" noProof="1">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cs typeface="微软雅黑 Light" panose="020B0502040204020203" charset="-122"/>
            </a:endParaRPr>
          </a:p>
          <a:p>
            <a:r>
              <a:rPr lang="en-US" altLang="zh-CN" noProof="1">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	</a:t>
            </a:r>
            <a:r>
              <a:rPr lang="zh-CN" altLang="en-US" b="0" noProof="1">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解决人与资产间数据流转全流程管控审计的问题</a:t>
            </a:r>
            <a:endParaRPr lang="en-US" altLang="zh-CN" b="0" noProof="1">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endParaRPr>
          </a:p>
        </p:txBody>
      </p:sp>
    </p:spTree>
    <p:extLst>
      <p:ext uri="{BB962C8B-B14F-4D97-AF65-F5344CB8AC3E}">
        <p14:creationId xmlns:p14="http://schemas.microsoft.com/office/powerpoint/2010/main" val="2841972308"/>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数据安全建设</a:t>
            </a:r>
            <a:r>
              <a:rPr lang="en-US" altLang="zh-CN" sz="3200" b="1" dirty="0">
                <a:effectLst>
                  <a:outerShdw blurRad="38100" dist="38100" dir="2700000" algn="tl">
                    <a:srgbClr val="C0C0C0"/>
                  </a:outerShdw>
                </a:effectLst>
                <a:latin typeface="+mj-ea"/>
                <a:ea typeface="+mj-ea"/>
              </a:rPr>
              <a:t>-</a:t>
            </a:r>
            <a:r>
              <a:rPr lang="zh-CN" altLang="en-US" sz="3200" b="1" dirty="0">
                <a:effectLst>
                  <a:outerShdw blurRad="38100" dist="38100" dir="2700000" algn="tl">
                    <a:srgbClr val="C0C0C0"/>
                  </a:outerShdw>
                </a:effectLst>
                <a:latin typeface="+mj-ea"/>
                <a:ea typeface="+mj-ea"/>
              </a:rPr>
              <a:t>数据安全运营</a:t>
            </a:r>
          </a:p>
        </p:txBody>
      </p:sp>
      <p:sp>
        <p:nvSpPr>
          <p:cNvPr id="3" name="矩形 24">
            <a:extLst>
              <a:ext uri="{FF2B5EF4-FFF2-40B4-BE49-F238E27FC236}">
                <a16:creationId xmlns:a16="http://schemas.microsoft.com/office/drawing/2014/main" id="{BD5995E2-F23B-4556-C05C-C25F78539529}"/>
              </a:ext>
            </a:extLst>
          </p:cNvPr>
          <p:cNvSpPr/>
          <p:nvPr/>
        </p:nvSpPr>
        <p:spPr>
          <a:xfrm>
            <a:off x="479425" y="3857625"/>
            <a:ext cx="11269663" cy="1330325"/>
          </a:xfrm>
          <a:prstGeom prst="rect">
            <a:avLst/>
          </a:prstGeom>
          <a:solidFill>
            <a:srgbClr val="F2F2F2"/>
          </a:solidFill>
          <a:ln w="12700">
            <a:miter lim="400000"/>
          </a:ln>
        </p:spPr>
        <p:txBody>
          <a:bodyPr lIns="45719" r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4" name="矩形 25">
            <a:extLst>
              <a:ext uri="{FF2B5EF4-FFF2-40B4-BE49-F238E27FC236}">
                <a16:creationId xmlns:a16="http://schemas.microsoft.com/office/drawing/2014/main" id="{0171A1C1-DB3D-291F-939D-9372590CA1F5}"/>
              </a:ext>
            </a:extLst>
          </p:cNvPr>
          <p:cNvSpPr/>
          <p:nvPr/>
        </p:nvSpPr>
        <p:spPr>
          <a:xfrm>
            <a:off x="479425" y="5267325"/>
            <a:ext cx="11269663" cy="1449388"/>
          </a:xfrm>
          <a:prstGeom prst="rect">
            <a:avLst/>
          </a:prstGeom>
          <a:solidFill>
            <a:srgbClr val="F2F2F2"/>
          </a:solidFill>
          <a:ln w="12700">
            <a:miter lim="400000"/>
          </a:ln>
        </p:spPr>
        <p:txBody>
          <a:bodyPr lIns="45719" r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5" name="矩形 26">
            <a:extLst>
              <a:ext uri="{FF2B5EF4-FFF2-40B4-BE49-F238E27FC236}">
                <a16:creationId xmlns:a16="http://schemas.microsoft.com/office/drawing/2014/main" id="{3F252D97-451B-D7B8-BA50-0035CE27204F}"/>
              </a:ext>
            </a:extLst>
          </p:cNvPr>
          <p:cNvSpPr/>
          <p:nvPr/>
        </p:nvSpPr>
        <p:spPr>
          <a:xfrm>
            <a:off x="1336675" y="4016375"/>
            <a:ext cx="3070225" cy="1069975"/>
          </a:xfrm>
          <a:prstGeom prst="rect">
            <a:avLst/>
          </a:prstGeom>
          <a:solidFill>
            <a:schemeClr val="accent3">
              <a:lumOff val="44000"/>
            </a:schemeClr>
          </a:solidFill>
          <a:ln w="25400">
            <a:solidFill>
              <a:srgbClr val="BA954A"/>
            </a:solidFill>
          </a:ln>
        </p:spPr>
        <p:txBody>
          <a:bodyPr lIns="45719" rIns="45719" anchor="ctr"/>
          <a:lstStyle/>
          <a:p>
            <a:pPr algn="ctr">
              <a:defRPr sz="2400">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6" name="TextBox 27">
            <a:extLst>
              <a:ext uri="{FF2B5EF4-FFF2-40B4-BE49-F238E27FC236}">
                <a16:creationId xmlns:a16="http://schemas.microsoft.com/office/drawing/2014/main" id="{B82E6167-2B00-0076-37D3-E7BF1B4BE6A8}"/>
              </a:ext>
            </a:extLst>
          </p:cNvPr>
          <p:cNvSpPr txBox="1">
            <a:spLocks noChangeArrowheads="1"/>
          </p:cNvSpPr>
          <p:nvPr/>
        </p:nvSpPr>
        <p:spPr bwMode="auto">
          <a:xfrm>
            <a:off x="1566863" y="4486275"/>
            <a:ext cx="27209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rIns="45719">
            <a:spAutoFit/>
          </a:bodyPr>
          <a:lstStyle/>
          <a:p>
            <a:pPr eaLnBrk="0" hangingPunct="0"/>
            <a:r>
              <a:rPr lang="zh-CN" altLang="en-US" b="0" dirty="0">
                <a:latin typeface="微软雅黑 Light" panose="020B0502040204020203" pitchFamily="34" charset="-122"/>
                <a:ea typeface="微软雅黑 Light" panose="020B0502040204020203" pitchFamily="34" charset="-122"/>
              </a:rPr>
              <a:t>统一威胁检测</a:t>
            </a:r>
            <a:endParaRPr lang="zh-CN" altLang="zh-CN" b="0" dirty="0">
              <a:latin typeface="微软雅黑 Light" panose="020B0502040204020203" pitchFamily="34" charset="-122"/>
              <a:ea typeface="微软雅黑 Light" panose="020B0502040204020203" pitchFamily="34" charset="-122"/>
            </a:endParaRPr>
          </a:p>
          <a:p>
            <a:pPr eaLnBrk="0" hangingPunct="0"/>
            <a:r>
              <a:rPr lang="zh-CN" altLang="en-US" b="0" dirty="0">
                <a:latin typeface="微软雅黑 Light" panose="020B0502040204020203" pitchFamily="34" charset="-122"/>
                <a:ea typeface="微软雅黑 Light" panose="020B0502040204020203" pitchFamily="34" charset="-122"/>
              </a:rPr>
              <a:t>安全态势感知</a:t>
            </a:r>
            <a:endParaRPr lang="zh-CN" altLang="zh-CN" b="0" dirty="0">
              <a:latin typeface="微软雅黑 Light" panose="020B0502040204020203" pitchFamily="34" charset="-122"/>
              <a:ea typeface="微软雅黑 Light" panose="020B0502040204020203" pitchFamily="34" charset="-122"/>
            </a:endParaRPr>
          </a:p>
        </p:txBody>
      </p:sp>
      <p:pic>
        <p:nvPicPr>
          <p:cNvPr id="7" name="图形 28" descr="图形 28">
            <a:extLst>
              <a:ext uri="{FF2B5EF4-FFF2-40B4-BE49-F238E27FC236}">
                <a16:creationId xmlns:a16="http://schemas.microsoft.com/office/drawing/2014/main" id="{5B24D18F-9777-E48B-3634-D499A84A8E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2863" y="5756275"/>
            <a:ext cx="8286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图形 29" descr="图形 29">
            <a:extLst>
              <a:ext uri="{FF2B5EF4-FFF2-40B4-BE49-F238E27FC236}">
                <a16:creationId xmlns:a16="http://schemas.microsoft.com/office/drawing/2014/main" id="{C60289D2-CCE8-410A-93DB-44C1139034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5888" y="5842000"/>
            <a:ext cx="658812"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任意多边形: 形状 16">
            <a:extLst>
              <a:ext uri="{FF2B5EF4-FFF2-40B4-BE49-F238E27FC236}">
                <a16:creationId xmlns:a16="http://schemas.microsoft.com/office/drawing/2014/main" id="{7BC1C74B-F95A-CC65-99A0-8CD7077F5708}"/>
              </a:ext>
            </a:extLst>
          </p:cNvPr>
          <p:cNvSpPr>
            <a:spLocks noChangeArrowheads="1"/>
          </p:cNvSpPr>
          <p:nvPr/>
        </p:nvSpPr>
        <p:spPr bwMode="auto">
          <a:xfrm>
            <a:off x="2468563" y="5842000"/>
            <a:ext cx="833437" cy="719138"/>
          </a:xfrm>
          <a:custGeom>
            <a:avLst/>
            <a:gdLst>
              <a:gd name="T0" fmla="*/ 845 w 21600"/>
              <a:gd name="T1" fmla="*/ 14481 h 21600"/>
              <a:gd name="T2" fmla="*/ 2493 w 21600"/>
              <a:gd name="T3" fmla="*/ 15195 h 21600"/>
              <a:gd name="T4" fmla="*/ 3214 w 21600"/>
              <a:gd name="T5" fmla="*/ 16957 h 21600"/>
              <a:gd name="T6" fmla="*/ 4182 w 21600"/>
              <a:gd name="T7" fmla="*/ 17362 h 21600"/>
              <a:gd name="T8" fmla="*/ 4491 w 21600"/>
              <a:gd name="T9" fmla="*/ 18552 h 21600"/>
              <a:gd name="T10" fmla="*/ 4821 w 21600"/>
              <a:gd name="T11" fmla="*/ 20957 h 21600"/>
              <a:gd name="T12" fmla="*/ 0 w 21600"/>
              <a:gd name="T13" fmla="*/ 16600 h 21600"/>
              <a:gd name="T14" fmla="*/ 19460 w 21600"/>
              <a:gd name="T15" fmla="*/ 13371 h 21600"/>
              <a:gd name="T16" fmla="*/ 20047 w 21600"/>
              <a:gd name="T17" fmla="*/ 12693 h 21600"/>
              <a:gd name="T18" fmla="*/ 6017 w 21600"/>
              <a:gd name="T19" fmla="*/ 13078 h 21600"/>
              <a:gd name="T20" fmla="*/ 6738 w 21600"/>
              <a:gd name="T21" fmla="*/ 14269 h 21600"/>
              <a:gd name="T22" fmla="*/ 7768 w 21600"/>
              <a:gd name="T23" fmla="*/ 13888 h 21600"/>
              <a:gd name="T24" fmla="*/ 5337 w 21600"/>
              <a:gd name="T25" fmla="*/ 21459 h 21600"/>
              <a:gd name="T26" fmla="*/ 6347 w 21600"/>
              <a:gd name="T27" fmla="*/ 19935 h 21600"/>
              <a:gd name="T28" fmla="*/ 6594 w 21600"/>
              <a:gd name="T29" fmla="*/ 18078 h 21600"/>
              <a:gd name="T30" fmla="*/ 5523 w 21600"/>
              <a:gd name="T31" fmla="*/ 17411 h 21600"/>
              <a:gd name="T32" fmla="*/ 4554 w 21600"/>
              <a:gd name="T33" fmla="*/ 17173 h 21600"/>
              <a:gd name="T34" fmla="*/ 4101 w 21600"/>
              <a:gd name="T35" fmla="*/ 16745 h 21600"/>
              <a:gd name="T36" fmla="*/ 4225 w 21600"/>
              <a:gd name="T37" fmla="*/ 16340 h 21600"/>
              <a:gd name="T38" fmla="*/ 4822 w 21600"/>
              <a:gd name="T39" fmla="*/ 16221 h 21600"/>
              <a:gd name="T40" fmla="*/ 6450 w 21600"/>
              <a:gd name="T41" fmla="*/ 15150 h 21600"/>
              <a:gd name="T42" fmla="*/ 5790 w 21600"/>
              <a:gd name="T43" fmla="*/ 13864 h 21600"/>
              <a:gd name="T44" fmla="*/ 4946 w 21600"/>
              <a:gd name="T45" fmla="*/ 13673 h 21600"/>
              <a:gd name="T46" fmla="*/ 4369 w 21600"/>
              <a:gd name="T47" fmla="*/ 13769 h 21600"/>
              <a:gd name="T48" fmla="*/ 5193 w 21600"/>
              <a:gd name="T49" fmla="*/ 13245 h 21600"/>
              <a:gd name="T50" fmla="*/ 5626 w 21600"/>
              <a:gd name="T51" fmla="*/ 13697 h 21600"/>
              <a:gd name="T52" fmla="*/ 5255 w 21600"/>
              <a:gd name="T53" fmla="*/ 12840 h 21600"/>
              <a:gd name="T54" fmla="*/ 3195 w 21600"/>
              <a:gd name="T55" fmla="*/ 12626 h 21600"/>
              <a:gd name="T56" fmla="*/ 3380 w 21600"/>
              <a:gd name="T57" fmla="*/ 12245 h 21600"/>
              <a:gd name="T58" fmla="*/ 4245 w 21600"/>
              <a:gd name="T59" fmla="*/ 12292 h 21600"/>
              <a:gd name="T60" fmla="*/ 5214 w 21600"/>
              <a:gd name="T61" fmla="*/ 12030 h 21600"/>
              <a:gd name="T62" fmla="*/ 5997 w 21600"/>
              <a:gd name="T63" fmla="*/ 12125 h 21600"/>
              <a:gd name="T64" fmla="*/ 5070 w 21600"/>
              <a:gd name="T65" fmla="*/ 12554 h 21600"/>
              <a:gd name="T66" fmla="*/ 3751 w 21600"/>
              <a:gd name="T67" fmla="*/ 12983 h 21600"/>
              <a:gd name="T68" fmla="*/ 2371 w 21600"/>
              <a:gd name="T69" fmla="*/ 13102 h 21600"/>
              <a:gd name="T70" fmla="*/ 4307 w 21600"/>
              <a:gd name="T71" fmla="*/ 11625 h 21600"/>
              <a:gd name="T72" fmla="*/ 21600 w 21600"/>
              <a:gd name="T73" fmla="*/ 21600 h 21600"/>
              <a:gd name="T74" fmla="*/ 20530 w 21600"/>
              <a:gd name="T75" fmla="*/ 11489 h 21600"/>
              <a:gd name="T76" fmla="*/ 20691 w 21600"/>
              <a:gd name="T77" fmla="*/ 9881 h 21600"/>
              <a:gd name="T78" fmla="*/ 12262 w 21600"/>
              <a:gd name="T79" fmla="*/ 7944 h 21600"/>
              <a:gd name="T80" fmla="*/ 21306 w 21600"/>
              <a:gd name="T81" fmla="*/ 8644 h 21600"/>
              <a:gd name="T82" fmla="*/ 12262 w 21600"/>
              <a:gd name="T83" fmla="*/ 6336 h 21600"/>
              <a:gd name="T84" fmla="*/ 20615 w 21600"/>
              <a:gd name="T85" fmla="*/ 7178 h 21600"/>
              <a:gd name="T86" fmla="*/ 12375 w 21600"/>
              <a:gd name="T87" fmla="*/ 3994 h 21600"/>
              <a:gd name="T88" fmla="*/ 20473 w 21600"/>
              <a:gd name="T89" fmla="*/ 5001 h 21600"/>
              <a:gd name="T90" fmla="*/ 20748 w 21600"/>
              <a:gd name="T91" fmla="*/ 3414 h 21600"/>
              <a:gd name="T92" fmla="*/ 11790 w 21600"/>
              <a:gd name="T93" fmla="*/ 0 h 21600"/>
              <a:gd name="T94" fmla="*/ 10838 w 21600"/>
              <a:gd name="T95" fmla="*/ 21600 h 21600"/>
              <a:gd name="T96" fmla="*/ 9616 w 21600"/>
              <a:gd name="T97" fmla="*/ 1661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00" h="21600">
                <a:moveTo>
                  <a:pt x="907" y="14004"/>
                </a:moveTo>
                <a:lnTo>
                  <a:pt x="597" y="14290"/>
                </a:lnTo>
                <a:lnTo>
                  <a:pt x="845" y="14481"/>
                </a:lnTo>
                <a:lnTo>
                  <a:pt x="1319" y="14481"/>
                </a:lnTo>
                <a:lnTo>
                  <a:pt x="2040" y="14338"/>
                </a:lnTo>
                <a:lnTo>
                  <a:pt x="2493" y="15195"/>
                </a:lnTo>
                <a:lnTo>
                  <a:pt x="2493" y="15981"/>
                </a:lnTo>
                <a:lnTo>
                  <a:pt x="3111" y="16957"/>
                </a:lnTo>
                <a:lnTo>
                  <a:pt x="3214" y="16957"/>
                </a:lnTo>
                <a:lnTo>
                  <a:pt x="3214" y="16600"/>
                </a:lnTo>
                <a:lnTo>
                  <a:pt x="3461" y="17195"/>
                </a:lnTo>
                <a:lnTo>
                  <a:pt x="4182" y="17362"/>
                </a:lnTo>
                <a:lnTo>
                  <a:pt x="4491" y="17743"/>
                </a:lnTo>
                <a:lnTo>
                  <a:pt x="4780" y="17838"/>
                </a:lnTo>
                <a:lnTo>
                  <a:pt x="4491" y="18552"/>
                </a:lnTo>
                <a:lnTo>
                  <a:pt x="4821" y="19219"/>
                </a:lnTo>
                <a:cubicBezTo>
                  <a:pt x="4821" y="19219"/>
                  <a:pt x="5006" y="19981"/>
                  <a:pt x="5006" y="20029"/>
                </a:cubicBezTo>
                <a:cubicBezTo>
                  <a:pt x="5006" y="20052"/>
                  <a:pt x="4821" y="20957"/>
                  <a:pt x="4821" y="20957"/>
                </a:cubicBezTo>
                <a:lnTo>
                  <a:pt x="4862" y="21552"/>
                </a:lnTo>
                <a:cubicBezTo>
                  <a:pt x="4677" y="21576"/>
                  <a:pt x="4491" y="21600"/>
                  <a:pt x="4306" y="21600"/>
                </a:cubicBezTo>
                <a:cubicBezTo>
                  <a:pt x="1937" y="21600"/>
                  <a:pt x="0" y="19362"/>
                  <a:pt x="0" y="16600"/>
                </a:cubicBezTo>
                <a:cubicBezTo>
                  <a:pt x="0" y="15695"/>
                  <a:pt x="227" y="14838"/>
                  <a:pt x="597" y="14100"/>
                </a:cubicBezTo>
                <a:close/>
                <a:moveTo>
                  <a:pt x="20047" y="12693"/>
                </a:moveTo>
                <a:cubicBezTo>
                  <a:pt x="19725" y="12693"/>
                  <a:pt x="19460" y="12988"/>
                  <a:pt x="19460" y="13371"/>
                </a:cubicBezTo>
                <a:cubicBezTo>
                  <a:pt x="19460" y="13743"/>
                  <a:pt x="19725" y="14039"/>
                  <a:pt x="20047" y="14039"/>
                </a:cubicBezTo>
                <a:cubicBezTo>
                  <a:pt x="20369" y="14039"/>
                  <a:pt x="20634" y="13743"/>
                  <a:pt x="20634" y="13371"/>
                </a:cubicBezTo>
                <a:cubicBezTo>
                  <a:pt x="20634" y="12988"/>
                  <a:pt x="20369" y="12693"/>
                  <a:pt x="20047" y="12693"/>
                </a:cubicBezTo>
                <a:close/>
                <a:moveTo>
                  <a:pt x="5275" y="12626"/>
                </a:moveTo>
                <a:lnTo>
                  <a:pt x="5667" y="12721"/>
                </a:lnTo>
                <a:lnTo>
                  <a:pt x="6017" y="13078"/>
                </a:lnTo>
                <a:lnTo>
                  <a:pt x="6120" y="13388"/>
                </a:lnTo>
                <a:lnTo>
                  <a:pt x="6202" y="13697"/>
                </a:lnTo>
                <a:lnTo>
                  <a:pt x="6738" y="14269"/>
                </a:lnTo>
                <a:lnTo>
                  <a:pt x="6882" y="14316"/>
                </a:lnTo>
                <a:lnTo>
                  <a:pt x="7088" y="13959"/>
                </a:lnTo>
                <a:lnTo>
                  <a:pt x="7768" y="13888"/>
                </a:lnTo>
                <a:lnTo>
                  <a:pt x="7892" y="13840"/>
                </a:lnTo>
                <a:cubicBezTo>
                  <a:pt x="8366" y="14626"/>
                  <a:pt x="8633" y="15578"/>
                  <a:pt x="8633" y="16602"/>
                </a:cubicBezTo>
                <a:cubicBezTo>
                  <a:pt x="8633" y="18959"/>
                  <a:pt x="7233" y="20935"/>
                  <a:pt x="5337" y="21459"/>
                </a:cubicBezTo>
                <a:lnTo>
                  <a:pt x="5399" y="21125"/>
                </a:lnTo>
                <a:lnTo>
                  <a:pt x="6141" y="20554"/>
                </a:lnTo>
                <a:lnTo>
                  <a:pt x="6347" y="19935"/>
                </a:lnTo>
                <a:lnTo>
                  <a:pt x="6862" y="19673"/>
                </a:lnTo>
                <a:lnTo>
                  <a:pt x="7336" y="18602"/>
                </a:lnTo>
                <a:lnTo>
                  <a:pt x="6594" y="18078"/>
                </a:lnTo>
                <a:lnTo>
                  <a:pt x="6202" y="17578"/>
                </a:lnTo>
                <a:lnTo>
                  <a:pt x="5976" y="17554"/>
                </a:lnTo>
                <a:lnTo>
                  <a:pt x="5523" y="17411"/>
                </a:lnTo>
                <a:lnTo>
                  <a:pt x="5111" y="17340"/>
                </a:lnTo>
                <a:lnTo>
                  <a:pt x="4781" y="17435"/>
                </a:lnTo>
                <a:lnTo>
                  <a:pt x="4554" y="17173"/>
                </a:lnTo>
                <a:lnTo>
                  <a:pt x="4348" y="17102"/>
                </a:lnTo>
                <a:lnTo>
                  <a:pt x="4369" y="16721"/>
                </a:lnTo>
                <a:lnTo>
                  <a:pt x="4101" y="16745"/>
                </a:lnTo>
                <a:lnTo>
                  <a:pt x="3957" y="16935"/>
                </a:lnTo>
                <a:lnTo>
                  <a:pt x="3874" y="16530"/>
                </a:lnTo>
                <a:lnTo>
                  <a:pt x="4225" y="16340"/>
                </a:lnTo>
                <a:lnTo>
                  <a:pt x="4554" y="16530"/>
                </a:lnTo>
                <a:lnTo>
                  <a:pt x="4740" y="16530"/>
                </a:lnTo>
                <a:lnTo>
                  <a:pt x="4822" y="16221"/>
                </a:lnTo>
                <a:lnTo>
                  <a:pt x="5337" y="15507"/>
                </a:lnTo>
                <a:lnTo>
                  <a:pt x="6038" y="15078"/>
                </a:lnTo>
                <a:lnTo>
                  <a:pt x="6450" y="15150"/>
                </a:lnTo>
                <a:lnTo>
                  <a:pt x="6491" y="14911"/>
                </a:lnTo>
                <a:lnTo>
                  <a:pt x="5976" y="14292"/>
                </a:lnTo>
                <a:lnTo>
                  <a:pt x="5790" y="13864"/>
                </a:lnTo>
                <a:lnTo>
                  <a:pt x="5502" y="13864"/>
                </a:lnTo>
                <a:lnTo>
                  <a:pt x="5337" y="13745"/>
                </a:lnTo>
                <a:lnTo>
                  <a:pt x="4946" y="13673"/>
                </a:lnTo>
                <a:lnTo>
                  <a:pt x="4863" y="14197"/>
                </a:lnTo>
                <a:lnTo>
                  <a:pt x="4410" y="14078"/>
                </a:lnTo>
                <a:lnTo>
                  <a:pt x="4369" y="13769"/>
                </a:lnTo>
                <a:lnTo>
                  <a:pt x="4719" y="13673"/>
                </a:lnTo>
                <a:lnTo>
                  <a:pt x="4843" y="13078"/>
                </a:lnTo>
                <a:lnTo>
                  <a:pt x="5193" y="13245"/>
                </a:lnTo>
                <a:lnTo>
                  <a:pt x="5193" y="13507"/>
                </a:lnTo>
                <a:lnTo>
                  <a:pt x="5461" y="13626"/>
                </a:lnTo>
                <a:lnTo>
                  <a:pt x="5626" y="13697"/>
                </a:lnTo>
                <a:lnTo>
                  <a:pt x="5852" y="13554"/>
                </a:lnTo>
                <a:lnTo>
                  <a:pt x="5646" y="13292"/>
                </a:lnTo>
                <a:lnTo>
                  <a:pt x="5255" y="12840"/>
                </a:lnTo>
                <a:close/>
                <a:moveTo>
                  <a:pt x="3195" y="12173"/>
                </a:moveTo>
                <a:cubicBezTo>
                  <a:pt x="3195" y="12221"/>
                  <a:pt x="2906" y="12435"/>
                  <a:pt x="2906" y="12435"/>
                </a:cubicBezTo>
                <a:lnTo>
                  <a:pt x="3195" y="12626"/>
                </a:lnTo>
                <a:lnTo>
                  <a:pt x="3772" y="12435"/>
                </a:lnTo>
                <a:lnTo>
                  <a:pt x="3648" y="12173"/>
                </a:lnTo>
                <a:lnTo>
                  <a:pt x="3380" y="12245"/>
                </a:lnTo>
                <a:close/>
                <a:moveTo>
                  <a:pt x="4946" y="11840"/>
                </a:moveTo>
                <a:lnTo>
                  <a:pt x="4493" y="12125"/>
                </a:lnTo>
                <a:lnTo>
                  <a:pt x="4245" y="12292"/>
                </a:lnTo>
                <a:lnTo>
                  <a:pt x="4431" y="12435"/>
                </a:lnTo>
                <a:lnTo>
                  <a:pt x="4822" y="12388"/>
                </a:lnTo>
                <a:lnTo>
                  <a:pt x="5214" y="12030"/>
                </a:lnTo>
                <a:close/>
                <a:moveTo>
                  <a:pt x="4307" y="11625"/>
                </a:moveTo>
                <a:cubicBezTo>
                  <a:pt x="4967" y="11625"/>
                  <a:pt x="5605" y="11792"/>
                  <a:pt x="6162" y="12102"/>
                </a:cubicBezTo>
                <a:lnTo>
                  <a:pt x="5997" y="12125"/>
                </a:lnTo>
                <a:lnTo>
                  <a:pt x="5585" y="12054"/>
                </a:lnTo>
                <a:lnTo>
                  <a:pt x="5276" y="12292"/>
                </a:lnTo>
                <a:lnTo>
                  <a:pt x="5070" y="12554"/>
                </a:lnTo>
                <a:lnTo>
                  <a:pt x="4287" y="12649"/>
                </a:lnTo>
                <a:lnTo>
                  <a:pt x="3978" y="12578"/>
                </a:lnTo>
                <a:lnTo>
                  <a:pt x="3751" y="12983"/>
                </a:lnTo>
                <a:lnTo>
                  <a:pt x="3133" y="13031"/>
                </a:lnTo>
                <a:lnTo>
                  <a:pt x="2721" y="12888"/>
                </a:lnTo>
                <a:lnTo>
                  <a:pt x="2371" y="13102"/>
                </a:lnTo>
                <a:lnTo>
                  <a:pt x="1608" y="13245"/>
                </a:lnTo>
                <a:lnTo>
                  <a:pt x="990" y="13435"/>
                </a:lnTo>
                <a:cubicBezTo>
                  <a:pt x="1773" y="12340"/>
                  <a:pt x="2968" y="11625"/>
                  <a:pt x="4307" y="11625"/>
                </a:cubicBezTo>
                <a:close/>
                <a:moveTo>
                  <a:pt x="12262" y="0"/>
                </a:moveTo>
                <a:lnTo>
                  <a:pt x="21600" y="2167"/>
                </a:lnTo>
                <a:lnTo>
                  <a:pt x="21600" y="21600"/>
                </a:lnTo>
                <a:lnTo>
                  <a:pt x="12262" y="21600"/>
                </a:lnTo>
                <a:lnTo>
                  <a:pt x="12262" y="10373"/>
                </a:lnTo>
                <a:lnTo>
                  <a:pt x="20530" y="11489"/>
                </a:lnTo>
                <a:cubicBezTo>
                  <a:pt x="20558" y="11500"/>
                  <a:pt x="20587" y="11500"/>
                  <a:pt x="20615" y="11500"/>
                </a:cubicBezTo>
                <a:cubicBezTo>
                  <a:pt x="20965" y="11500"/>
                  <a:pt x="21269" y="11194"/>
                  <a:pt x="21306" y="10778"/>
                </a:cubicBezTo>
                <a:cubicBezTo>
                  <a:pt x="21354" y="10340"/>
                  <a:pt x="21079" y="9936"/>
                  <a:pt x="20691" y="9881"/>
                </a:cubicBezTo>
                <a:lnTo>
                  <a:pt x="12338" y="8754"/>
                </a:lnTo>
                <a:cubicBezTo>
                  <a:pt x="12309" y="8743"/>
                  <a:pt x="12290" y="8754"/>
                  <a:pt x="12262" y="8754"/>
                </a:cubicBezTo>
                <a:lnTo>
                  <a:pt x="12262" y="7944"/>
                </a:lnTo>
                <a:lnTo>
                  <a:pt x="20511" y="9334"/>
                </a:lnTo>
                <a:cubicBezTo>
                  <a:pt x="20549" y="9334"/>
                  <a:pt x="20577" y="9334"/>
                  <a:pt x="20615" y="9334"/>
                </a:cubicBezTo>
                <a:cubicBezTo>
                  <a:pt x="20956" y="9334"/>
                  <a:pt x="21250" y="9049"/>
                  <a:pt x="21306" y="8644"/>
                </a:cubicBezTo>
                <a:cubicBezTo>
                  <a:pt x="21363" y="8207"/>
                  <a:pt x="21098" y="7791"/>
                  <a:pt x="20710" y="7725"/>
                </a:cubicBezTo>
                <a:lnTo>
                  <a:pt x="12356" y="6325"/>
                </a:lnTo>
                <a:cubicBezTo>
                  <a:pt x="12328" y="6314"/>
                  <a:pt x="12290" y="6325"/>
                  <a:pt x="12262" y="6336"/>
                </a:cubicBezTo>
                <a:lnTo>
                  <a:pt x="12262" y="5613"/>
                </a:lnTo>
                <a:lnTo>
                  <a:pt x="20501" y="7167"/>
                </a:lnTo>
                <a:cubicBezTo>
                  <a:pt x="20539" y="7178"/>
                  <a:pt x="20577" y="7178"/>
                  <a:pt x="20615" y="7178"/>
                </a:cubicBezTo>
                <a:cubicBezTo>
                  <a:pt x="20947" y="7178"/>
                  <a:pt x="21250" y="6894"/>
                  <a:pt x="21306" y="6500"/>
                </a:cubicBezTo>
                <a:cubicBezTo>
                  <a:pt x="21363" y="6051"/>
                  <a:pt x="21108" y="5635"/>
                  <a:pt x="20729" y="5570"/>
                </a:cubicBezTo>
                <a:lnTo>
                  <a:pt x="12375" y="3994"/>
                </a:lnTo>
                <a:cubicBezTo>
                  <a:pt x="12338" y="3994"/>
                  <a:pt x="12300" y="4005"/>
                  <a:pt x="12262" y="4005"/>
                </a:cubicBezTo>
                <a:lnTo>
                  <a:pt x="12262" y="3108"/>
                </a:lnTo>
                <a:lnTo>
                  <a:pt x="20473" y="5001"/>
                </a:lnTo>
                <a:cubicBezTo>
                  <a:pt x="20520" y="5012"/>
                  <a:pt x="20568" y="5022"/>
                  <a:pt x="20615" y="5022"/>
                </a:cubicBezTo>
                <a:cubicBezTo>
                  <a:pt x="20937" y="5022"/>
                  <a:pt x="21231" y="4749"/>
                  <a:pt x="21297" y="4366"/>
                </a:cubicBezTo>
                <a:cubicBezTo>
                  <a:pt x="21373" y="3928"/>
                  <a:pt x="21126" y="3501"/>
                  <a:pt x="20748" y="3414"/>
                </a:cubicBezTo>
                <a:lnTo>
                  <a:pt x="12394" y="1488"/>
                </a:lnTo>
                <a:cubicBezTo>
                  <a:pt x="12347" y="1477"/>
                  <a:pt x="12309" y="1488"/>
                  <a:pt x="12262" y="1488"/>
                </a:cubicBezTo>
                <a:close/>
                <a:moveTo>
                  <a:pt x="11790" y="0"/>
                </a:moveTo>
                <a:lnTo>
                  <a:pt x="11790" y="21600"/>
                </a:lnTo>
                <a:lnTo>
                  <a:pt x="10838" y="21600"/>
                </a:lnTo>
                <a:lnTo>
                  <a:pt x="7230" y="21600"/>
                </a:lnTo>
                <a:lnTo>
                  <a:pt x="8064" y="20949"/>
                </a:lnTo>
                <a:cubicBezTo>
                  <a:pt x="9023" y="19839"/>
                  <a:pt x="9616" y="18306"/>
                  <a:pt x="9616" y="16613"/>
                </a:cubicBezTo>
                <a:cubicBezTo>
                  <a:pt x="9616" y="13226"/>
                  <a:pt x="7244" y="10480"/>
                  <a:pt x="4317" y="10480"/>
                </a:cubicBezTo>
                <a:lnTo>
                  <a:pt x="4317" y="4322"/>
                </a:lnTo>
                <a:close/>
              </a:path>
            </a:pathLst>
          </a:custGeom>
          <a:solidFill>
            <a:srgbClr val="CC66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10" name="classroom-pc_73575">
            <a:extLst>
              <a:ext uri="{FF2B5EF4-FFF2-40B4-BE49-F238E27FC236}">
                <a16:creationId xmlns:a16="http://schemas.microsoft.com/office/drawing/2014/main" id="{A6B9BFE4-23E4-341C-B37E-5B79B0C17FF5}"/>
              </a:ext>
            </a:extLst>
          </p:cNvPr>
          <p:cNvSpPr>
            <a:spLocks noChangeArrowheads="1"/>
          </p:cNvSpPr>
          <p:nvPr/>
        </p:nvSpPr>
        <p:spPr bwMode="auto">
          <a:xfrm>
            <a:off x="3817938" y="5854700"/>
            <a:ext cx="869950" cy="660400"/>
          </a:xfrm>
          <a:custGeom>
            <a:avLst/>
            <a:gdLst>
              <a:gd name="T0" fmla="*/ 21226 w 21600"/>
              <a:gd name="T1" fmla="*/ 16561 h 21600"/>
              <a:gd name="T2" fmla="*/ 7242 w 21600"/>
              <a:gd name="T3" fmla="*/ 16561 h 21600"/>
              <a:gd name="T4" fmla="*/ 6860 w 21600"/>
              <a:gd name="T5" fmla="*/ 16069 h 21600"/>
              <a:gd name="T6" fmla="*/ 6860 w 21600"/>
              <a:gd name="T7" fmla="*/ 4546 h 21600"/>
              <a:gd name="T8" fmla="*/ 7242 w 21600"/>
              <a:gd name="T9" fmla="*/ 4043 h 21600"/>
              <a:gd name="T10" fmla="*/ 21226 w 21600"/>
              <a:gd name="T11" fmla="*/ 4043 h 21600"/>
              <a:gd name="T12" fmla="*/ 21600 w 21600"/>
              <a:gd name="T13" fmla="*/ 4546 h 21600"/>
              <a:gd name="T14" fmla="*/ 21600 w 21600"/>
              <a:gd name="T15" fmla="*/ 16069 h 21600"/>
              <a:gd name="T16" fmla="*/ 21226 w 21600"/>
              <a:gd name="T17" fmla="*/ 16561 h 21600"/>
              <a:gd name="T18" fmla="*/ 17345 w 21600"/>
              <a:gd name="T19" fmla="*/ 20196 h 21600"/>
              <a:gd name="T20" fmla="*/ 15935 w 21600"/>
              <a:gd name="T21" fmla="*/ 20196 h 21600"/>
              <a:gd name="T22" fmla="*/ 15935 w 21600"/>
              <a:gd name="T23" fmla="*/ 17965 h 21600"/>
              <a:gd name="T24" fmla="*/ 12533 w 21600"/>
              <a:gd name="T25" fmla="*/ 17965 h 21600"/>
              <a:gd name="T26" fmla="*/ 12533 w 21600"/>
              <a:gd name="T27" fmla="*/ 20196 h 21600"/>
              <a:gd name="T28" fmla="*/ 11115 w 21600"/>
              <a:gd name="T29" fmla="*/ 20196 h 21600"/>
              <a:gd name="T30" fmla="*/ 10589 w 21600"/>
              <a:gd name="T31" fmla="*/ 20898 h 21600"/>
              <a:gd name="T32" fmla="*/ 11115 w 21600"/>
              <a:gd name="T33" fmla="*/ 21600 h 21600"/>
              <a:gd name="T34" fmla="*/ 17345 w 21600"/>
              <a:gd name="T35" fmla="*/ 21600 h 21600"/>
              <a:gd name="T36" fmla="*/ 17879 w 21600"/>
              <a:gd name="T37" fmla="*/ 20898 h 21600"/>
              <a:gd name="T38" fmla="*/ 17345 w 21600"/>
              <a:gd name="T39" fmla="*/ 20196 h 21600"/>
              <a:gd name="T40" fmla="*/ 8485 w 21600"/>
              <a:gd name="T41" fmla="*/ 2650 h 21600"/>
              <a:gd name="T42" fmla="*/ 7242 w 21600"/>
              <a:gd name="T43" fmla="*/ 2650 h 21600"/>
              <a:gd name="T44" fmla="*/ 7011 w 21600"/>
              <a:gd name="T45" fmla="*/ 2671 h 21600"/>
              <a:gd name="T46" fmla="*/ 6876 w 21600"/>
              <a:gd name="T47" fmla="*/ 2650 h 21600"/>
              <a:gd name="T48" fmla="*/ 1601 w 21600"/>
              <a:gd name="T49" fmla="*/ 2650 h 21600"/>
              <a:gd name="T50" fmla="*/ 1076 w 21600"/>
              <a:gd name="T51" fmla="*/ 3352 h 21600"/>
              <a:gd name="T52" fmla="*/ 1601 w 21600"/>
              <a:gd name="T53" fmla="*/ 4043 h 21600"/>
              <a:gd name="T54" fmla="*/ 5856 w 21600"/>
              <a:gd name="T55" fmla="*/ 4043 h 21600"/>
              <a:gd name="T56" fmla="*/ 5800 w 21600"/>
              <a:gd name="T57" fmla="*/ 4546 h 21600"/>
              <a:gd name="T58" fmla="*/ 5800 w 21600"/>
              <a:gd name="T59" fmla="*/ 5845 h 21600"/>
              <a:gd name="T60" fmla="*/ 1601 w 21600"/>
              <a:gd name="T61" fmla="*/ 5845 h 21600"/>
              <a:gd name="T62" fmla="*/ 1076 w 21600"/>
              <a:gd name="T63" fmla="*/ 6537 h 21600"/>
              <a:gd name="T64" fmla="*/ 1601 w 21600"/>
              <a:gd name="T65" fmla="*/ 7238 h 21600"/>
              <a:gd name="T66" fmla="*/ 5800 w 21600"/>
              <a:gd name="T67" fmla="*/ 7238 h 21600"/>
              <a:gd name="T68" fmla="*/ 5800 w 21600"/>
              <a:gd name="T69" fmla="*/ 9040 h 21600"/>
              <a:gd name="T70" fmla="*/ 1601 w 21600"/>
              <a:gd name="T71" fmla="*/ 9040 h 21600"/>
              <a:gd name="T72" fmla="*/ 1076 w 21600"/>
              <a:gd name="T73" fmla="*/ 9732 h 21600"/>
              <a:gd name="T74" fmla="*/ 1601 w 21600"/>
              <a:gd name="T75" fmla="*/ 10433 h 21600"/>
              <a:gd name="T76" fmla="*/ 5800 w 21600"/>
              <a:gd name="T77" fmla="*/ 10433 h 21600"/>
              <a:gd name="T78" fmla="*/ 5800 w 21600"/>
              <a:gd name="T79" fmla="*/ 16069 h 21600"/>
              <a:gd name="T80" fmla="*/ 7242 w 21600"/>
              <a:gd name="T81" fmla="*/ 17965 h 21600"/>
              <a:gd name="T82" fmla="*/ 8485 w 21600"/>
              <a:gd name="T83" fmla="*/ 17965 h 21600"/>
              <a:gd name="T84" fmla="*/ 8485 w 21600"/>
              <a:gd name="T85" fmla="*/ 20898 h 21600"/>
              <a:gd name="T86" fmla="*/ 7952 w 21600"/>
              <a:gd name="T87" fmla="*/ 21600 h 21600"/>
              <a:gd name="T88" fmla="*/ 534 w 21600"/>
              <a:gd name="T89" fmla="*/ 21600 h 21600"/>
              <a:gd name="T90" fmla="*/ 0 w 21600"/>
              <a:gd name="T91" fmla="*/ 20898 h 21600"/>
              <a:gd name="T92" fmla="*/ 0 w 21600"/>
              <a:gd name="T93" fmla="*/ 691 h 21600"/>
              <a:gd name="T94" fmla="*/ 534 w 21600"/>
              <a:gd name="T95" fmla="*/ 0 h 21600"/>
              <a:gd name="T96" fmla="*/ 7952 w 21600"/>
              <a:gd name="T97" fmla="*/ 0 h 21600"/>
              <a:gd name="T98" fmla="*/ 8485 w 21600"/>
              <a:gd name="T99" fmla="*/ 691 h 21600"/>
              <a:gd name="T100" fmla="*/ 8485 w 21600"/>
              <a:gd name="T101" fmla="*/ 2650 h 21600"/>
              <a:gd name="T102" fmla="*/ 3426 w 21600"/>
              <a:gd name="T103" fmla="*/ 16436 h 21600"/>
              <a:gd name="T104" fmla="*/ 4239 w 21600"/>
              <a:gd name="T105" fmla="*/ 17515 h 21600"/>
              <a:gd name="T106" fmla="*/ 5059 w 21600"/>
              <a:gd name="T107" fmla="*/ 16436 h 21600"/>
              <a:gd name="T108" fmla="*/ 4239 w 21600"/>
              <a:gd name="T109" fmla="*/ 15357 h 21600"/>
              <a:gd name="T110" fmla="*/ 3426 w 21600"/>
              <a:gd name="T111" fmla="*/ 1643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600" h="21600">
                <a:moveTo>
                  <a:pt x="21226" y="16561"/>
                </a:moveTo>
                <a:lnTo>
                  <a:pt x="7242" y="16561"/>
                </a:lnTo>
                <a:cubicBezTo>
                  <a:pt x="7035" y="16561"/>
                  <a:pt x="6860" y="16341"/>
                  <a:pt x="6860" y="16069"/>
                </a:cubicBezTo>
                <a:lnTo>
                  <a:pt x="6860" y="4546"/>
                </a:lnTo>
                <a:cubicBezTo>
                  <a:pt x="6860" y="4263"/>
                  <a:pt x="7035" y="4043"/>
                  <a:pt x="7242" y="4043"/>
                </a:cubicBezTo>
                <a:lnTo>
                  <a:pt x="21226" y="4043"/>
                </a:lnTo>
                <a:cubicBezTo>
                  <a:pt x="21433" y="4043"/>
                  <a:pt x="21600" y="4274"/>
                  <a:pt x="21600" y="4546"/>
                </a:cubicBezTo>
                <a:lnTo>
                  <a:pt x="21600" y="16069"/>
                </a:lnTo>
                <a:cubicBezTo>
                  <a:pt x="21600" y="16341"/>
                  <a:pt x="21433" y="16561"/>
                  <a:pt x="21226" y="16561"/>
                </a:cubicBezTo>
                <a:close/>
                <a:moveTo>
                  <a:pt x="17345" y="20196"/>
                </a:moveTo>
                <a:lnTo>
                  <a:pt x="15935" y="20196"/>
                </a:lnTo>
                <a:lnTo>
                  <a:pt x="15935" y="17965"/>
                </a:lnTo>
                <a:lnTo>
                  <a:pt x="12533" y="17965"/>
                </a:lnTo>
                <a:lnTo>
                  <a:pt x="12533" y="20196"/>
                </a:lnTo>
                <a:lnTo>
                  <a:pt x="11115" y="20196"/>
                </a:lnTo>
                <a:cubicBezTo>
                  <a:pt x="10820" y="20196"/>
                  <a:pt x="10589" y="20511"/>
                  <a:pt x="10589" y="20898"/>
                </a:cubicBezTo>
                <a:cubicBezTo>
                  <a:pt x="10589" y="21286"/>
                  <a:pt x="10820" y="21600"/>
                  <a:pt x="11115" y="21600"/>
                </a:cubicBezTo>
                <a:lnTo>
                  <a:pt x="17345" y="21600"/>
                </a:lnTo>
                <a:cubicBezTo>
                  <a:pt x="17640" y="21600"/>
                  <a:pt x="17879" y="21286"/>
                  <a:pt x="17879" y="20898"/>
                </a:cubicBezTo>
                <a:cubicBezTo>
                  <a:pt x="17879" y="20511"/>
                  <a:pt x="17640" y="20196"/>
                  <a:pt x="17345" y="20196"/>
                </a:cubicBezTo>
                <a:close/>
                <a:moveTo>
                  <a:pt x="8485" y="2650"/>
                </a:moveTo>
                <a:lnTo>
                  <a:pt x="7242" y="2650"/>
                </a:lnTo>
                <a:cubicBezTo>
                  <a:pt x="7163" y="2650"/>
                  <a:pt x="7091" y="2661"/>
                  <a:pt x="7011" y="2671"/>
                </a:cubicBezTo>
                <a:cubicBezTo>
                  <a:pt x="6972" y="2661"/>
                  <a:pt x="6924" y="2650"/>
                  <a:pt x="6876" y="2650"/>
                </a:cubicBezTo>
                <a:lnTo>
                  <a:pt x="1601" y="2650"/>
                </a:lnTo>
                <a:cubicBezTo>
                  <a:pt x="1307" y="2650"/>
                  <a:pt x="1076" y="2965"/>
                  <a:pt x="1076" y="3352"/>
                </a:cubicBezTo>
                <a:cubicBezTo>
                  <a:pt x="1076" y="3729"/>
                  <a:pt x="1307" y="4043"/>
                  <a:pt x="1601" y="4043"/>
                </a:cubicBezTo>
                <a:lnTo>
                  <a:pt x="5856" y="4043"/>
                </a:lnTo>
                <a:cubicBezTo>
                  <a:pt x="5816" y="4201"/>
                  <a:pt x="5800" y="4368"/>
                  <a:pt x="5800" y="4546"/>
                </a:cubicBezTo>
                <a:lnTo>
                  <a:pt x="5800" y="5845"/>
                </a:lnTo>
                <a:lnTo>
                  <a:pt x="1601" y="5845"/>
                </a:lnTo>
                <a:cubicBezTo>
                  <a:pt x="1307" y="5845"/>
                  <a:pt x="1076" y="6159"/>
                  <a:pt x="1076" y="6537"/>
                </a:cubicBezTo>
                <a:cubicBezTo>
                  <a:pt x="1076" y="6924"/>
                  <a:pt x="1307" y="7238"/>
                  <a:pt x="1601" y="7238"/>
                </a:cubicBezTo>
                <a:lnTo>
                  <a:pt x="5800" y="7238"/>
                </a:lnTo>
                <a:lnTo>
                  <a:pt x="5800" y="9040"/>
                </a:lnTo>
                <a:lnTo>
                  <a:pt x="1601" y="9040"/>
                </a:lnTo>
                <a:cubicBezTo>
                  <a:pt x="1307" y="9040"/>
                  <a:pt x="1076" y="9354"/>
                  <a:pt x="1076" y="9732"/>
                </a:cubicBezTo>
                <a:cubicBezTo>
                  <a:pt x="1076" y="10119"/>
                  <a:pt x="1307" y="10433"/>
                  <a:pt x="1601" y="10433"/>
                </a:cubicBezTo>
                <a:lnTo>
                  <a:pt x="5800" y="10433"/>
                </a:lnTo>
                <a:lnTo>
                  <a:pt x="5800" y="16069"/>
                </a:lnTo>
                <a:cubicBezTo>
                  <a:pt x="5800" y="17106"/>
                  <a:pt x="6446" y="17965"/>
                  <a:pt x="7242" y="17965"/>
                </a:cubicBezTo>
                <a:lnTo>
                  <a:pt x="8485" y="17965"/>
                </a:lnTo>
                <a:lnTo>
                  <a:pt x="8485" y="20898"/>
                </a:lnTo>
                <a:cubicBezTo>
                  <a:pt x="8485" y="21286"/>
                  <a:pt x="8246" y="21600"/>
                  <a:pt x="7952" y="21600"/>
                </a:cubicBezTo>
                <a:lnTo>
                  <a:pt x="534" y="21600"/>
                </a:lnTo>
                <a:cubicBezTo>
                  <a:pt x="239" y="21600"/>
                  <a:pt x="0" y="21286"/>
                  <a:pt x="0" y="20898"/>
                </a:cubicBezTo>
                <a:lnTo>
                  <a:pt x="0" y="691"/>
                </a:lnTo>
                <a:cubicBezTo>
                  <a:pt x="0" y="304"/>
                  <a:pt x="239" y="0"/>
                  <a:pt x="534" y="0"/>
                </a:cubicBezTo>
                <a:lnTo>
                  <a:pt x="7952" y="0"/>
                </a:lnTo>
                <a:cubicBezTo>
                  <a:pt x="8246" y="0"/>
                  <a:pt x="8485" y="304"/>
                  <a:pt x="8485" y="691"/>
                </a:cubicBezTo>
                <a:lnTo>
                  <a:pt x="8485" y="2650"/>
                </a:lnTo>
                <a:close/>
                <a:moveTo>
                  <a:pt x="3426" y="16436"/>
                </a:moveTo>
                <a:cubicBezTo>
                  <a:pt x="3426" y="17033"/>
                  <a:pt x="3793" y="17515"/>
                  <a:pt x="4239" y="17515"/>
                </a:cubicBezTo>
                <a:cubicBezTo>
                  <a:pt x="4693" y="17515"/>
                  <a:pt x="5059" y="17033"/>
                  <a:pt x="5059" y="16436"/>
                </a:cubicBezTo>
                <a:cubicBezTo>
                  <a:pt x="5059" y="15839"/>
                  <a:pt x="4693" y="15357"/>
                  <a:pt x="4239" y="15357"/>
                </a:cubicBezTo>
                <a:cubicBezTo>
                  <a:pt x="3793" y="15357"/>
                  <a:pt x="3426" y="15839"/>
                  <a:pt x="3426" y="16436"/>
                </a:cubicBezTo>
                <a:close/>
              </a:path>
            </a:pathLst>
          </a:custGeom>
          <a:solidFill>
            <a:srgbClr val="CC66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11" name="data-storage-cabinet_30953">
            <a:extLst>
              <a:ext uri="{FF2B5EF4-FFF2-40B4-BE49-F238E27FC236}">
                <a16:creationId xmlns:a16="http://schemas.microsoft.com/office/drawing/2014/main" id="{2F72BF47-64BD-8D84-7323-BF1E26C9C11F}"/>
              </a:ext>
            </a:extLst>
          </p:cNvPr>
          <p:cNvSpPr>
            <a:spLocks noChangeArrowheads="1"/>
          </p:cNvSpPr>
          <p:nvPr/>
        </p:nvSpPr>
        <p:spPr bwMode="auto">
          <a:xfrm>
            <a:off x="5037138" y="5826125"/>
            <a:ext cx="955675" cy="719138"/>
          </a:xfrm>
          <a:custGeom>
            <a:avLst/>
            <a:gdLst>
              <a:gd name="T0" fmla="*/ 19727 w 21600"/>
              <a:gd name="T1" fmla="*/ 14048 h 21600"/>
              <a:gd name="T2" fmla="*/ 20753 w 21600"/>
              <a:gd name="T3" fmla="*/ 14048 h 21600"/>
              <a:gd name="T4" fmla="*/ 16977 w 21600"/>
              <a:gd name="T5" fmla="*/ 13058 h 21600"/>
              <a:gd name="T6" fmla="*/ 16977 w 21600"/>
              <a:gd name="T7" fmla="*/ 14352 h 21600"/>
              <a:gd name="T8" fmla="*/ 16977 w 21600"/>
              <a:gd name="T9" fmla="*/ 13058 h 21600"/>
              <a:gd name="T10" fmla="*/ 13211 w 21600"/>
              <a:gd name="T11" fmla="*/ 13361 h 21600"/>
              <a:gd name="T12" fmla="*/ 14227 w 21600"/>
              <a:gd name="T13" fmla="*/ 13361 h 21600"/>
              <a:gd name="T14" fmla="*/ 19160 w 21600"/>
              <a:gd name="T15" fmla="*/ 3182 h 21600"/>
              <a:gd name="T16" fmla="*/ 21600 w 21600"/>
              <a:gd name="T17" fmla="*/ 21600 h 21600"/>
              <a:gd name="T18" fmla="*/ 19150 w 21600"/>
              <a:gd name="T19" fmla="*/ 12107 h 21600"/>
              <a:gd name="T20" fmla="*/ 20733 w 21600"/>
              <a:gd name="T21" fmla="*/ 12332 h 21600"/>
              <a:gd name="T22" fmla="*/ 20803 w 21600"/>
              <a:gd name="T23" fmla="*/ 10853 h 21600"/>
              <a:gd name="T24" fmla="*/ 19150 w 21600"/>
              <a:gd name="T25" fmla="*/ 10074 h 21600"/>
              <a:gd name="T26" fmla="*/ 20733 w 21600"/>
              <a:gd name="T27" fmla="*/ 10351 h 21600"/>
              <a:gd name="T28" fmla="*/ 20823 w 21600"/>
              <a:gd name="T29" fmla="*/ 8873 h 21600"/>
              <a:gd name="T30" fmla="*/ 19150 w 21600"/>
              <a:gd name="T31" fmla="*/ 8067 h 21600"/>
              <a:gd name="T32" fmla="*/ 20733 w 21600"/>
              <a:gd name="T33" fmla="*/ 8371 h 21600"/>
              <a:gd name="T34" fmla="*/ 20833 w 21600"/>
              <a:gd name="T35" fmla="*/ 6892 h 21600"/>
              <a:gd name="T36" fmla="*/ 19150 w 21600"/>
              <a:gd name="T37" fmla="*/ 6021 h 21600"/>
              <a:gd name="T38" fmla="*/ 20733 w 21600"/>
              <a:gd name="T39" fmla="*/ 6390 h 21600"/>
              <a:gd name="T40" fmla="*/ 20853 w 21600"/>
              <a:gd name="T41" fmla="*/ 4912 h 21600"/>
              <a:gd name="T42" fmla="*/ 15890 w 21600"/>
              <a:gd name="T43" fmla="*/ 2351 h 21600"/>
              <a:gd name="T44" fmla="*/ 18343 w 21600"/>
              <a:gd name="T45" fmla="*/ 21600 h 21600"/>
              <a:gd name="T46" fmla="*/ 15890 w 21600"/>
              <a:gd name="T47" fmla="*/ 11685 h 21600"/>
              <a:gd name="T48" fmla="*/ 17475 w 21600"/>
              <a:gd name="T49" fmla="*/ 11923 h 21600"/>
              <a:gd name="T50" fmla="*/ 17545 w 21600"/>
              <a:gd name="T51" fmla="*/ 10365 h 21600"/>
              <a:gd name="T52" fmla="*/ 15890 w 21600"/>
              <a:gd name="T53" fmla="*/ 9559 h 21600"/>
              <a:gd name="T54" fmla="*/ 17475 w 21600"/>
              <a:gd name="T55" fmla="*/ 9850 h 21600"/>
              <a:gd name="T56" fmla="*/ 17565 w 21600"/>
              <a:gd name="T57" fmla="*/ 8305 h 21600"/>
              <a:gd name="T58" fmla="*/ 15890 w 21600"/>
              <a:gd name="T59" fmla="*/ 7460 h 21600"/>
              <a:gd name="T60" fmla="*/ 17475 w 21600"/>
              <a:gd name="T61" fmla="*/ 7777 h 21600"/>
              <a:gd name="T62" fmla="*/ 17565 w 21600"/>
              <a:gd name="T63" fmla="*/ 6232 h 21600"/>
              <a:gd name="T64" fmla="*/ 15890 w 21600"/>
              <a:gd name="T65" fmla="*/ 5321 h 21600"/>
              <a:gd name="T66" fmla="*/ 17475 w 21600"/>
              <a:gd name="T67" fmla="*/ 5704 h 21600"/>
              <a:gd name="T68" fmla="*/ 17595 w 21600"/>
              <a:gd name="T69" fmla="*/ 4173 h 21600"/>
              <a:gd name="T70" fmla="*/ 6925 w 21600"/>
              <a:gd name="T71" fmla="*/ 0 h 21600"/>
              <a:gd name="T72" fmla="*/ 15073 w 21600"/>
              <a:gd name="T73" fmla="*/ 21600 h 21600"/>
              <a:gd name="T74" fmla="*/ 6925 w 21600"/>
              <a:gd name="T75" fmla="*/ 10364 h 21600"/>
              <a:gd name="T76" fmla="*/ 14207 w 21600"/>
              <a:gd name="T77" fmla="*/ 11487 h 21600"/>
              <a:gd name="T78" fmla="*/ 14286 w 21600"/>
              <a:gd name="T79" fmla="*/ 9876 h 21600"/>
              <a:gd name="T80" fmla="*/ 6925 w 21600"/>
              <a:gd name="T81" fmla="*/ 8754 h 21600"/>
              <a:gd name="T82" fmla="*/ 14127 w 21600"/>
              <a:gd name="T83" fmla="*/ 9321 h 21600"/>
              <a:gd name="T84" fmla="*/ 14814 w 21600"/>
              <a:gd name="T85" fmla="*/ 8635 h 21600"/>
              <a:gd name="T86" fmla="*/ 7015 w 21600"/>
              <a:gd name="T87" fmla="*/ 6311 h 21600"/>
              <a:gd name="T88" fmla="*/ 6925 w 21600"/>
              <a:gd name="T89" fmla="*/ 5611 h 21600"/>
              <a:gd name="T90" fmla="*/ 14207 w 21600"/>
              <a:gd name="T91" fmla="*/ 7169 h 21600"/>
              <a:gd name="T92" fmla="*/ 14306 w 21600"/>
              <a:gd name="T93" fmla="*/ 5558 h 21600"/>
              <a:gd name="T94" fmla="*/ 6925 w 21600"/>
              <a:gd name="T95" fmla="*/ 3987 h 21600"/>
              <a:gd name="T96" fmla="*/ 14087 w 21600"/>
              <a:gd name="T97" fmla="*/ 4991 h 21600"/>
              <a:gd name="T98" fmla="*/ 14814 w 21600"/>
              <a:gd name="T99" fmla="*/ 4357 h 21600"/>
              <a:gd name="T100" fmla="*/ 7045 w 21600"/>
              <a:gd name="T101" fmla="*/ 1479 h 21600"/>
              <a:gd name="T102" fmla="*/ 6517 w 21600"/>
              <a:gd name="T103" fmla="*/ 0 h 21600"/>
              <a:gd name="T104" fmla="*/ 0 w 21600"/>
              <a:gd name="T105"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00" h="21600">
                <a:moveTo>
                  <a:pt x="20245" y="13427"/>
                </a:moveTo>
                <a:cubicBezTo>
                  <a:pt x="19956" y="13427"/>
                  <a:pt x="19727" y="13705"/>
                  <a:pt x="19727" y="14048"/>
                </a:cubicBezTo>
                <a:cubicBezTo>
                  <a:pt x="19727" y="14391"/>
                  <a:pt x="19956" y="14669"/>
                  <a:pt x="20245" y="14669"/>
                </a:cubicBezTo>
                <a:cubicBezTo>
                  <a:pt x="20524" y="14669"/>
                  <a:pt x="20753" y="14391"/>
                  <a:pt x="20753" y="14048"/>
                </a:cubicBezTo>
                <a:cubicBezTo>
                  <a:pt x="20753" y="13705"/>
                  <a:pt x="20524" y="13427"/>
                  <a:pt x="20245" y="13427"/>
                </a:cubicBezTo>
                <a:close/>
                <a:moveTo>
                  <a:pt x="16977" y="13058"/>
                </a:moveTo>
                <a:cubicBezTo>
                  <a:pt x="16698" y="13058"/>
                  <a:pt x="16468" y="13349"/>
                  <a:pt x="16468" y="13705"/>
                </a:cubicBezTo>
                <a:cubicBezTo>
                  <a:pt x="16468" y="14061"/>
                  <a:pt x="16698" y="14352"/>
                  <a:pt x="16977" y="14352"/>
                </a:cubicBezTo>
                <a:cubicBezTo>
                  <a:pt x="17266" y="14352"/>
                  <a:pt x="17485" y="14061"/>
                  <a:pt x="17485" y="13705"/>
                </a:cubicBezTo>
                <a:cubicBezTo>
                  <a:pt x="17485" y="13349"/>
                  <a:pt x="17266" y="13058"/>
                  <a:pt x="16977" y="13058"/>
                </a:cubicBezTo>
                <a:close/>
                <a:moveTo>
                  <a:pt x="13719" y="12688"/>
                </a:moveTo>
                <a:cubicBezTo>
                  <a:pt x="13440" y="12688"/>
                  <a:pt x="13211" y="12992"/>
                  <a:pt x="13211" y="13361"/>
                </a:cubicBezTo>
                <a:cubicBezTo>
                  <a:pt x="13211" y="13731"/>
                  <a:pt x="13440" y="14035"/>
                  <a:pt x="13719" y="14035"/>
                </a:cubicBezTo>
                <a:cubicBezTo>
                  <a:pt x="13997" y="14035"/>
                  <a:pt x="14227" y="13731"/>
                  <a:pt x="14227" y="13361"/>
                </a:cubicBezTo>
                <a:cubicBezTo>
                  <a:pt x="14227" y="12992"/>
                  <a:pt x="13997" y="12688"/>
                  <a:pt x="13719" y="12688"/>
                </a:cubicBezTo>
                <a:close/>
                <a:moveTo>
                  <a:pt x="19160" y="3182"/>
                </a:moveTo>
                <a:lnTo>
                  <a:pt x="21600" y="3776"/>
                </a:lnTo>
                <a:lnTo>
                  <a:pt x="21600" y="21600"/>
                </a:lnTo>
                <a:lnTo>
                  <a:pt x="19150" y="21600"/>
                </a:lnTo>
                <a:lnTo>
                  <a:pt x="19150" y="12107"/>
                </a:lnTo>
                <a:lnTo>
                  <a:pt x="20664" y="12318"/>
                </a:lnTo>
                <a:cubicBezTo>
                  <a:pt x="20684" y="12332"/>
                  <a:pt x="20713" y="12332"/>
                  <a:pt x="20733" y="12332"/>
                </a:cubicBezTo>
                <a:cubicBezTo>
                  <a:pt x="21042" y="12332"/>
                  <a:pt x="21301" y="12054"/>
                  <a:pt x="21341" y="11672"/>
                </a:cubicBezTo>
                <a:cubicBezTo>
                  <a:pt x="21381" y="11262"/>
                  <a:pt x="21142" y="10893"/>
                  <a:pt x="20803" y="10853"/>
                </a:cubicBezTo>
                <a:lnTo>
                  <a:pt x="19150" y="10615"/>
                </a:lnTo>
                <a:lnTo>
                  <a:pt x="19150" y="10074"/>
                </a:lnTo>
                <a:lnTo>
                  <a:pt x="20644" y="10338"/>
                </a:lnTo>
                <a:cubicBezTo>
                  <a:pt x="20674" y="10351"/>
                  <a:pt x="20704" y="10351"/>
                  <a:pt x="20733" y="10351"/>
                </a:cubicBezTo>
                <a:cubicBezTo>
                  <a:pt x="21032" y="10351"/>
                  <a:pt x="21291" y="10087"/>
                  <a:pt x="21341" y="9718"/>
                </a:cubicBezTo>
                <a:cubicBezTo>
                  <a:pt x="21381" y="9308"/>
                  <a:pt x="21152" y="8925"/>
                  <a:pt x="20823" y="8873"/>
                </a:cubicBezTo>
                <a:lnTo>
                  <a:pt x="19150" y="8582"/>
                </a:lnTo>
                <a:lnTo>
                  <a:pt x="19150" y="8067"/>
                </a:lnTo>
                <a:lnTo>
                  <a:pt x="20634" y="8358"/>
                </a:lnTo>
                <a:cubicBezTo>
                  <a:pt x="20664" y="8371"/>
                  <a:pt x="20704" y="8371"/>
                  <a:pt x="20733" y="8371"/>
                </a:cubicBezTo>
                <a:cubicBezTo>
                  <a:pt x="21022" y="8371"/>
                  <a:pt x="21291" y="8107"/>
                  <a:pt x="21331" y="7750"/>
                </a:cubicBezTo>
                <a:cubicBezTo>
                  <a:pt x="21391" y="7341"/>
                  <a:pt x="21162" y="6958"/>
                  <a:pt x="20833" y="6892"/>
                </a:cubicBezTo>
                <a:lnTo>
                  <a:pt x="19150" y="6562"/>
                </a:lnTo>
                <a:lnTo>
                  <a:pt x="19150" y="6021"/>
                </a:lnTo>
                <a:lnTo>
                  <a:pt x="20614" y="6377"/>
                </a:lnTo>
                <a:cubicBezTo>
                  <a:pt x="20654" y="6390"/>
                  <a:pt x="20694" y="6390"/>
                  <a:pt x="20733" y="6390"/>
                </a:cubicBezTo>
                <a:cubicBezTo>
                  <a:pt x="21022" y="6390"/>
                  <a:pt x="21271" y="6140"/>
                  <a:pt x="21331" y="5796"/>
                </a:cubicBezTo>
                <a:cubicBezTo>
                  <a:pt x="21401" y="5387"/>
                  <a:pt x="21182" y="5004"/>
                  <a:pt x="20853" y="4912"/>
                </a:cubicBezTo>
                <a:lnTo>
                  <a:pt x="19160" y="4502"/>
                </a:lnTo>
                <a:close/>
                <a:moveTo>
                  <a:pt x="15890" y="2351"/>
                </a:moveTo>
                <a:lnTo>
                  <a:pt x="18343" y="2971"/>
                </a:lnTo>
                <a:lnTo>
                  <a:pt x="18343" y="21600"/>
                </a:lnTo>
                <a:lnTo>
                  <a:pt x="15890" y="21600"/>
                </a:lnTo>
                <a:lnTo>
                  <a:pt x="15890" y="11685"/>
                </a:lnTo>
                <a:lnTo>
                  <a:pt x="17406" y="11909"/>
                </a:lnTo>
                <a:cubicBezTo>
                  <a:pt x="17425" y="11909"/>
                  <a:pt x="17445" y="11923"/>
                  <a:pt x="17475" y="11923"/>
                </a:cubicBezTo>
                <a:cubicBezTo>
                  <a:pt x="17774" y="11923"/>
                  <a:pt x="18044" y="11619"/>
                  <a:pt x="18084" y="11236"/>
                </a:cubicBezTo>
                <a:cubicBezTo>
                  <a:pt x="18123" y="10800"/>
                  <a:pt x="17884" y="10418"/>
                  <a:pt x="17545" y="10365"/>
                </a:cubicBezTo>
                <a:lnTo>
                  <a:pt x="15890" y="10127"/>
                </a:lnTo>
                <a:lnTo>
                  <a:pt x="15890" y="9559"/>
                </a:lnTo>
                <a:lnTo>
                  <a:pt x="17386" y="9837"/>
                </a:lnTo>
                <a:cubicBezTo>
                  <a:pt x="17416" y="9837"/>
                  <a:pt x="17445" y="9850"/>
                  <a:pt x="17475" y="9850"/>
                </a:cubicBezTo>
                <a:cubicBezTo>
                  <a:pt x="17774" y="9850"/>
                  <a:pt x="18034" y="9573"/>
                  <a:pt x="18074" y="9177"/>
                </a:cubicBezTo>
                <a:cubicBezTo>
                  <a:pt x="18123" y="8754"/>
                  <a:pt x="17894" y="8358"/>
                  <a:pt x="17565" y="8305"/>
                </a:cubicBezTo>
                <a:lnTo>
                  <a:pt x="15890" y="7988"/>
                </a:lnTo>
                <a:lnTo>
                  <a:pt x="15890" y="7460"/>
                </a:lnTo>
                <a:lnTo>
                  <a:pt x="17376" y="7764"/>
                </a:lnTo>
                <a:cubicBezTo>
                  <a:pt x="17406" y="7777"/>
                  <a:pt x="17435" y="7777"/>
                  <a:pt x="17475" y="7777"/>
                </a:cubicBezTo>
                <a:cubicBezTo>
                  <a:pt x="17765" y="7777"/>
                  <a:pt x="18024" y="7500"/>
                  <a:pt x="18074" y="7117"/>
                </a:cubicBezTo>
                <a:cubicBezTo>
                  <a:pt x="18133" y="6695"/>
                  <a:pt x="17904" y="6298"/>
                  <a:pt x="17565" y="6232"/>
                </a:cubicBezTo>
                <a:lnTo>
                  <a:pt x="15890" y="5889"/>
                </a:lnTo>
                <a:lnTo>
                  <a:pt x="15890" y="5321"/>
                </a:lnTo>
                <a:lnTo>
                  <a:pt x="17356" y="5691"/>
                </a:lnTo>
                <a:cubicBezTo>
                  <a:pt x="17396" y="5704"/>
                  <a:pt x="17435" y="5704"/>
                  <a:pt x="17475" y="5704"/>
                </a:cubicBezTo>
                <a:cubicBezTo>
                  <a:pt x="17755" y="5704"/>
                  <a:pt x="18014" y="5453"/>
                  <a:pt x="18074" y="5084"/>
                </a:cubicBezTo>
                <a:cubicBezTo>
                  <a:pt x="18143" y="4661"/>
                  <a:pt x="17924" y="4252"/>
                  <a:pt x="17595" y="4173"/>
                </a:cubicBezTo>
                <a:lnTo>
                  <a:pt x="15890" y="3737"/>
                </a:lnTo>
                <a:close/>
                <a:moveTo>
                  <a:pt x="6925" y="0"/>
                </a:moveTo>
                <a:lnTo>
                  <a:pt x="15073" y="2152"/>
                </a:lnTo>
                <a:lnTo>
                  <a:pt x="15073" y="21600"/>
                </a:lnTo>
                <a:lnTo>
                  <a:pt x="6925" y="21600"/>
                </a:lnTo>
                <a:lnTo>
                  <a:pt x="6925" y="10364"/>
                </a:lnTo>
                <a:lnTo>
                  <a:pt x="14137" y="11487"/>
                </a:lnTo>
                <a:cubicBezTo>
                  <a:pt x="14167" y="11487"/>
                  <a:pt x="14187" y="11487"/>
                  <a:pt x="14207" y="11487"/>
                </a:cubicBezTo>
                <a:cubicBezTo>
                  <a:pt x="14515" y="11487"/>
                  <a:pt x="14784" y="11183"/>
                  <a:pt x="14814" y="10774"/>
                </a:cubicBezTo>
                <a:cubicBezTo>
                  <a:pt x="14854" y="10338"/>
                  <a:pt x="14615" y="9929"/>
                  <a:pt x="14286" y="9876"/>
                </a:cubicBezTo>
                <a:lnTo>
                  <a:pt x="6995" y="8740"/>
                </a:lnTo>
                <a:cubicBezTo>
                  <a:pt x="6975" y="8740"/>
                  <a:pt x="6955" y="8754"/>
                  <a:pt x="6925" y="8754"/>
                </a:cubicBezTo>
                <a:lnTo>
                  <a:pt x="6925" y="7935"/>
                </a:lnTo>
                <a:lnTo>
                  <a:pt x="14127" y="9321"/>
                </a:lnTo>
                <a:cubicBezTo>
                  <a:pt x="14157" y="9335"/>
                  <a:pt x="14187" y="9335"/>
                  <a:pt x="14207" y="9335"/>
                </a:cubicBezTo>
                <a:cubicBezTo>
                  <a:pt x="14515" y="9335"/>
                  <a:pt x="14774" y="9044"/>
                  <a:pt x="14814" y="8635"/>
                </a:cubicBezTo>
                <a:cubicBezTo>
                  <a:pt x="14864" y="8199"/>
                  <a:pt x="14635" y="7790"/>
                  <a:pt x="14296" y="7724"/>
                </a:cubicBezTo>
                <a:lnTo>
                  <a:pt x="7015" y="6311"/>
                </a:lnTo>
                <a:cubicBezTo>
                  <a:pt x="6985" y="6311"/>
                  <a:pt x="6955" y="6324"/>
                  <a:pt x="6925" y="6324"/>
                </a:cubicBezTo>
                <a:lnTo>
                  <a:pt x="6925" y="5611"/>
                </a:lnTo>
                <a:lnTo>
                  <a:pt x="14117" y="7156"/>
                </a:lnTo>
                <a:cubicBezTo>
                  <a:pt x="14147" y="7169"/>
                  <a:pt x="14177" y="7169"/>
                  <a:pt x="14207" y="7169"/>
                </a:cubicBezTo>
                <a:cubicBezTo>
                  <a:pt x="14505" y="7169"/>
                  <a:pt x="14764" y="6892"/>
                  <a:pt x="14814" y="6496"/>
                </a:cubicBezTo>
                <a:cubicBezTo>
                  <a:pt x="14874" y="6047"/>
                  <a:pt x="14645" y="5638"/>
                  <a:pt x="14306" y="5558"/>
                </a:cubicBezTo>
                <a:lnTo>
                  <a:pt x="7025" y="3987"/>
                </a:lnTo>
                <a:cubicBezTo>
                  <a:pt x="6995" y="3987"/>
                  <a:pt x="6965" y="3987"/>
                  <a:pt x="6925" y="3987"/>
                </a:cubicBezTo>
                <a:lnTo>
                  <a:pt x="6925" y="3103"/>
                </a:lnTo>
                <a:lnTo>
                  <a:pt x="14087" y="4991"/>
                </a:lnTo>
                <a:cubicBezTo>
                  <a:pt x="14137" y="5004"/>
                  <a:pt x="14177" y="5017"/>
                  <a:pt x="14217" y="5017"/>
                </a:cubicBezTo>
                <a:cubicBezTo>
                  <a:pt x="14495" y="5017"/>
                  <a:pt x="14754" y="4740"/>
                  <a:pt x="14814" y="4357"/>
                </a:cubicBezTo>
                <a:cubicBezTo>
                  <a:pt x="14874" y="3921"/>
                  <a:pt x="14665" y="3499"/>
                  <a:pt x="14336" y="3406"/>
                </a:cubicBezTo>
                <a:lnTo>
                  <a:pt x="7045" y="1479"/>
                </a:lnTo>
                <a:cubicBezTo>
                  <a:pt x="7005" y="1466"/>
                  <a:pt x="6965" y="1479"/>
                  <a:pt x="6925" y="1479"/>
                </a:cubicBezTo>
                <a:close/>
                <a:moveTo>
                  <a:pt x="6517" y="0"/>
                </a:moveTo>
                <a:lnTo>
                  <a:pt x="6517" y="21600"/>
                </a:lnTo>
                <a:lnTo>
                  <a:pt x="0" y="21600"/>
                </a:lnTo>
                <a:lnTo>
                  <a:pt x="0" y="4317"/>
                </a:lnTo>
                <a:close/>
              </a:path>
            </a:pathLst>
          </a:custGeom>
          <a:solidFill>
            <a:srgbClr val="CC66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12" name="cloud-computing-servers_59866">
            <a:extLst>
              <a:ext uri="{FF2B5EF4-FFF2-40B4-BE49-F238E27FC236}">
                <a16:creationId xmlns:a16="http://schemas.microsoft.com/office/drawing/2014/main" id="{16849B39-58D5-950C-87C0-3B5442395AA7}"/>
              </a:ext>
            </a:extLst>
          </p:cNvPr>
          <p:cNvSpPr>
            <a:spLocks noChangeArrowheads="1"/>
          </p:cNvSpPr>
          <p:nvPr/>
        </p:nvSpPr>
        <p:spPr bwMode="auto">
          <a:xfrm>
            <a:off x="7621588" y="5811838"/>
            <a:ext cx="520700" cy="725487"/>
          </a:xfrm>
          <a:custGeom>
            <a:avLst/>
            <a:gdLst>
              <a:gd name="T0" fmla="*/ 17161 w 21600"/>
              <a:gd name="T1" fmla="*/ 19070 h 21600"/>
              <a:gd name="T2" fmla="*/ 10092 w 21600"/>
              <a:gd name="T3" fmla="*/ 19070 h 21600"/>
              <a:gd name="T4" fmla="*/ 3002 w 21600"/>
              <a:gd name="T5" fmla="*/ 19070 h 21600"/>
              <a:gd name="T6" fmla="*/ 18046 w 21600"/>
              <a:gd name="T7" fmla="*/ 18808 h 21600"/>
              <a:gd name="T8" fmla="*/ 11860 w 21600"/>
              <a:gd name="T9" fmla="*/ 18808 h 21600"/>
              <a:gd name="T10" fmla="*/ 11325 w 21600"/>
              <a:gd name="T11" fmla="*/ 19727 h 21600"/>
              <a:gd name="T12" fmla="*/ 4438 w 21600"/>
              <a:gd name="T13" fmla="*/ 19727 h 21600"/>
              <a:gd name="T14" fmla="*/ 17161 w 21600"/>
              <a:gd name="T15" fmla="*/ 18758 h 21600"/>
              <a:gd name="T16" fmla="*/ 10092 w 21600"/>
              <a:gd name="T17" fmla="*/ 18758 h 21600"/>
              <a:gd name="T18" fmla="*/ 3002 w 21600"/>
              <a:gd name="T19" fmla="*/ 18758 h 21600"/>
              <a:gd name="T20" fmla="*/ 16482 w 21600"/>
              <a:gd name="T21" fmla="*/ 18563 h 21600"/>
              <a:gd name="T22" fmla="*/ 9391 w 21600"/>
              <a:gd name="T23" fmla="*/ 19975 h 21600"/>
              <a:gd name="T24" fmla="*/ 5100 w 21600"/>
              <a:gd name="T25" fmla="*/ 19975 h 21600"/>
              <a:gd name="T26" fmla="*/ 16150 w 21600"/>
              <a:gd name="T27" fmla="*/ 20287 h 21600"/>
              <a:gd name="T28" fmla="*/ 1969 w 21600"/>
              <a:gd name="T29" fmla="*/ 18251 h 21600"/>
              <a:gd name="T30" fmla="*/ 16959 w 21600"/>
              <a:gd name="T31" fmla="*/ 16772 h 21600"/>
              <a:gd name="T32" fmla="*/ 9871 w 21600"/>
              <a:gd name="T33" fmla="*/ 16772 h 21600"/>
              <a:gd name="T34" fmla="*/ 2781 w 21600"/>
              <a:gd name="T35" fmla="*/ 16772 h 21600"/>
              <a:gd name="T36" fmla="*/ 18948 w 21600"/>
              <a:gd name="T37" fmla="*/ 16296 h 21600"/>
              <a:gd name="T38" fmla="*/ 18412 w 21600"/>
              <a:gd name="T39" fmla="*/ 17231 h 21600"/>
              <a:gd name="T40" fmla="*/ 11526 w 21600"/>
              <a:gd name="T41" fmla="*/ 17231 h 21600"/>
              <a:gd name="T42" fmla="*/ 4438 w 21600"/>
              <a:gd name="T43" fmla="*/ 16296 h 21600"/>
              <a:gd name="T44" fmla="*/ 4234 w 21600"/>
              <a:gd name="T45" fmla="*/ 16296 h 21600"/>
              <a:gd name="T46" fmla="*/ 17161 w 21600"/>
              <a:gd name="T47" fmla="*/ 17265 h 21600"/>
              <a:gd name="T48" fmla="*/ 10092 w 21600"/>
              <a:gd name="T49" fmla="*/ 17265 h 21600"/>
              <a:gd name="T50" fmla="*/ 3002 w 21600"/>
              <a:gd name="T51" fmla="*/ 17265 h 21600"/>
              <a:gd name="T52" fmla="*/ 19279 w 21600"/>
              <a:gd name="T53" fmla="*/ 17495 h 21600"/>
              <a:gd name="T54" fmla="*/ 12191 w 21600"/>
              <a:gd name="T55" fmla="*/ 16066 h 21600"/>
              <a:gd name="T56" fmla="*/ 16150 w 21600"/>
              <a:gd name="T57" fmla="*/ 15770 h 21600"/>
              <a:gd name="T58" fmla="*/ 12522 w 21600"/>
              <a:gd name="T59" fmla="*/ 15770 h 21600"/>
              <a:gd name="T60" fmla="*/ 5432 w 21600"/>
              <a:gd name="T61" fmla="*/ 17807 h 21600"/>
              <a:gd name="T62" fmla="*/ 17382 w 21600"/>
              <a:gd name="T63" fmla="*/ 14258 h 21600"/>
              <a:gd name="T64" fmla="*/ 10295 w 21600"/>
              <a:gd name="T65" fmla="*/ 14258 h 21600"/>
              <a:gd name="T66" fmla="*/ 3204 w 21600"/>
              <a:gd name="T67" fmla="*/ 14258 h 21600"/>
              <a:gd name="T68" fmla="*/ 18617 w 21600"/>
              <a:gd name="T69" fmla="*/ 14735 h 21600"/>
              <a:gd name="T70" fmla="*/ 11526 w 21600"/>
              <a:gd name="T71" fmla="*/ 13799 h 21600"/>
              <a:gd name="T72" fmla="*/ 11325 w 21600"/>
              <a:gd name="T73" fmla="*/ 13799 h 21600"/>
              <a:gd name="T74" fmla="*/ 4769 w 21600"/>
              <a:gd name="T75" fmla="*/ 14735 h 21600"/>
              <a:gd name="T76" fmla="*/ 3885 w 21600"/>
              <a:gd name="T77" fmla="*/ 14735 h 21600"/>
              <a:gd name="T78" fmla="*/ 17161 w 21600"/>
              <a:gd name="T79" fmla="*/ 13765 h 21600"/>
              <a:gd name="T80" fmla="*/ 10092 w 21600"/>
              <a:gd name="T81" fmla="*/ 13765 h 21600"/>
              <a:gd name="T82" fmla="*/ 3002 w 21600"/>
              <a:gd name="T83" fmla="*/ 13765 h 21600"/>
              <a:gd name="T84" fmla="*/ 9391 w 21600"/>
              <a:gd name="T85" fmla="*/ 13568 h 21600"/>
              <a:gd name="T86" fmla="*/ 2301 w 21600"/>
              <a:gd name="T87" fmla="*/ 14998 h 21600"/>
              <a:gd name="T88" fmla="*/ 19610 w 21600"/>
              <a:gd name="T89" fmla="*/ 15310 h 21600"/>
              <a:gd name="T90" fmla="*/ 9060 w 21600"/>
              <a:gd name="T91" fmla="*/ 15310 h 21600"/>
              <a:gd name="T92" fmla="*/ 15781 w 21600"/>
              <a:gd name="T93" fmla="*/ 12895 h 21600"/>
              <a:gd name="T94" fmla="*/ 8690 w 21600"/>
              <a:gd name="T95" fmla="*/ 20664 h 21600"/>
              <a:gd name="T96" fmla="*/ 5783 w 21600"/>
              <a:gd name="T97" fmla="*/ 20664 h 21600"/>
              <a:gd name="T98" fmla="*/ 21029 w 21600"/>
              <a:gd name="T99" fmla="*/ 21025 h 21600"/>
              <a:gd name="T100" fmla="*/ 15394 w 21600"/>
              <a:gd name="T101" fmla="*/ 11958 h 21600"/>
              <a:gd name="T102" fmla="*/ 13294 w 21600"/>
              <a:gd name="T103" fmla="*/ 21600 h 21600"/>
              <a:gd name="T104" fmla="*/ 1215 w 21600"/>
              <a:gd name="T105" fmla="*/ 11958 h 21600"/>
              <a:gd name="T106" fmla="*/ 1215 w 21600"/>
              <a:gd name="T107" fmla="*/ 21600 h 21600"/>
              <a:gd name="T108" fmla="*/ 12301 w 21600"/>
              <a:gd name="T109" fmla="*/ 6489 h 21600"/>
              <a:gd name="T110" fmla="*/ 11417 w 21600"/>
              <a:gd name="T111" fmla="*/ 11382 h 21600"/>
              <a:gd name="T112" fmla="*/ 9373 w 21600"/>
              <a:gd name="T113" fmla="*/ 6916 h 21600"/>
              <a:gd name="T114" fmla="*/ 12780 w 21600"/>
              <a:gd name="T115" fmla="*/ 1051 h 21600"/>
              <a:gd name="T116" fmla="*/ 18672 w 21600"/>
              <a:gd name="T117" fmla="*/ 11039 h 21600"/>
              <a:gd name="T118" fmla="*/ 15671 w 21600"/>
              <a:gd name="T119" fmla="*/ 4140 h 21600"/>
              <a:gd name="T120" fmla="*/ 5929 w 21600"/>
              <a:gd name="T121" fmla="*/ 3975 h 21600"/>
              <a:gd name="T122" fmla="*/ 2928 w 21600"/>
              <a:gd name="T123" fmla="*/ 1103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00" h="21600">
                <a:moveTo>
                  <a:pt x="17161" y="19070"/>
                </a:moveTo>
                <a:cubicBezTo>
                  <a:pt x="17051" y="19070"/>
                  <a:pt x="16959" y="19153"/>
                  <a:pt x="16959" y="19251"/>
                </a:cubicBezTo>
                <a:cubicBezTo>
                  <a:pt x="16959" y="19367"/>
                  <a:pt x="17051" y="19449"/>
                  <a:pt x="17161" y="19449"/>
                </a:cubicBezTo>
                <a:cubicBezTo>
                  <a:pt x="17290" y="19449"/>
                  <a:pt x="17382" y="19367"/>
                  <a:pt x="17382" y="19251"/>
                </a:cubicBezTo>
                <a:cubicBezTo>
                  <a:pt x="17382" y="19153"/>
                  <a:pt x="17290" y="19070"/>
                  <a:pt x="17161" y="19070"/>
                </a:cubicBezTo>
                <a:close/>
                <a:moveTo>
                  <a:pt x="10092" y="19070"/>
                </a:moveTo>
                <a:cubicBezTo>
                  <a:pt x="9963" y="19070"/>
                  <a:pt x="9871" y="19153"/>
                  <a:pt x="9871" y="19251"/>
                </a:cubicBezTo>
                <a:cubicBezTo>
                  <a:pt x="9871" y="19367"/>
                  <a:pt x="9963" y="19449"/>
                  <a:pt x="10092" y="19449"/>
                </a:cubicBezTo>
                <a:cubicBezTo>
                  <a:pt x="10203" y="19449"/>
                  <a:pt x="10295" y="19367"/>
                  <a:pt x="10295" y="19251"/>
                </a:cubicBezTo>
                <a:cubicBezTo>
                  <a:pt x="10295" y="19153"/>
                  <a:pt x="10203" y="19070"/>
                  <a:pt x="10092" y="19070"/>
                </a:cubicBezTo>
                <a:close/>
                <a:moveTo>
                  <a:pt x="3002" y="19070"/>
                </a:moveTo>
                <a:cubicBezTo>
                  <a:pt x="2873" y="19070"/>
                  <a:pt x="2781" y="19153"/>
                  <a:pt x="2781" y="19251"/>
                </a:cubicBezTo>
                <a:cubicBezTo>
                  <a:pt x="2781" y="19367"/>
                  <a:pt x="2873" y="19449"/>
                  <a:pt x="3002" y="19449"/>
                </a:cubicBezTo>
                <a:cubicBezTo>
                  <a:pt x="3112" y="19449"/>
                  <a:pt x="3204" y="19367"/>
                  <a:pt x="3204" y="19251"/>
                </a:cubicBezTo>
                <a:cubicBezTo>
                  <a:pt x="3204" y="19153"/>
                  <a:pt x="3112" y="19070"/>
                  <a:pt x="3002" y="19070"/>
                </a:cubicBezTo>
                <a:close/>
                <a:moveTo>
                  <a:pt x="18617" y="18808"/>
                </a:moveTo>
                <a:lnTo>
                  <a:pt x="18948" y="18808"/>
                </a:lnTo>
                <a:lnTo>
                  <a:pt x="18948" y="19727"/>
                </a:lnTo>
                <a:lnTo>
                  <a:pt x="18617" y="19727"/>
                </a:lnTo>
                <a:close/>
                <a:moveTo>
                  <a:pt x="18046" y="18808"/>
                </a:moveTo>
                <a:lnTo>
                  <a:pt x="18412" y="18808"/>
                </a:lnTo>
                <a:lnTo>
                  <a:pt x="18412" y="19727"/>
                </a:lnTo>
                <a:lnTo>
                  <a:pt x="18046" y="19727"/>
                </a:lnTo>
                <a:close/>
                <a:moveTo>
                  <a:pt x="11526" y="18808"/>
                </a:moveTo>
                <a:lnTo>
                  <a:pt x="11860" y="18808"/>
                </a:lnTo>
                <a:lnTo>
                  <a:pt x="11860" y="19727"/>
                </a:lnTo>
                <a:lnTo>
                  <a:pt x="11526" y="19727"/>
                </a:lnTo>
                <a:close/>
                <a:moveTo>
                  <a:pt x="10976" y="18808"/>
                </a:moveTo>
                <a:lnTo>
                  <a:pt x="11325" y="18808"/>
                </a:lnTo>
                <a:lnTo>
                  <a:pt x="11325" y="19727"/>
                </a:lnTo>
                <a:lnTo>
                  <a:pt x="10976" y="19727"/>
                </a:lnTo>
                <a:close/>
                <a:moveTo>
                  <a:pt x="4438" y="18808"/>
                </a:moveTo>
                <a:lnTo>
                  <a:pt x="4769" y="18808"/>
                </a:lnTo>
                <a:lnTo>
                  <a:pt x="4769" y="19727"/>
                </a:lnTo>
                <a:lnTo>
                  <a:pt x="4438" y="19727"/>
                </a:lnTo>
                <a:close/>
                <a:moveTo>
                  <a:pt x="3885" y="18808"/>
                </a:moveTo>
                <a:lnTo>
                  <a:pt x="4234" y="18808"/>
                </a:lnTo>
                <a:lnTo>
                  <a:pt x="4234" y="19727"/>
                </a:lnTo>
                <a:lnTo>
                  <a:pt x="3885" y="19727"/>
                </a:lnTo>
                <a:close/>
                <a:moveTo>
                  <a:pt x="17161" y="18758"/>
                </a:moveTo>
                <a:cubicBezTo>
                  <a:pt x="17475" y="18758"/>
                  <a:pt x="17732" y="18988"/>
                  <a:pt x="17732" y="19251"/>
                </a:cubicBezTo>
                <a:cubicBezTo>
                  <a:pt x="17732" y="19531"/>
                  <a:pt x="17475" y="19761"/>
                  <a:pt x="17161" y="19761"/>
                </a:cubicBezTo>
                <a:cubicBezTo>
                  <a:pt x="16867" y="19761"/>
                  <a:pt x="16609" y="19531"/>
                  <a:pt x="16609" y="19251"/>
                </a:cubicBezTo>
                <a:cubicBezTo>
                  <a:pt x="16609" y="18988"/>
                  <a:pt x="16867" y="18758"/>
                  <a:pt x="17161" y="18758"/>
                </a:cubicBezTo>
                <a:close/>
                <a:moveTo>
                  <a:pt x="10092" y="18758"/>
                </a:moveTo>
                <a:cubicBezTo>
                  <a:pt x="10387" y="18758"/>
                  <a:pt x="10645" y="18988"/>
                  <a:pt x="10645" y="19251"/>
                </a:cubicBezTo>
                <a:cubicBezTo>
                  <a:pt x="10645" y="19531"/>
                  <a:pt x="10387" y="19761"/>
                  <a:pt x="10092" y="19761"/>
                </a:cubicBezTo>
                <a:cubicBezTo>
                  <a:pt x="9779" y="19761"/>
                  <a:pt x="9521" y="19531"/>
                  <a:pt x="9521" y="19251"/>
                </a:cubicBezTo>
                <a:cubicBezTo>
                  <a:pt x="9521" y="18988"/>
                  <a:pt x="9779" y="18758"/>
                  <a:pt x="10092" y="18758"/>
                </a:cubicBezTo>
                <a:close/>
                <a:moveTo>
                  <a:pt x="3002" y="18758"/>
                </a:moveTo>
                <a:cubicBezTo>
                  <a:pt x="3296" y="18758"/>
                  <a:pt x="3554" y="18988"/>
                  <a:pt x="3554" y="19251"/>
                </a:cubicBezTo>
                <a:cubicBezTo>
                  <a:pt x="3554" y="19531"/>
                  <a:pt x="3296" y="19761"/>
                  <a:pt x="3002" y="19761"/>
                </a:cubicBezTo>
                <a:cubicBezTo>
                  <a:pt x="2688" y="19761"/>
                  <a:pt x="2431" y="19531"/>
                  <a:pt x="2431" y="19251"/>
                </a:cubicBezTo>
                <a:cubicBezTo>
                  <a:pt x="2431" y="18988"/>
                  <a:pt x="2688" y="18758"/>
                  <a:pt x="3002" y="18758"/>
                </a:cubicBezTo>
                <a:close/>
                <a:moveTo>
                  <a:pt x="16482" y="18563"/>
                </a:moveTo>
                <a:lnTo>
                  <a:pt x="16482" y="19975"/>
                </a:lnTo>
                <a:lnTo>
                  <a:pt x="19279" y="19975"/>
                </a:lnTo>
                <a:lnTo>
                  <a:pt x="19279" y="18563"/>
                </a:lnTo>
                <a:close/>
                <a:moveTo>
                  <a:pt x="9391" y="18563"/>
                </a:moveTo>
                <a:lnTo>
                  <a:pt x="9391" y="19975"/>
                </a:lnTo>
                <a:lnTo>
                  <a:pt x="12191" y="19975"/>
                </a:lnTo>
                <a:lnTo>
                  <a:pt x="12191" y="18563"/>
                </a:lnTo>
                <a:close/>
                <a:moveTo>
                  <a:pt x="2301" y="18563"/>
                </a:moveTo>
                <a:lnTo>
                  <a:pt x="2301" y="19975"/>
                </a:lnTo>
                <a:lnTo>
                  <a:pt x="5100" y="19975"/>
                </a:lnTo>
                <a:lnTo>
                  <a:pt x="5100" y="18563"/>
                </a:lnTo>
                <a:close/>
                <a:moveTo>
                  <a:pt x="16150" y="18251"/>
                </a:moveTo>
                <a:lnTo>
                  <a:pt x="19610" y="18251"/>
                </a:lnTo>
                <a:lnTo>
                  <a:pt x="19610" y="20287"/>
                </a:lnTo>
                <a:lnTo>
                  <a:pt x="16150" y="20287"/>
                </a:lnTo>
                <a:close/>
                <a:moveTo>
                  <a:pt x="9060" y="18251"/>
                </a:moveTo>
                <a:lnTo>
                  <a:pt x="12522" y="18251"/>
                </a:lnTo>
                <a:lnTo>
                  <a:pt x="12522" y="20287"/>
                </a:lnTo>
                <a:lnTo>
                  <a:pt x="9060" y="20287"/>
                </a:lnTo>
                <a:close/>
                <a:moveTo>
                  <a:pt x="1969" y="18251"/>
                </a:moveTo>
                <a:lnTo>
                  <a:pt x="5432" y="18251"/>
                </a:lnTo>
                <a:lnTo>
                  <a:pt x="5432" y="20287"/>
                </a:lnTo>
                <a:lnTo>
                  <a:pt x="1969" y="20287"/>
                </a:lnTo>
                <a:close/>
                <a:moveTo>
                  <a:pt x="17161" y="16574"/>
                </a:moveTo>
                <a:cubicBezTo>
                  <a:pt x="17051" y="16574"/>
                  <a:pt x="16959" y="16656"/>
                  <a:pt x="16959" y="16772"/>
                </a:cubicBezTo>
                <a:cubicBezTo>
                  <a:pt x="16959" y="16870"/>
                  <a:pt x="17051" y="16953"/>
                  <a:pt x="17161" y="16953"/>
                </a:cubicBezTo>
                <a:cubicBezTo>
                  <a:pt x="17290" y="16953"/>
                  <a:pt x="17382" y="16870"/>
                  <a:pt x="17382" y="16772"/>
                </a:cubicBezTo>
                <a:cubicBezTo>
                  <a:pt x="17382" y="16656"/>
                  <a:pt x="17290" y="16574"/>
                  <a:pt x="17161" y="16574"/>
                </a:cubicBezTo>
                <a:close/>
                <a:moveTo>
                  <a:pt x="10092" y="16574"/>
                </a:moveTo>
                <a:cubicBezTo>
                  <a:pt x="9963" y="16574"/>
                  <a:pt x="9871" y="16656"/>
                  <a:pt x="9871" y="16772"/>
                </a:cubicBezTo>
                <a:cubicBezTo>
                  <a:pt x="9871" y="16870"/>
                  <a:pt x="9963" y="16953"/>
                  <a:pt x="10092" y="16953"/>
                </a:cubicBezTo>
                <a:cubicBezTo>
                  <a:pt x="10203" y="16953"/>
                  <a:pt x="10295" y="16870"/>
                  <a:pt x="10295" y="16772"/>
                </a:cubicBezTo>
                <a:cubicBezTo>
                  <a:pt x="10295" y="16656"/>
                  <a:pt x="10203" y="16574"/>
                  <a:pt x="10092" y="16574"/>
                </a:cubicBezTo>
                <a:close/>
                <a:moveTo>
                  <a:pt x="3002" y="16574"/>
                </a:moveTo>
                <a:cubicBezTo>
                  <a:pt x="2873" y="16574"/>
                  <a:pt x="2781" y="16656"/>
                  <a:pt x="2781" y="16772"/>
                </a:cubicBezTo>
                <a:cubicBezTo>
                  <a:pt x="2781" y="16870"/>
                  <a:pt x="2873" y="16953"/>
                  <a:pt x="3002" y="16953"/>
                </a:cubicBezTo>
                <a:cubicBezTo>
                  <a:pt x="3112" y="16953"/>
                  <a:pt x="3204" y="16870"/>
                  <a:pt x="3204" y="16772"/>
                </a:cubicBezTo>
                <a:cubicBezTo>
                  <a:pt x="3204" y="16656"/>
                  <a:pt x="3112" y="16574"/>
                  <a:pt x="3002" y="16574"/>
                </a:cubicBezTo>
                <a:close/>
                <a:moveTo>
                  <a:pt x="18617" y="16296"/>
                </a:moveTo>
                <a:lnTo>
                  <a:pt x="18948" y="16296"/>
                </a:lnTo>
                <a:lnTo>
                  <a:pt x="18948" y="17231"/>
                </a:lnTo>
                <a:lnTo>
                  <a:pt x="18617" y="17231"/>
                </a:lnTo>
                <a:close/>
                <a:moveTo>
                  <a:pt x="18046" y="16296"/>
                </a:moveTo>
                <a:lnTo>
                  <a:pt x="18412" y="16296"/>
                </a:lnTo>
                <a:lnTo>
                  <a:pt x="18412" y="17231"/>
                </a:lnTo>
                <a:lnTo>
                  <a:pt x="18046" y="17231"/>
                </a:lnTo>
                <a:close/>
                <a:moveTo>
                  <a:pt x="11526" y="16296"/>
                </a:moveTo>
                <a:lnTo>
                  <a:pt x="11860" y="16296"/>
                </a:lnTo>
                <a:lnTo>
                  <a:pt x="11860" y="17231"/>
                </a:lnTo>
                <a:lnTo>
                  <a:pt x="11526" y="17231"/>
                </a:lnTo>
                <a:close/>
                <a:moveTo>
                  <a:pt x="10976" y="16296"/>
                </a:moveTo>
                <a:lnTo>
                  <a:pt x="11325" y="16296"/>
                </a:lnTo>
                <a:lnTo>
                  <a:pt x="11325" y="17231"/>
                </a:lnTo>
                <a:lnTo>
                  <a:pt x="10976" y="17231"/>
                </a:lnTo>
                <a:close/>
                <a:moveTo>
                  <a:pt x="4438" y="16296"/>
                </a:moveTo>
                <a:lnTo>
                  <a:pt x="4769" y="16296"/>
                </a:lnTo>
                <a:lnTo>
                  <a:pt x="4769" y="17231"/>
                </a:lnTo>
                <a:lnTo>
                  <a:pt x="4438" y="17231"/>
                </a:lnTo>
                <a:close/>
                <a:moveTo>
                  <a:pt x="3885" y="16296"/>
                </a:moveTo>
                <a:lnTo>
                  <a:pt x="4234" y="16296"/>
                </a:lnTo>
                <a:lnTo>
                  <a:pt x="4234" y="17231"/>
                </a:lnTo>
                <a:lnTo>
                  <a:pt x="3885" y="17231"/>
                </a:lnTo>
                <a:close/>
                <a:moveTo>
                  <a:pt x="17161" y="16261"/>
                </a:moveTo>
                <a:cubicBezTo>
                  <a:pt x="17475" y="16261"/>
                  <a:pt x="17732" y="16492"/>
                  <a:pt x="17732" y="16772"/>
                </a:cubicBezTo>
                <a:cubicBezTo>
                  <a:pt x="17732" y="17035"/>
                  <a:pt x="17475" y="17265"/>
                  <a:pt x="17161" y="17265"/>
                </a:cubicBezTo>
                <a:cubicBezTo>
                  <a:pt x="16867" y="17265"/>
                  <a:pt x="16609" y="17035"/>
                  <a:pt x="16609" y="16772"/>
                </a:cubicBezTo>
                <a:cubicBezTo>
                  <a:pt x="16609" y="16492"/>
                  <a:pt x="16867" y="16261"/>
                  <a:pt x="17161" y="16261"/>
                </a:cubicBezTo>
                <a:close/>
                <a:moveTo>
                  <a:pt x="10092" y="16261"/>
                </a:moveTo>
                <a:cubicBezTo>
                  <a:pt x="10387" y="16261"/>
                  <a:pt x="10645" y="16492"/>
                  <a:pt x="10645" y="16772"/>
                </a:cubicBezTo>
                <a:cubicBezTo>
                  <a:pt x="10645" y="17035"/>
                  <a:pt x="10387" y="17265"/>
                  <a:pt x="10092" y="17265"/>
                </a:cubicBezTo>
                <a:cubicBezTo>
                  <a:pt x="9779" y="17265"/>
                  <a:pt x="9521" y="17035"/>
                  <a:pt x="9521" y="16772"/>
                </a:cubicBezTo>
                <a:cubicBezTo>
                  <a:pt x="9521" y="16492"/>
                  <a:pt x="9779" y="16261"/>
                  <a:pt x="10092" y="16261"/>
                </a:cubicBezTo>
                <a:close/>
                <a:moveTo>
                  <a:pt x="3002" y="16261"/>
                </a:moveTo>
                <a:cubicBezTo>
                  <a:pt x="3296" y="16261"/>
                  <a:pt x="3554" y="16492"/>
                  <a:pt x="3554" y="16772"/>
                </a:cubicBezTo>
                <a:cubicBezTo>
                  <a:pt x="3554" y="17035"/>
                  <a:pt x="3296" y="17265"/>
                  <a:pt x="3002" y="17265"/>
                </a:cubicBezTo>
                <a:cubicBezTo>
                  <a:pt x="2688" y="17265"/>
                  <a:pt x="2431" y="17035"/>
                  <a:pt x="2431" y="16772"/>
                </a:cubicBezTo>
                <a:cubicBezTo>
                  <a:pt x="2431" y="16492"/>
                  <a:pt x="2688" y="16261"/>
                  <a:pt x="3002" y="16261"/>
                </a:cubicBezTo>
                <a:close/>
                <a:moveTo>
                  <a:pt x="16482" y="16066"/>
                </a:moveTo>
                <a:lnTo>
                  <a:pt x="16482" y="17495"/>
                </a:lnTo>
                <a:lnTo>
                  <a:pt x="19279" y="17495"/>
                </a:lnTo>
                <a:lnTo>
                  <a:pt x="19279" y="16066"/>
                </a:lnTo>
                <a:close/>
                <a:moveTo>
                  <a:pt x="9391" y="16066"/>
                </a:moveTo>
                <a:lnTo>
                  <a:pt x="9391" y="17495"/>
                </a:lnTo>
                <a:lnTo>
                  <a:pt x="12191" y="17495"/>
                </a:lnTo>
                <a:lnTo>
                  <a:pt x="12191" y="16066"/>
                </a:lnTo>
                <a:close/>
                <a:moveTo>
                  <a:pt x="2301" y="16066"/>
                </a:moveTo>
                <a:lnTo>
                  <a:pt x="2301" y="17495"/>
                </a:lnTo>
                <a:lnTo>
                  <a:pt x="5100" y="17495"/>
                </a:lnTo>
                <a:lnTo>
                  <a:pt x="5100" y="16066"/>
                </a:lnTo>
                <a:close/>
                <a:moveTo>
                  <a:pt x="16150" y="15770"/>
                </a:moveTo>
                <a:lnTo>
                  <a:pt x="19610" y="15770"/>
                </a:lnTo>
                <a:lnTo>
                  <a:pt x="19610" y="17807"/>
                </a:lnTo>
                <a:lnTo>
                  <a:pt x="16150" y="17807"/>
                </a:lnTo>
                <a:close/>
                <a:moveTo>
                  <a:pt x="9060" y="15770"/>
                </a:moveTo>
                <a:lnTo>
                  <a:pt x="12522" y="15770"/>
                </a:lnTo>
                <a:lnTo>
                  <a:pt x="12522" y="17807"/>
                </a:lnTo>
                <a:lnTo>
                  <a:pt x="9060" y="17807"/>
                </a:lnTo>
                <a:close/>
                <a:moveTo>
                  <a:pt x="1969" y="15770"/>
                </a:moveTo>
                <a:lnTo>
                  <a:pt x="5432" y="15770"/>
                </a:lnTo>
                <a:lnTo>
                  <a:pt x="5432" y="17807"/>
                </a:lnTo>
                <a:lnTo>
                  <a:pt x="1969" y="17807"/>
                </a:lnTo>
                <a:close/>
                <a:moveTo>
                  <a:pt x="17161" y="14077"/>
                </a:moveTo>
                <a:cubicBezTo>
                  <a:pt x="17051" y="14077"/>
                  <a:pt x="16959" y="14159"/>
                  <a:pt x="16959" y="14258"/>
                </a:cubicBezTo>
                <a:cubicBezTo>
                  <a:pt x="16959" y="14372"/>
                  <a:pt x="17051" y="14454"/>
                  <a:pt x="17161" y="14454"/>
                </a:cubicBezTo>
                <a:cubicBezTo>
                  <a:pt x="17290" y="14454"/>
                  <a:pt x="17382" y="14372"/>
                  <a:pt x="17382" y="14258"/>
                </a:cubicBezTo>
                <a:cubicBezTo>
                  <a:pt x="17382" y="14159"/>
                  <a:pt x="17290" y="14077"/>
                  <a:pt x="17161" y="14077"/>
                </a:cubicBezTo>
                <a:close/>
                <a:moveTo>
                  <a:pt x="10092" y="14077"/>
                </a:moveTo>
                <a:cubicBezTo>
                  <a:pt x="9963" y="14077"/>
                  <a:pt x="9871" y="14159"/>
                  <a:pt x="9871" y="14258"/>
                </a:cubicBezTo>
                <a:cubicBezTo>
                  <a:pt x="9871" y="14372"/>
                  <a:pt x="9963" y="14454"/>
                  <a:pt x="10092" y="14454"/>
                </a:cubicBezTo>
                <a:cubicBezTo>
                  <a:pt x="10203" y="14454"/>
                  <a:pt x="10295" y="14372"/>
                  <a:pt x="10295" y="14258"/>
                </a:cubicBezTo>
                <a:cubicBezTo>
                  <a:pt x="10295" y="14159"/>
                  <a:pt x="10203" y="14077"/>
                  <a:pt x="10092" y="14077"/>
                </a:cubicBezTo>
                <a:close/>
                <a:moveTo>
                  <a:pt x="3002" y="14077"/>
                </a:moveTo>
                <a:cubicBezTo>
                  <a:pt x="2873" y="14077"/>
                  <a:pt x="2781" y="14159"/>
                  <a:pt x="2781" y="14258"/>
                </a:cubicBezTo>
                <a:cubicBezTo>
                  <a:pt x="2781" y="14372"/>
                  <a:pt x="2873" y="14454"/>
                  <a:pt x="3002" y="14454"/>
                </a:cubicBezTo>
                <a:cubicBezTo>
                  <a:pt x="3112" y="14454"/>
                  <a:pt x="3204" y="14372"/>
                  <a:pt x="3204" y="14258"/>
                </a:cubicBezTo>
                <a:cubicBezTo>
                  <a:pt x="3204" y="14159"/>
                  <a:pt x="3112" y="14077"/>
                  <a:pt x="3002" y="14077"/>
                </a:cubicBezTo>
                <a:close/>
                <a:moveTo>
                  <a:pt x="18617" y="13799"/>
                </a:moveTo>
                <a:lnTo>
                  <a:pt x="18948" y="13799"/>
                </a:lnTo>
                <a:lnTo>
                  <a:pt x="18948" y="14735"/>
                </a:lnTo>
                <a:lnTo>
                  <a:pt x="18617" y="14735"/>
                </a:lnTo>
                <a:close/>
                <a:moveTo>
                  <a:pt x="18046" y="13799"/>
                </a:moveTo>
                <a:lnTo>
                  <a:pt x="18412" y="13799"/>
                </a:lnTo>
                <a:lnTo>
                  <a:pt x="18412" y="14735"/>
                </a:lnTo>
                <a:lnTo>
                  <a:pt x="18046" y="14735"/>
                </a:lnTo>
                <a:close/>
                <a:moveTo>
                  <a:pt x="11526" y="13799"/>
                </a:moveTo>
                <a:lnTo>
                  <a:pt x="11860" y="13799"/>
                </a:lnTo>
                <a:lnTo>
                  <a:pt x="11860" y="14735"/>
                </a:lnTo>
                <a:lnTo>
                  <a:pt x="11526" y="14735"/>
                </a:lnTo>
                <a:close/>
                <a:moveTo>
                  <a:pt x="10976" y="13799"/>
                </a:moveTo>
                <a:lnTo>
                  <a:pt x="11325" y="13799"/>
                </a:lnTo>
                <a:lnTo>
                  <a:pt x="11325" y="14735"/>
                </a:lnTo>
                <a:lnTo>
                  <a:pt x="10976" y="14735"/>
                </a:lnTo>
                <a:close/>
                <a:moveTo>
                  <a:pt x="4438" y="13799"/>
                </a:moveTo>
                <a:lnTo>
                  <a:pt x="4769" y="13799"/>
                </a:lnTo>
                <a:lnTo>
                  <a:pt x="4769" y="14735"/>
                </a:lnTo>
                <a:lnTo>
                  <a:pt x="4438" y="14735"/>
                </a:lnTo>
                <a:close/>
                <a:moveTo>
                  <a:pt x="3885" y="13799"/>
                </a:moveTo>
                <a:lnTo>
                  <a:pt x="4234" y="13799"/>
                </a:lnTo>
                <a:lnTo>
                  <a:pt x="4234" y="14735"/>
                </a:lnTo>
                <a:lnTo>
                  <a:pt x="3885" y="14735"/>
                </a:lnTo>
                <a:close/>
                <a:moveTo>
                  <a:pt x="17161" y="13765"/>
                </a:moveTo>
                <a:cubicBezTo>
                  <a:pt x="17475" y="13765"/>
                  <a:pt x="17732" y="13995"/>
                  <a:pt x="17732" y="14258"/>
                </a:cubicBezTo>
                <a:cubicBezTo>
                  <a:pt x="17732" y="14537"/>
                  <a:pt x="17475" y="14766"/>
                  <a:pt x="17161" y="14766"/>
                </a:cubicBezTo>
                <a:cubicBezTo>
                  <a:pt x="16867" y="14766"/>
                  <a:pt x="16609" y="14537"/>
                  <a:pt x="16609" y="14258"/>
                </a:cubicBezTo>
                <a:cubicBezTo>
                  <a:pt x="16609" y="13995"/>
                  <a:pt x="16867" y="13765"/>
                  <a:pt x="17161" y="13765"/>
                </a:cubicBezTo>
                <a:close/>
                <a:moveTo>
                  <a:pt x="10092" y="13765"/>
                </a:moveTo>
                <a:cubicBezTo>
                  <a:pt x="10387" y="13765"/>
                  <a:pt x="10645" y="13995"/>
                  <a:pt x="10645" y="14258"/>
                </a:cubicBezTo>
                <a:cubicBezTo>
                  <a:pt x="10645" y="14537"/>
                  <a:pt x="10387" y="14766"/>
                  <a:pt x="10092" y="14766"/>
                </a:cubicBezTo>
                <a:cubicBezTo>
                  <a:pt x="9779" y="14766"/>
                  <a:pt x="9521" y="14537"/>
                  <a:pt x="9521" y="14258"/>
                </a:cubicBezTo>
                <a:cubicBezTo>
                  <a:pt x="9521" y="13995"/>
                  <a:pt x="9779" y="13765"/>
                  <a:pt x="10092" y="13765"/>
                </a:cubicBezTo>
                <a:close/>
                <a:moveTo>
                  <a:pt x="3002" y="13765"/>
                </a:moveTo>
                <a:cubicBezTo>
                  <a:pt x="3296" y="13765"/>
                  <a:pt x="3554" y="13995"/>
                  <a:pt x="3554" y="14258"/>
                </a:cubicBezTo>
                <a:cubicBezTo>
                  <a:pt x="3554" y="14537"/>
                  <a:pt x="3296" y="14766"/>
                  <a:pt x="3002" y="14766"/>
                </a:cubicBezTo>
                <a:cubicBezTo>
                  <a:pt x="2688" y="14766"/>
                  <a:pt x="2431" y="14537"/>
                  <a:pt x="2431" y="14258"/>
                </a:cubicBezTo>
                <a:cubicBezTo>
                  <a:pt x="2431" y="13995"/>
                  <a:pt x="2688" y="13765"/>
                  <a:pt x="3002" y="13765"/>
                </a:cubicBezTo>
                <a:close/>
                <a:moveTo>
                  <a:pt x="16482" y="13568"/>
                </a:moveTo>
                <a:lnTo>
                  <a:pt x="16482" y="14998"/>
                </a:lnTo>
                <a:lnTo>
                  <a:pt x="19279" y="14998"/>
                </a:lnTo>
                <a:lnTo>
                  <a:pt x="19279" y="13568"/>
                </a:lnTo>
                <a:close/>
                <a:moveTo>
                  <a:pt x="9391" y="13568"/>
                </a:moveTo>
                <a:lnTo>
                  <a:pt x="9391" y="14998"/>
                </a:lnTo>
                <a:lnTo>
                  <a:pt x="12191" y="14998"/>
                </a:lnTo>
                <a:lnTo>
                  <a:pt x="12191" y="13568"/>
                </a:lnTo>
                <a:close/>
                <a:moveTo>
                  <a:pt x="2301" y="13568"/>
                </a:moveTo>
                <a:lnTo>
                  <a:pt x="2301" y="14998"/>
                </a:lnTo>
                <a:lnTo>
                  <a:pt x="5100" y="14998"/>
                </a:lnTo>
                <a:lnTo>
                  <a:pt x="5100" y="13568"/>
                </a:lnTo>
                <a:close/>
                <a:moveTo>
                  <a:pt x="16150" y="13255"/>
                </a:moveTo>
                <a:lnTo>
                  <a:pt x="19610" y="13255"/>
                </a:lnTo>
                <a:lnTo>
                  <a:pt x="19610" y="15310"/>
                </a:lnTo>
                <a:lnTo>
                  <a:pt x="16150" y="15310"/>
                </a:lnTo>
                <a:close/>
                <a:moveTo>
                  <a:pt x="9060" y="13255"/>
                </a:moveTo>
                <a:lnTo>
                  <a:pt x="12522" y="13255"/>
                </a:lnTo>
                <a:lnTo>
                  <a:pt x="12522" y="15310"/>
                </a:lnTo>
                <a:lnTo>
                  <a:pt x="9060" y="15310"/>
                </a:lnTo>
                <a:close/>
                <a:moveTo>
                  <a:pt x="1969" y="13255"/>
                </a:moveTo>
                <a:lnTo>
                  <a:pt x="5432" y="13255"/>
                </a:lnTo>
                <a:lnTo>
                  <a:pt x="5432" y="15310"/>
                </a:lnTo>
                <a:lnTo>
                  <a:pt x="1969" y="15310"/>
                </a:lnTo>
                <a:close/>
                <a:moveTo>
                  <a:pt x="15781" y="12895"/>
                </a:moveTo>
                <a:lnTo>
                  <a:pt x="15781" y="20664"/>
                </a:lnTo>
                <a:lnTo>
                  <a:pt x="19961" y="20664"/>
                </a:lnTo>
                <a:lnTo>
                  <a:pt x="19961" y="12895"/>
                </a:lnTo>
                <a:close/>
                <a:moveTo>
                  <a:pt x="8690" y="12895"/>
                </a:moveTo>
                <a:lnTo>
                  <a:pt x="8690" y="20664"/>
                </a:lnTo>
                <a:lnTo>
                  <a:pt x="12871" y="20664"/>
                </a:lnTo>
                <a:lnTo>
                  <a:pt x="12871" y="12895"/>
                </a:lnTo>
                <a:close/>
                <a:moveTo>
                  <a:pt x="1602" y="12895"/>
                </a:moveTo>
                <a:lnTo>
                  <a:pt x="1602" y="20664"/>
                </a:lnTo>
                <a:lnTo>
                  <a:pt x="5783" y="20664"/>
                </a:lnTo>
                <a:lnTo>
                  <a:pt x="5783" y="12895"/>
                </a:lnTo>
                <a:close/>
                <a:moveTo>
                  <a:pt x="15394" y="11958"/>
                </a:moveTo>
                <a:lnTo>
                  <a:pt x="20385" y="11958"/>
                </a:lnTo>
                <a:cubicBezTo>
                  <a:pt x="20753" y="11958"/>
                  <a:pt x="21029" y="12221"/>
                  <a:pt x="21029" y="12533"/>
                </a:cubicBezTo>
                <a:lnTo>
                  <a:pt x="21029" y="21025"/>
                </a:lnTo>
                <a:cubicBezTo>
                  <a:pt x="21029" y="21337"/>
                  <a:pt x="20753" y="21600"/>
                  <a:pt x="20385" y="21600"/>
                </a:cubicBezTo>
                <a:lnTo>
                  <a:pt x="15394" y="21600"/>
                </a:lnTo>
                <a:cubicBezTo>
                  <a:pt x="15026" y="21600"/>
                  <a:pt x="14731" y="21337"/>
                  <a:pt x="14731" y="21025"/>
                </a:cubicBezTo>
                <a:lnTo>
                  <a:pt x="14731" y="12533"/>
                </a:lnTo>
                <a:cubicBezTo>
                  <a:pt x="14731" y="12221"/>
                  <a:pt x="15026" y="11958"/>
                  <a:pt x="15394" y="11958"/>
                </a:cubicBezTo>
                <a:close/>
                <a:moveTo>
                  <a:pt x="8304" y="11958"/>
                </a:moveTo>
                <a:lnTo>
                  <a:pt x="13294" y="11958"/>
                </a:lnTo>
                <a:cubicBezTo>
                  <a:pt x="13663" y="11958"/>
                  <a:pt x="13939" y="12221"/>
                  <a:pt x="13939" y="12533"/>
                </a:cubicBezTo>
                <a:lnTo>
                  <a:pt x="13939" y="21025"/>
                </a:lnTo>
                <a:cubicBezTo>
                  <a:pt x="13939" y="21337"/>
                  <a:pt x="13663" y="21600"/>
                  <a:pt x="13294" y="21600"/>
                </a:cubicBezTo>
                <a:lnTo>
                  <a:pt x="8304" y="21600"/>
                </a:lnTo>
                <a:cubicBezTo>
                  <a:pt x="7935" y="21600"/>
                  <a:pt x="7641" y="21337"/>
                  <a:pt x="7641" y="21025"/>
                </a:cubicBezTo>
                <a:lnTo>
                  <a:pt x="7641" y="12533"/>
                </a:lnTo>
                <a:cubicBezTo>
                  <a:pt x="7641" y="12221"/>
                  <a:pt x="7935" y="11958"/>
                  <a:pt x="8304" y="11958"/>
                </a:cubicBezTo>
                <a:close/>
                <a:moveTo>
                  <a:pt x="1215" y="11958"/>
                </a:moveTo>
                <a:lnTo>
                  <a:pt x="6206" y="11958"/>
                </a:lnTo>
                <a:cubicBezTo>
                  <a:pt x="6575" y="11958"/>
                  <a:pt x="6851" y="12221"/>
                  <a:pt x="6851" y="12533"/>
                </a:cubicBezTo>
                <a:lnTo>
                  <a:pt x="6851" y="21025"/>
                </a:lnTo>
                <a:cubicBezTo>
                  <a:pt x="6851" y="21337"/>
                  <a:pt x="6575" y="21600"/>
                  <a:pt x="6206" y="21600"/>
                </a:cubicBezTo>
                <a:lnTo>
                  <a:pt x="1215" y="21600"/>
                </a:lnTo>
                <a:cubicBezTo>
                  <a:pt x="847" y="21600"/>
                  <a:pt x="571" y="21337"/>
                  <a:pt x="571" y="21025"/>
                </a:cubicBezTo>
                <a:lnTo>
                  <a:pt x="571" y="12533"/>
                </a:lnTo>
                <a:cubicBezTo>
                  <a:pt x="571" y="12221"/>
                  <a:pt x="847" y="11958"/>
                  <a:pt x="1215" y="11958"/>
                </a:cubicBezTo>
                <a:close/>
                <a:moveTo>
                  <a:pt x="10791" y="5159"/>
                </a:moveTo>
                <a:cubicBezTo>
                  <a:pt x="11619" y="5159"/>
                  <a:pt x="12301" y="5750"/>
                  <a:pt x="12301" y="6489"/>
                </a:cubicBezTo>
                <a:cubicBezTo>
                  <a:pt x="12301" y="6637"/>
                  <a:pt x="12264" y="6785"/>
                  <a:pt x="12227" y="6916"/>
                </a:cubicBezTo>
                <a:lnTo>
                  <a:pt x="17641" y="11382"/>
                </a:lnTo>
                <a:lnTo>
                  <a:pt x="15836" y="11382"/>
                </a:lnTo>
                <a:lnTo>
                  <a:pt x="11417" y="7753"/>
                </a:lnTo>
                <a:lnTo>
                  <a:pt x="11417" y="11382"/>
                </a:lnTo>
                <a:lnTo>
                  <a:pt x="10183" y="11382"/>
                </a:lnTo>
                <a:lnTo>
                  <a:pt x="10183" y="7753"/>
                </a:lnTo>
                <a:lnTo>
                  <a:pt x="5764" y="11382"/>
                </a:lnTo>
                <a:lnTo>
                  <a:pt x="3959" y="11382"/>
                </a:lnTo>
                <a:lnTo>
                  <a:pt x="9373" y="6916"/>
                </a:lnTo>
                <a:cubicBezTo>
                  <a:pt x="9336" y="6785"/>
                  <a:pt x="9299" y="6653"/>
                  <a:pt x="9299" y="6489"/>
                </a:cubicBezTo>
                <a:cubicBezTo>
                  <a:pt x="9299" y="5750"/>
                  <a:pt x="9962" y="5159"/>
                  <a:pt x="10791" y="5159"/>
                </a:cubicBezTo>
                <a:close/>
                <a:moveTo>
                  <a:pt x="9262" y="0"/>
                </a:moveTo>
                <a:cubicBezTo>
                  <a:pt x="10441" y="0"/>
                  <a:pt x="11546" y="345"/>
                  <a:pt x="12467" y="969"/>
                </a:cubicBezTo>
                <a:cubicBezTo>
                  <a:pt x="12559" y="1018"/>
                  <a:pt x="12669" y="1051"/>
                  <a:pt x="12780" y="1051"/>
                </a:cubicBezTo>
                <a:cubicBezTo>
                  <a:pt x="12890" y="1035"/>
                  <a:pt x="12982" y="1035"/>
                  <a:pt x="13093" y="1035"/>
                </a:cubicBezTo>
                <a:cubicBezTo>
                  <a:pt x="14603" y="1035"/>
                  <a:pt x="16039" y="1708"/>
                  <a:pt x="16904" y="2776"/>
                </a:cubicBezTo>
                <a:cubicBezTo>
                  <a:pt x="16996" y="2875"/>
                  <a:pt x="17107" y="2940"/>
                  <a:pt x="17236" y="2957"/>
                </a:cubicBezTo>
                <a:cubicBezTo>
                  <a:pt x="19685" y="3121"/>
                  <a:pt x="21600" y="4928"/>
                  <a:pt x="21600" y="7146"/>
                </a:cubicBezTo>
                <a:cubicBezTo>
                  <a:pt x="21600" y="8904"/>
                  <a:pt x="20385" y="10415"/>
                  <a:pt x="18672" y="11039"/>
                </a:cubicBezTo>
                <a:lnTo>
                  <a:pt x="17033" y="9692"/>
                </a:lnTo>
                <a:cubicBezTo>
                  <a:pt x="18543" y="9626"/>
                  <a:pt x="19740" y="8509"/>
                  <a:pt x="19740" y="7146"/>
                </a:cubicBezTo>
                <a:cubicBezTo>
                  <a:pt x="19740" y="5733"/>
                  <a:pt x="18470" y="4600"/>
                  <a:pt x="16886" y="4600"/>
                </a:cubicBezTo>
                <a:cubicBezTo>
                  <a:pt x="16794" y="4600"/>
                  <a:pt x="16702" y="4600"/>
                  <a:pt x="16591" y="4616"/>
                </a:cubicBezTo>
                <a:cubicBezTo>
                  <a:pt x="16205" y="4649"/>
                  <a:pt x="15836" y="4452"/>
                  <a:pt x="15671" y="4140"/>
                </a:cubicBezTo>
                <a:cubicBezTo>
                  <a:pt x="15192" y="3253"/>
                  <a:pt x="14197" y="2694"/>
                  <a:pt x="13093" y="2694"/>
                </a:cubicBezTo>
                <a:cubicBezTo>
                  <a:pt x="12890" y="2694"/>
                  <a:pt x="12706" y="2710"/>
                  <a:pt x="12503" y="2760"/>
                </a:cubicBezTo>
                <a:cubicBezTo>
                  <a:pt x="12209" y="2809"/>
                  <a:pt x="11896" y="2727"/>
                  <a:pt x="11675" y="2530"/>
                </a:cubicBezTo>
                <a:cubicBezTo>
                  <a:pt x="11012" y="1971"/>
                  <a:pt x="10165" y="1659"/>
                  <a:pt x="9262" y="1659"/>
                </a:cubicBezTo>
                <a:cubicBezTo>
                  <a:pt x="7679" y="1659"/>
                  <a:pt x="6316" y="2612"/>
                  <a:pt x="5929" y="3975"/>
                </a:cubicBezTo>
                <a:cubicBezTo>
                  <a:pt x="5819" y="4370"/>
                  <a:pt x="5414" y="4632"/>
                  <a:pt x="4953" y="4600"/>
                </a:cubicBezTo>
                <a:cubicBezTo>
                  <a:pt x="4880" y="4600"/>
                  <a:pt x="4788" y="4600"/>
                  <a:pt x="4714" y="4600"/>
                </a:cubicBezTo>
                <a:cubicBezTo>
                  <a:pt x="3130" y="4600"/>
                  <a:pt x="1860" y="5733"/>
                  <a:pt x="1860" y="7146"/>
                </a:cubicBezTo>
                <a:cubicBezTo>
                  <a:pt x="1860" y="8509"/>
                  <a:pt x="3057" y="9626"/>
                  <a:pt x="4567" y="9692"/>
                </a:cubicBezTo>
                <a:lnTo>
                  <a:pt x="2928" y="11039"/>
                </a:lnTo>
                <a:cubicBezTo>
                  <a:pt x="1197" y="10415"/>
                  <a:pt x="0" y="8904"/>
                  <a:pt x="0" y="7146"/>
                </a:cubicBezTo>
                <a:cubicBezTo>
                  <a:pt x="0" y="5010"/>
                  <a:pt x="1786" y="3236"/>
                  <a:pt x="4106" y="2973"/>
                </a:cubicBezTo>
                <a:cubicBezTo>
                  <a:pt x="4254" y="2957"/>
                  <a:pt x="4383" y="2875"/>
                  <a:pt x="4456" y="2743"/>
                </a:cubicBezTo>
                <a:cubicBezTo>
                  <a:pt x="5303" y="1084"/>
                  <a:pt x="7163" y="0"/>
                  <a:pt x="9262" y="0"/>
                </a:cubicBezTo>
                <a:close/>
              </a:path>
            </a:pathLst>
          </a:custGeom>
          <a:solidFill>
            <a:srgbClr val="CC66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nvGrpSpPr>
          <p:cNvPr id="13" name="矩形 34">
            <a:extLst>
              <a:ext uri="{FF2B5EF4-FFF2-40B4-BE49-F238E27FC236}">
                <a16:creationId xmlns:a16="http://schemas.microsoft.com/office/drawing/2014/main" id="{AFC59664-3DAA-B525-655B-1F50E5315588}"/>
              </a:ext>
            </a:extLst>
          </p:cNvPr>
          <p:cNvGrpSpPr>
            <a:grpSpLocks/>
          </p:cNvGrpSpPr>
          <p:nvPr/>
        </p:nvGrpSpPr>
        <p:grpSpPr bwMode="auto">
          <a:xfrm>
            <a:off x="479425" y="5267325"/>
            <a:ext cx="11269663" cy="431800"/>
            <a:chOff x="-1" y="-1"/>
            <a:chExt cx="11269665" cy="432076"/>
          </a:xfrm>
        </p:grpSpPr>
        <p:sp>
          <p:nvSpPr>
            <p:cNvPr id="14" name="矩形">
              <a:extLst>
                <a:ext uri="{FF2B5EF4-FFF2-40B4-BE49-F238E27FC236}">
                  <a16:creationId xmlns:a16="http://schemas.microsoft.com/office/drawing/2014/main" id="{E2AD90AD-CB5D-329E-545D-A79FF0BF2B61}"/>
                </a:ext>
              </a:extLst>
            </p:cNvPr>
            <p:cNvSpPr/>
            <p:nvPr/>
          </p:nvSpPr>
          <p:spPr>
            <a:xfrm>
              <a:off x="-1" y="-1"/>
              <a:ext cx="11269665" cy="432076"/>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15" name="日志采集">
              <a:extLst>
                <a:ext uri="{FF2B5EF4-FFF2-40B4-BE49-F238E27FC236}">
                  <a16:creationId xmlns:a16="http://schemas.microsoft.com/office/drawing/2014/main" id="{23F8FDDF-BAA3-3D76-4471-9E4C9058DA68}"/>
                </a:ext>
              </a:extLst>
            </p:cNvPr>
            <p:cNvSpPr txBox="1"/>
            <p:nvPr/>
          </p:nvSpPr>
          <p:spPr>
            <a:xfrm>
              <a:off x="-1" y="63540"/>
              <a:ext cx="11269665" cy="304995"/>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数据域、资产域、业务域</a:t>
              </a:r>
              <a:endParaRPr sz="1400" b="0" noProof="1">
                <a:latin typeface="微软雅黑 Light" panose="020B0502040204020203" charset="-122"/>
                <a:ea typeface="微软雅黑 Light" panose="020B0502040204020203" charset="-122"/>
              </a:endParaRPr>
            </a:p>
          </p:txBody>
        </p:sp>
      </p:grpSp>
      <p:sp>
        <p:nvSpPr>
          <p:cNvPr id="16" name="文本框 35">
            <a:extLst>
              <a:ext uri="{FF2B5EF4-FFF2-40B4-BE49-F238E27FC236}">
                <a16:creationId xmlns:a16="http://schemas.microsoft.com/office/drawing/2014/main" id="{C2411C6A-DB57-2FE7-7C34-0CD7C0B7509B}"/>
              </a:ext>
            </a:extLst>
          </p:cNvPr>
          <p:cNvSpPr txBox="1">
            <a:spLocks noChangeArrowheads="1"/>
          </p:cNvSpPr>
          <p:nvPr/>
        </p:nvSpPr>
        <p:spPr bwMode="auto">
          <a:xfrm>
            <a:off x="8789988" y="5713413"/>
            <a:ext cx="9080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19" rIns="45719">
            <a:spAutoFit/>
          </a:bodyPr>
          <a:lstStyle/>
          <a:p>
            <a:pPr eaLnBrk="0" hangingPunct="0"/>
            <a:r>
              <a:rPr lang="zh-CN" altLang="zh-CN" sz="1400" b="0" dirty="0">
                <a:latin typeface="微软雅黑 Light" panose="020B0502040204020203" pitchFamily="34" charset="-122"/>
                <a:ea typeface="微软雅黑 Light" panose="020B0502040204020203" pitchFamily="34" charset="-122"/>
              </a:rPr>
              <a:t>syslog</a:t>
            </a:r>
          </a:p>
          <a:p>
            <a:pPr eaLnBrk="0" hangingPunct="0"/>
            <a:r>
              <a:rPr lang="zh-CN" altLang="zh-CN" sz="1400" b="0" dirty="0">
                <a:latin typeface="微软雅黑 Light" panose="020B0502040204020203" pitchFamily="34" charset="-122"/>
                <a:ea typeface="微软雅黑 Light" panose="020B0502040204020203" pitchFamily="34" charset="-122"/>
              </a:rPr>
              <a:t>snmp trap</a:t>
            </a:r>
          </a:p>
          <a:p>
            <a:pPr eaLnBrk="0" hangingPunct="0"/>
            <a:r>
              <a:rPr lang="zh-CN" altLang="zh-CN" sz="1400" b="0" dirty="0">
                <a:latin typeface="微软雅黑 Light" panose="020B0502040204020203" pitchFamily="34" charset="-122"/>
                <a:ea typeface="微软雅黑 Light" panose="020B0502040204020203" pitchFamily="34" charset="-122"/>
              </a:rPr>
              <a:t>agent</a:t>
            </a:r>
          </a:p>
        </p:txBody>
      </p:sp>
      <p:sp>
        <p:nvSpPr>
          <p:cNvPr id="17" name="文本框 36">
            <a:extLst>
              <a:ext uri="{FF2B5EF4-FFF2-40B4-BE49-F238E27FC236}">
                <a16:creationId xmlns:a16="http://schemas.microsoft.com/office/drawing/2014/main" id="{916C5F8D-D2B8-4DB6-F7ED-F174E0F9D01D}"/>
              </a:ext>
            </a:extLst>
          </p:cNvPr>
          <p:cNvSpPr txBox="1">
            <a:spLocks noChangeArrowheads="1"/>
          </p:cNvSpPr>
          <p:nvPr/>
        </p:nvSpPr>
        <p:spPr bwMode="auto">
          <a:xfrm>
            <a:off x="10001250" y="5722938"/>
            <a:ext cx="4175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19" rIns="45719">
            <a:spAutoFit/>
          </a:bodyPr>
          <a:lstStyle/>
          <a:p>
            <a:pPr eaLnBrk="0" hangingPunct="0"/>
            <a:r>
              <a:rPr lang="zh-CN" altLang="zh-CN" sz="1400" b="0">
                <a:latin typeface="微软雅黑 Light" panose="020B0502040204020203" pitchFamily="34" charset="-122"/>
                <a:ea typeface="微软雅黑 Light" panose="020B0502040204020203" pitchFamily="34" charset="-122"/>
              </a:rPr>
              <a:t>wmi</a:t>
            </a:r>
          </a:p>
          <a:p>
            <a:pPr eaLnBrk="0" hangingPunct="0"/>
            <a:r>
              <a:rPr lang="zh-CN" altLang="zh-CN" sz="1400" b="0">
                <a:latin typeface="微软雅黑 Light" panose="020B0502040204020203" pitchFamily="34" charset="-122"/>
                <a:ea typeface="微软雅黑 Light" panose="020B0502040204020203" pitchFamily="34" charset="-122"/>
              </a:rPr>
              <a:t>ssh</a:t>
            </a:r>
          </a:p>
          <a:p>
            <a:pPr eaLnBrk="0" hangingPunct="0"/>
            <a:r>
              <a:rPr lang="zh-CN" altLang="zh-CN" sz="1400" b="0">
                <a:latin typeface="微软雅黑 Light" panose="020B0502040204020203" pitchFamily="34" charset="-122"/>
                <a:ea typeface="微软雅黑 Light" panose="020B0502040204020203" pitchFamily="34" charset="-122"/>
              </a:rPr>
              <a:t>API</a:t>
            </a:r>
          </a:p>
        </p:txBody>
      </p:sp>
      <p:sp>
        <p:nvSpPr>
          <p:cNvPr id="18" name="文本框 37">
            <a:extLst>
              <a:ext uri="{FF2B5EF4-FFF2-40B4-BE49-F238E27FC236}">
                <a16:creationId xmlns:a16="http://schemas.microsoft.com/office/drawing/2014/main" id="{F33A501B-9B5D-D99B-91D9-A78A9135BD8E}"/>
              </a:ext>
            </a:extLst>
          </p:cNvPr>
          <p:cNvSpPr txBox="1">
            <a:spLocks noChangeArrowheads="1"/>
          </p:cNvSpPr>
          <p:nvPr/>
        </p:nvSpPr>
        <p:spPr bwMode="auto">
          <a:xfrm>
            <a:off x="10774363" y="5713413"/>
            <a:ext cx="7747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rIns="45719">
            <a:spAutoFit/>
          </a:bodyPr>
          <a:lstStyle/>
          <a:p>
            <a:pPr eaLnBrk="0" hangingPunct="0"/>
            <a:r>
              <a:rPr lang="zh-CN" altLang="zh-CN" sz="1400" b="0" dirty="0">
                <a:latin typeface="微软雅黑 Light" panose="020B0502040204020203" pitchFamily="34" charset="-122"/>
                <a:ea typeface="微软雅黑 Light" panose="020B0502040204020203" pitchFamily="34" charset="-122"/>
              </a:rPr>
              <a:t>file</a:t>
            </a:r>
          </a:p>
          <a:p>
            <a:pPr eaLnBrk="0" hangingPunct="0"/>
            <a:r>
              <a:rPr lang="zh-CN" altLang="zh-CN" sz="1400" b="0" dirty="0">
                <a:latin typeface="微软雅黑 Light" panose="020B0502040204020203" pitchFamily="34" charset="-122"/>
                <a:ea typeface="微软雅黑 Light" panose="020B0502040204020203" pitchFamily="34" charset="-122"/>
              </a:rPr>
              <a:t>……</a:t>
            </a:r>
          </a:p>
          <a:p>
            <a:pPr eaLnBrk="0" hangingPunct="0"/>
            <a:r>
              <a:rPr lang="zh-CN" altLang="zh-CN" sz="1400" b="0" dirty="0">
                <a:latin typeface="微软雅黑 Light" panose="020B0502040204020203" pitchFamily="34" charset="-122"/>
                <a:ea typeface="微软雅黑 Light" panose="020B0502040204020203" pitchFamily="34" charset="-122"/>
              </a:rPr>
              <a:t>……</a:t>
            </a:r>
          </a:p>
        </p:txBody>
      </p:sp>
      <p:grpSp>
        <p:nvGrpSpPr>
          <p:cNvPr id="19" name="矩形 38">
            <a:extLst>
              <a:ext uri="{FF2B5EF4-FFF2-40B4-BE49-F238E27FC236}">
                <a16:creationId xmlns:a16="http://schemas.microsoft.com/office/drawing/2014/main" id="{2C4DE59A-70CA-1BF1-187F-690E44DFA5FF}"/>
              </a:ext>
            </a:extLst>
          </p:cNvPr>
          <p:cNvGrpSpPr>
            <a:grpSpLocks/>
          </p:cNvGrpSpPr>
          <p:nvPr/>
        </p:nvGrpSpPr>
        <p:grpSpPr bwMode="auto">
          <a:xfrm>
            <a:off x="466725" y="3862388"/>
            <a:ext cx="582613" cy="1303337"/>
            <a:chOff x="0" y="-1"/>
            <a:chExt cx="581638" cy="1302247"/>
          </a:xfrm>
        </p:grpSpPr>
        <p:sp>
          <p:nvSpPr>
            <p:cNvPr id="20" name="矩形">
              <a:extLst>
                <a:ext uri="{FF2B5EF4-FFF2-40B4-BE49-F238E27FC236}">
                  <a16:creationId xmlns:a16="http://schemas.microsoft.com/office/drawing/2014/main" id="{D7BAE660-FBC6-D157-6177-487640CFC80B}"/>
                </a:ext>
              </a:extLst>
            </p:cNvPr>
            <p:cNvSpPr/>
            <p:nvPr/>
          </p:nvSpPr>
          <p:spPr>
            <a:xfrm>
              <a:off x="0" y="-1"/>
              <a:ext cx="581638" cy="1302247"/>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21" name="日志处理">
              <a:extLst>
                <a:ext uri="{FF2B5EF4-FFF2-40B4-BE49-F238E27FC236}">
                  <a16:creationId xmlns:a16="http://schemas.microsoft.com/office/drawing/2014/main" id="{297BDEBA-853A-82C2-802E-A328F07F3BB6}"/>
                </a:ext>
              </a:extLst>
            </p:cNvPr>
            <p:cNvSpPr txBox="1"/>
            <p:nvPr/>
          </p:nvSpPr>
          <p:spPr>
            <a:xfrm>
              <a:off x="0" y="389733"/>
              <a:ext cx="581638" cy="522780"/>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价值体现</a:t>
              </a:r>
              <a:endParaRPr sz="1400" b="0" noProof="1">
                <a:latin typeface="微软雅黑 Light" panose="020B0502040204020203" charset="-122"/>
                <a:ea typeface="微软雅黑 Light" panose="020B0502040204020203" charset="-122"/>
              </a:endParaRPr>
            </a:p>
          </p:txBody>
        </p:sp>
      </p:grpSp>
      <p:grpSp>
        <p:nvGrpSpPr>
          <p:cNvPr id="22" name="矩形 39">
            <a:extLst>
              <a:ext uri="{FF2B5EF4-FFF2-40B4-BE49-F238E27FC236}">
                <a16:creationId xmlns:a16="http://schemas.microsoft.com/office/drawing/2014/main" id="{68990A65-6096-1919-FEDE-D141ECBDAC55}"/>
              </a:ext>
            </a:extLst>
          </p:cNvPr>
          <p:cNvGrpSpPr>
            <a:grpSpLocks/>
          </p:cNvGrpSpPr>
          <p:nvPr/>
        </p:nvGrpSpPr>
        <p:grpSpPr bwMode="auto">
          <a:xfrm>
            <a:off x="1336675" y="3989388"/>
            <a:ext cx="3070225" cy="454025"/>
            <a:chOff x="-1" y="-1"/>
            <a:chExt cx="3069919" cy="455338"/>
          </a:xfrm>
        </p:grpSpPr>
        <p:sp>
          <p:nvSpPr>
            <p:cNvPr id="23" name="矩形">
              <a:extLst>
                <a:ext uri="{FF2B5EF4-FFF2-40B4-BE49-F238E27FC236}">
                  <a16:creationId xmlns:a16="http://schemas.microsoft.com/office/drawing/2014/main" id="{11C9C725-F828-58EA-6347-3067EA98B41D}"/>
                </a:ext>
              </a:extLst>
            </p:cNvPr>
            <p:cNvSpPr/>
            <p:nvPr/>
          </p:nvSpPr>
          <p:spPr>
            <a:xfrm>
              <a:off x="-1" y="-1"/>
              <a:ext cx="3069919" cy="455338"/>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24" name="提取引擎">
              <a:extLst>
                <a:ext uri="{FF2B5EF4-FFF2-40B4-BE49-F238E27FC236}">
                  <a16:creationId xmlns:a16="http://schemas.microsoft.com/office/drawing/2014/main" id="{0AD6C053-52D3-F6A5-A305-BA4EDC049561}"/>
                </a:ext>
              </a:extLst>
            </p:cNvPr>
            <p:cNvSpPr txBox="1"/>
            <p:nvPr/>
          </p:nvSpPr>
          <p:spPr>
            <a:xfrm>
              <a:off x="-1" y="74827"/>
              <a:ext cx="3069919" cy="305681"/>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构建</a:t>
              </a:r>
              <a:r>
                <a:rPr lang="en-US" altLang="zh-CN" sz="1400" b="0" noProof="1">
                  <a:latin typeface="微软雅黑 Light" panose="020B0502040204020203" charset="-122"/>
                  <a:ea typeface="微软雅黑 Light" panose="020B0502040204020203" charset="-122"/>
                </a:rPr>
                <a:t>CERT</a:t>
              </a:r>
              <a:r>
                <a:rPr lang="zh-CN" altLang="en-US" sz="1400" b="0" noProof="1">
                  <a:latin typeface="微软雅黑 Light" panose="020B0502040204020203" charset="-122"/>
                  <a:ea typeface="微软雅黑 Light" panose="020B0502040204020203" charset="-122"/>
                </a:rPr>
                <a:t>中心</a:t>
              </a:r>
              <a:endParaRPr sz="1400" b="0" noProof="1">
                <a:latin typeface="微软雅黑 Light" panose="020B0502040204020203" charset="-122"/>
                <a:ea typeface="微软雅黑 Light" panose="020B0502040204020203" charset="-122"/>
              </a:endParaRPr>
            </a:p>
          </p:txBody>
        </p:sp>
      </p:grpSp>
      <p:sp>
        <p:nvSpPr>
          <p:cNvPr id="25" name="矩形 40">
            <a:extLst>
              <a:ext uri="{FF2B5EF4-FFF2-40B4-BE49-F238E27FC236}">
                <a16:creationId xmlns:a16="http://schemas.microsoft.com/office/drawing/2014/main" id="{C9C71526-F164-1BB3-19B3-F128723E0E5A}"/>
              </a:ext>
            </a:extLst>
          </p:cNvPr>
          <p:cNvSpPr/>
          <p:nvPr/>
        </p:nvSpPr>
        <p:spPr>
          <a:xfrm>
            <a:off x="479425" y="2582863"/>
            <a:ext cx="11269663" cy="1214437"/>
          </a:xfrm>
          <a:prstGeom prst="rect">
            <a:avLst/>
          </a:prstGeom>
          <a:solidFill>
            <a:srgbClr val="F2F2F2"/>
          </a:solidFill>
          <a:ln w="12700">
            <a:miter lim="400000"/>
          </a:ln>
        </p:spPr>
        <p:txBody>
          <a:bodyPr lIns="45719" r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grpSp>
        <p:nvGrpSpPr>
          <p:cNvPr id="26" name="矩形 41">
            <a:extLst>
              <a:ext uri="{FF2B5EF4-FFF2-40B4-BE49-F238E27FC236}">
                <a16:creationId xmlns:a16="http://schemas.microsoft.com/office/drawing/2014/main" id="{48ED4838-F519-4E73-4734-D4DC98775D14}"/>
              </a:ext>
            </a:extLst>
          </p:cNvPr>
          <p:cNvGrpSpPr>
            <a:grpSpLocks/>
          </p:cNvGrpSpPr>
          <p:nvPr/>
        </p:nvGrpSpPr>
        <p:grpSpPr bwMode="auto">
          <a:xfrm>
            <a:off x="466725" y="2586038"/>
            <a:ext cx="582613" cy="1189037"/>
            <a:chOff x="0" y="-1"/>
            <a:chExt cx="581638" cy="1189270"/>
          </a:xfrm>
        </p:grpSpPr>
        <p:sp>
          <p:nvSpPr>
            <p:cNvPr id="27" name="矩形">
              <a:extLst>
                <a:ext uri="{FF2B5EF4-FFF2-40B4-BE49-F238E27FC236}">
                  <a16:creationId xmlns:a16="http://schemas.microsoft.com/office/drawing/2014/main" id="{E3B6A409-3C08-D3F9-B9EF-3BF8DC4668D5}"/>
                </a:ext>
              </a:extLst>
            </p:cNvPr>
            <p:cNvSpPr/>
            <p:nvPr/>
          </p:nvSpPr>
          <p:spPr>
            <a:xfrm>
              <a:off x="0" y="-1"/>
              <a:ext cx="581638" cy="1189270"/>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28" name="业务展现">
              <a:extLst>
                <a:ext uri="{FF2B5EF4-FFF2-40B4-BE49-F238E27FC236}">
                  <a16:creationId xmlns:a16="http://schemas.microsoft.com/office/drawing/2014/main" id="{9EAAA35E-BB7E-DA7A-6A7D-7CD404FDCFD0}"/>
                </a:ext>
              </a:extLst>
            </p:cNvPr>
            <p:cNvSpPr txBox="1"/>
            <p:nvPr/>
          </p:nvSpPr>
          <p:spPr>
            <a:xfrm>
              <a:off x="0" y="335027"/>
              <a:ext cx="581638" cy="519215"/>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sz="1400" b="0" noProof="1">
                  <a:latin typeface="微软雅黑 Light" panose="020B0502040204020203" charset="-122"/>
                  <a:ea typeface="微软雅黑 Light" panose="020B0502040204020203" charset="-122"/>
                </a:rPr>
                <a:t>业务展现</a:t>
              </a:r>
            </a:p>
          </p:txBody>
        </p:sp>
      </p:grpSp>
      <p:grpSp>
        <p:nvGrpSpPr>
          <p:cNvPr id="29" name="矩形 42">
            <a:extLst>
              <a:ext uri="{FF2B5EF4-FFF2-40B4-BE49-F238E27FC236}">
                <a16:creationId xmlns:a16="http://schemas.microsoft.com/office/drawing/2014/main" id="{0AE707D8-C73E-6C7B-F4ED-EBCF3414F651}"/>
              </a:ext>
            </a:extLst>
          </p:cNvPr>
          <p:cNvGrpSpPr>
            <a:grpSpLocks/>
          </p:cNvGrpSpPr>
          <p:nvPr/>
        </p:nvGrpSpPr>
        <p:grpSpPr bwMode="auto">
          <a:xfrm>
            <a:off x="1336675" y="2684463"/>
            <a:ext cx="3070225" cy="455612"/>
            <a:chOff x="-1" y="-1"/>
            <a:chExt cx="3069919" cy="455338"/>
          </a:xfrm>
        </p:grpSpPr>
        <p:sp>
          <p:nvSpPr>
            <p:cNvPr id="30" name="矩形">
              <a:extLst>
                <a:ext uri="{FF2B5EF4-FFF2-40B4-BE49-F238E27FC236}">
                  <a16:creationId xmlns:a16="http://schemas.microsoft.com/office/drawing/2014/main" id="{1ADB5D61-3F0A-A2FB-8FF5-A36C7026D9FD}"/>
                </a:ext>
              </a:extLst>
            </p:cNvPr>
            <p:cNvSpPr/>
            <p:nvPr/>
          </p:nvSpPr>
          <p:spPr>
            <a:xfrm>
              <a:off x="-1" y="-1"/>
              <a:ext cx="3069919" cy="455338"/>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31" name="仪表监控">
              <a:extLst>
                <a:ext uri="{FF2B5EF4-FFF2-40B4-BE49-F238E27FC236}">
                  <a16:creationId xmlns:a16="http://schemas.microsoft.com/office/drawing/2014/main" id="{0375FB10-6EF1-BCA7-F1B2-5DF4F025F3E3}"/>
                </a:ext>
              </a:extLst>
            </p:cNvPr>
            <p:cNvSpPr txBox="1"/>
            <p:nvPr/>
          </p:nvSpPr>
          <p:spPr>
            <a:xfrm>
              <a:off x="-1" y="74566"/>
              <a:ext cx="3069919" cy="306204"/>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sz="1400" b="0" noProof="1">
                  <a:latin typeface="微软雅黑 Light" panose="020B0502040204020203" charset="-122"/>
                  <a:ea typeface="微软雅黑 Light" panose="020B0502040204020203" charset="-122"/>
                </a:rPr>
                <a:t>仪表监控</a:t>
              </a:r>
              <a:r>
                <a:rPr lang="zh-CN" altLang="en-US" sz="1400" b="0" noProof="1">
                  <a:latin typeface="微软雅黑 Light" panose="020B0502040204020203" charset="-122"/>
                  <a:ea typeface="微软雅黑 Light" panose="020B0502040204020203" charset="-122"/>
                </a:rPr>
                <a:t>，报表输出</a:t>
              </a:r>
              <a:endParaRPr sz="1400" b="0" noProof="1">
                <a:latin typeface="微软雅黑 Light" panose="020B0502040204020203" charset="-122"/>
                <a:ea typeface="微软雅黑 Light" panose="020B0502040204020203" charset="-122"/>
              </a:endParaRPr>
            </a:p>
          </p:txBody>
        </p:sp>
      </p:grpSp>
      <p:sp>
        <p:nvSpPr>
          <p:cNvPr id="32" name="矩形 43">
            <a:extLst>
              <a:ext uri="{FF2B5EF4-FFF2-40B4-BE49-F238E27FC236}">
                <a16:creationId xmlns:a16="http://schemas.microsoft.com/office/drawing/2014/main" id="{370CA8DA-31CD-7FC8-77AB-7BB7AE637BBD}"/>
              </a:ext>
            </a:extLst>
          </p:cNvPr>
          <p:cNvSpPr/>
          <p:nvPr/>
        </p:nvSpPr>
        <p:spPr>
          <a:xfrm>
            <a:off x="5068888" y="4000500"/>
            <a:ext cx="2992437" cy="1069975"/>
          </a:xfrm>
          <a:prstGeom prst="rect">
            <a:avLst/>
          </a:prstGeom>
          <a:solidFill>
            <a:schemeClr val="accent3">
              <a:lumOff val="44000"/>
            </a:schemeClr>
          </a:solidFill>
          <a:ln w="25400">
            <a:solidFill>
              <a:srgbClr val="BA954A"/>
            </a:solidFill>
          </a:ln>
        </p:spPr>
        <p:txBody>
          <a:bodyPr lIns="45719" rIns="45719" anchor="ctr"/>
          <a:lstStyle/>
          <a:p>
            <a:pPr algn="ctr">
              <a:defRPr sz="2400">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33" name="TextBox 27">
            <a:extLst>
              <a:ext uri="{FF2B5EF4-FFF2-40B4-BE49-F238E27FC236}">
                <a16:creationId xmlns:a16="http://schemas.microsoft.com/office/drawing/2014/main" id="{90F40694-4F88-88D8-199E-1397CE843093}"/>
              </a:ext>
            </a:extLst>
          </p:cNvPr>
          <p:cNvSpPr txBox="1">
            <a:spLocks noChangeArrowheads="1"/>
          </p:cNvSpPr>
          <p:nvPr/>
        </p:nvSpPr>
        <p:spPr bwMode="auto">
          <a:xfrm>
            <a:off x="5188018" y="4449544"/>
            <a:ext cx="26527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19" rIns="45719">
            <a:spAutoFit/>
          </a:bodyPr>
          <a:lstStyle/>
          <a:p>
            <a:pPr eaLnBrk="0" hangingPunct="0"/>
            <a:r>
              <a:rPr lang="zh-CN" altLang="en-US" b="0" dirty="0">
                <a:latin typeface="微软雅黑 Light" panose="020B0502040204020203" pitchFamily="34" charset="-122"/>
                <a:ea typeface="微软雅黑 Light" panose="020B0502040204020203" pitchFamily="34" charset="-122"/>
              </a:rPr>
              <a:t>提升流程管理能力</a:t>
            </a:r>
            <a:endParaRPr lang="zh-CN" altLang="zh-CN" b="0" dirty="0">
              <a:latin typeface="微软雅黑 Light" panose="020B0502040204020203" pitchFamily="34" charset="-122"/>
              <a:ea typeface="微软雅黑 Light" panose="020B0502040204020203" pitchFamily="34" charset="-122"/>
            </a:endParaRPr>
          </a:p>
          <a:p>
            <a:pPr eaLnBrk="0" hangingPunct="0"/>
            <a:r>
              <a:rPr lang="zh-CN" altLang="en-US" b="0" dirty="0">
                <a:latin typeface="微软雅黑 Light" panose="020B0502040204020203" pitchFamily="34" charset="-122"/>
                <a:ea typeface="微软雅黑 Light" panose="020B0502040204020203" pitchFamily="34" charset="-122"/>
              </a:rPr>
              <a:t>建立健全合规要求</a:t>
            </a:r>
            <a:endParaRPr lang="en-US" altLang="zh-CN" b="0" dirty="0">
              <a:latin typeface="微软雅黑 Light" panose="020B0502040204020203" pitchFamily="34" charset="-122"/>
              <a:ea typeface="微软雅黑 Light" panose="020B0502040204020203" pitchFamily="34" charset="-122"/>
            </a:endParaRPr>
          </a:p>
        </p:txBody>
      </p:sp>
      <p:grpSp>
        <p:nvGrpSpPr>
          <p:cNvPr id="34" name="矩形 45">
            <a:extLst>
              <a:ext uri="{FF2B5EF4-FFF2-40B4-BE49-F238E27FC236}">
                <a16:creationId xmlns:a16="http://schemas.microsoft.com/office/drawing/2014/main" id="{6B538AAE-B6ED-CA45-7F56-B8867CCCD4F3}"/>
              </a:ext>
            </a:extLst>
          </p:cNvPr>
          <p:cNvGrpSpPr>
            <a:grpSpLocks/>
          </p:cNvGrpSpPr>
          <p:nvPr/>
        </p:nvGrpSpPr>
        <p:grpSpPr bwMode="auto">
          <a:xfrm>
            <a:off x="5068888" y="3971925"/>
            <a:ext cx="2992437" cy="455613"/>
            <a:chOff x="-1" y="-1"/>
            <a:chExt cx="2992881" cy="455338"/>
          </a:xfrm>
        </p:grpSpPr>
        <p:sp>
          <p:nvSpPr>
            <p:cNvPr id="35" name="矩形">
              <a:extLst>
                <a:ext uri="{FF2B5EF4-FFF2-40B4-BE49-F238E27FC236}">
                  <a16:creationId xmlns:a16="http://schemas.microsoft.com/office/drawing/2014/main" id="{C3FE5016-28C2-A256-6D9B-6131DF7C9F41}"/>
                </a:ext>
              </a:extLst>
            </p:cNvPr>
            <p:cNvSpPr/>
            <p:nvPr/>
          </p:nvSpPr>
          <p:spPr>
            <a:xfrm>
              <a:off x="-1" y="-1"/>
              <a:ext cx="2992881" cy="455338"/>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36" name="告警引擎">
              <a:extLst>
                <a:ext uri="{FF2B5EF4-FFF2-40B4-BE49-F238E27FC236}">
                  <a16:creationId xmlns:a16="http://schemas.microsoft.com/office/drawing/2014/main" id="{A21B016F-B878-77F8-F41A-32878B90D861}"/>
                </a:ext>
              </a:extLst>
            </p:cNvPr>
            <p:cNvSpPr txBox="1"/>
            <p:nvPr/>
          </p:nvSpPr>
          <p:spPr>
            <a:xfrm>
              <a:off x="-1" y="74567"/>
              <a:ext cx="2992881" cy="306202"/>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安全管理高效执行</a:t>
              </a:r>
              <a:endParaRPr sz="1400" b="0" noProof="1">
                <a:latin typeface="微软雅黑 Light" panose="020B0502040204020203" charset="-122"/>
                <a:ea typeface="微软雅黑 Light" panose="020B0502040204020203" charset="-122"/>
              </a:endParaRPr>
            </a:p>
          </p:txBody>
        </p:sp>
      </p:grpSp>
      <p:sp>
        <p:nvSpPr>
          <p:cNvPr id="37" name="矩形 46">
            <a:extLst>
              <a:ext uri="{FF2B5EF4-FFF2-40B4-BE49-F238E27FC236}">
                <a16:creationId xmlns:a16="http://schemas.microsoft.com/office/drawing/2014/main" id="{F6DC7E09-A76E-C16B-883A-D198CFF9285D}"/>
              </a:ext>
            </a:extLst>
          </p:cNvPr>
          <p:cNvSpPr/>
          <p:nvPr/>
        </p:nvSpPr>
        <p:spPr>
          <a:xfrm>
            <a:off x="8640763" y="3997325"/>
            <a:ext cx="3108325" cy="1069975"/>
          </a:xfrm>
          <a:prstGeom prst="rect">
            <a:avLst/>
          </a:prstGeom>
          <a:solidFill>
            <a:schemeClr val="accent3">
              <a:lumOff val="44000"/>
            </a:schemeClr>
          </a:solidFill>
          <a:ln w="25400">
            <a:solidFill>
              <a:srgbClr val="BA954A"/>
            </a:solidFill>
          </a:ln>
        </p:spPr>
        <p:txBody>
          <a:bodyPr lIns="45719" rIns="45719" anchor="ctr"/>
          <a:lstStyle/>
          <a:p>
            <a:pPr algn="ctr">
              <a:defRPr sz="2400">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38" name="TextBox 27">
            <a:extLst>
              <a:ext uri="{FF2B5EF4-FFF2-40B4-BE49-F238E27FC236}">
                <a16:creationId xmlns:a16="http://schemas.microsoft.com/office/drawing/2014/main" id="{FADD79CB-7FC2-6E69-02A5-EF6A8A48A61C}"/>
              </a:ext>
            </a:extLst>
          </p:cNvPr>
          <p:cNvSpPr txBox="1">
            <a:spLocks noChangeArrowheads="1"/>
          </p:cNvSpPr>
          <p:nvPr/>
        </p:nvSpPr>
        <p:spPr bwMode="auto">
          <a:xfrm>
            <a:off x="8701088" y="4467225"/>
            <a:ext cx="29924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19" rIns="45719">
            <a:spAutoFit/>
          </a:bodyPr>
          <a:lstStyle/>
          <a:p>
            <a:pPr eaLnBrk="0" hangingPunct="0"/>
            <a:r>
              <a:rPr lang="zh-CN" altLang="en-US" b="0" dirty="0">
                <a:latin typeface="微软雅黑 Light" panose="020B0502040204020203" pitchFamily="34" charset="-122"/>
                <a:ea typeface="微软雅黑 Light" panose="020B0502040204020203" pitchFamily="34" charset="-122"/>
              </a:rPr>
              <a:t>构建安全响应体系</a:t>
            </a:r>
            <a:r>
              <a:rPr lang="en-US" altLang="zh-CN" b="0" dirty="0">
                <a:latin typeface="微软雅黑 Light" panose="020B0502040204020203" pitchFamily="34" charset="-122"/>
                <a:ea typeface="微软雅黑 Light" panose="020B0502040204020203" pitchFamily="34" charset="-122"/>
              </a:rPr>
              <a:t>-</a:t>
            </a:r>
            <a:r>
              <a:rPr lang="zh-CN" altLang="en-US" b="0" dirty="0">
                <a:latin typeface="微软雅黑 Light" panose="020B0502040204020203" pitchFamily="34" charset="-122"/>
                <a:ea typeface="微软雅黑 Light" panose="020B0502040204020203" pitchFamily="34" charset="-122"/>
              </a:rPr>
              <a:t>应急恢复</a:t>
            </a:r>
            <a:endParaRPr lang="en-US" altLang="zh-CN" b="0" dirty="0">
              <a:latin typeface="微软雅黑 Light" panose="020B0502040204020203" pitchFamily="34" charset="-122"/>
              <a:ea typeface="微软雅黑 Light" panose="020B0502040204020203" pitchFamily="34" charset="-122"/>
            </a:endParaRPr>
          </a:p>
          <a:p>
            <a:pPr eaLnBrk="0" hangingPunct="0"/>
            <a:r>
              <a:rPr lang="zh-CN" altLang="en-US" b="0" dirty="0">
                <a:latin typeface="微软雅黑 Light" panose="020B0502040204020203" pitchFamily="34" charset="-122"/>
                <a:ea typeface="微软雅黑 Light" panose="020B0502040204020203" pitchFamily="34" charset="-122"/>
              </a:rPr>
              <a:t>规避重大安全事件</a:t>
            </a:r>
            <a:r>
              <a:rPr lang="en-US" altLang="zh-CN" b="0" dirty="0">
                <a:latin typeface="微软雅黑 Light" panose="020B0502040204020203" pitchFamily="34" charset="-122"/>
                <a:ea typeface="微软雅黑 Light" panose="020B0502040204020203" pitchFamily="34" charset="-122"/>
              </a:rPr>
              <a:t>-</a:t>
            </a:r>
            <a:r>
              <a:rPr lang="zh-CN" altLang="en-US" b="0" dirty="0">
                <a:latin typeface="微软雅黑 Light" panose="020B0502040204020203" pitchFamily="34" charset="-122"/>
                <a:ea typeface="微软雅黑 Light" panose="020B0502040204020203" pitchFamily="34" charset="-122"/>
              </a:rPr>
              <a:t>风险规避</a:t>
            </a:r>
            <a:endParaRPr lang="zh-CN" altLang="zh-CN" b="0" dirty="0">
              <a:latin typeface="微软雅黑 Light" panose="020B0502040204020203" pitchFamily="34" charset="-122"/>
              <a:ea typeface="微软雅黑 Light" panose="020B0502040204020203" pitchFamily="34" charset="-122"/>
            </a:endParaRPr>
          </a:p>
        </p:txBody>
      </p:sp>
      <p:grpSp>
        <p:nvGrpSpPr>
          <p:cNvPr id="39" name="矩形 48">
            <a:extLst>
              <a:ext uri="{FF2B5EF4-FFF2-40B4-BE49-F238E27FC236}">
                <a16:creationId xmlns:a16="http://schemas.microsoft.com/office/drawing/2014/main" id="{C2D47C4D-C46B-7B1E-8FE6-696A7D48E35A}"/>
              </a:ext>
            </a:extLst>
          </p:cNvPr>
          <p:cNvGrpSpPr>
            <a:grpSpLocks/>
          </p:cNvGrpSpPr>
          <p:nvPr/>
        </p:nvGrpSpPr>
        <p:grpSpPr bwMode="auto">
          <a:xfrm>
            <a:off x="8640763" y="3970338"/>
            <a:ext cx="3108325" cy="455612"/>
            <a:chOff x="-1" y="-1"/>
            <a:chExt cx="3109028" cy="455338"/>
          </a:xfrm>
        </p:grpSpPr>
        <p:sp>
          <p:nvSpPr>
            <p:cNvPr id="40" name="矩形">
              <a:extLst>
                <a:ext uri="{FF2B5EF4-FFF2-40B4-BE49-F238E27FC236}">
                  <a16:creationId xmlns:a16="http://schemas.microsoft.com/office/drawing/2014/main" id="{D2CFCC35-A090-AC51-CEB0-DC586E2FE1B7}"/>
                </a:ext>
              </a:extLst>
            </p:cNvPr>
            <p:cNvSpPr/>
            <p:nvPr/>
          </p:nvSpPr>
          <p:spPr>
            <a:xfrm>
              <a:off x="-1" y="-1"/>
              <a:ext cx="3109028" cy="455338"/>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41" name="存储">
              <a:extLst>
                <a:ext uri="{FF2B5EF4-FFF2-40B4-BE49-F238E27FC236}">
                  <a16:creationId xmlns:a16="http://schemas.microsoft.com/office/drawing/2014/main" id="{74615686-3AFF-9B36-66AF-C29EBD6EC671}"/>
                </a:ext>
              </a:extLst>
            </p:cNvPr>
            <p:cNvSpPr txBox="1"/>
            <p:nvPr/>
          </p:nvSpPr>
          <p:spPr>
            <a:xfrm>
              <a:off x="-1" y="74566"/>
              <a:ext cx="3109028" cy="306204"/>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非常时期有保障</a:t>
              </a:r>
              <a:endParaRPr sz="1400" b="0" noProof="1">
                <a:latin typeface="微软雅黑 Light" panose="020B0502040204020203" charset="-122"/>
                <a:ea typeface="微软雅黑 Light" panose="020B0502040204020203" charset="-122"/>
              </a:endParaRPr>
            </a:p>
          </p:txBody>
        </p:sp>
      </p:grpSp>
      <p:grpSp>
        <p:nvGrpSpPr>
          <p:cNvPr id="42" name="矩形 49">
            <a:extLst>
              <a:ext uri="{FF2B5EF4-FFF2-40B4-BE49-F238E27FC236}">
                <a16:creationId xmlns:a16="http://schemas.microsoft.com/office/drawing/2014/main" id="{BAA06FE9-9DC8-60D8-F85F-0782820E65E5}"/>
              </a:ext>
            </a:extLst>
          </p:cNvPr>
          <p:cNvGrpSpPr>
            <a:grpSpLocks/>
          </p:cNvGrpSpPr>
          <p:nvPr/>
        </p:nvGrpSpPr>
        <p:grpSpPr bwMode="auto">
          <a:xfrm>
            <a:off x="5068888" y="2684463"/>
            <a:ext cx="2967037" cy="455612"/>
            <a:chOff x="0" y="-1"/>
            <a:chExt cx="2967428" cy="455338"/>
          </a:xfrm>
        </p:grpSpPr>
        <p:sp>
          <p:nvSpPr>
            <p:cNvPr id="43" name="矩形">
              <a:extLst>
                <a:ext uri="{FF2B5EF4-FFF2-40B4-BE49-F238E27FC236}">
                  <a16:creationId xmlns:a16="http://schemas.microsoft.com/office/drawing/2014/main" id="{EB836C26-A38A-DC2C-CD84-F8ADF83E02BF}"/>
                </a:ext>
              </a:extLst>
            </p:cNvPr>
            <p:cNvSpPr/>
            <p:nvPr/>
          </p:nvSpPr>
          <p:spPr>
            <a:xfrm>
              <a:off x="0" y="-1"/>
              <a:ext cx="2967428" cy="455338"/>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44" name="日志查询">
              <a:extLst>
                <a:ext uri="{FF2B5EF4-FFF2-40B4-BE49-F238E27FC236}">
                  <a16:creationId xmlns:a16="http://schemas.microsoft.com/office/drawing/2014/main" id="{39552CB7-BCA7-5D55-4FB7-74205AB2A496}"/>
                </a:ext>
              </a:extLst>
            </p:cNvPr>
            <p:cNvSpPr txBox="1"/>
            <p:nvPr/>
          </p:nvSpPr>
          <p:spPr>
            <a:xfrm>
              <a:off x="0" y="74566"/>
              <a:ext cx="2967428" cy="306204"/>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风险评估报告、事件报告</a:t>
              </a:r>
              <a:endParaRPr sz="1400" b="0" noProof="1">
                <a:latin typeface="微软雅黑 Light" panose="020B0502040204020203" charset="-122"/>
                <a:ea typeface="微软雅黑 Light" panose="020B0502040204020203" charset="-122"/>
              </a:endParaRPr>
            </a:p>
          </p:txBody>
        </p:sp>
      </p:grpSp>
      <p:grpSp>
        <p:nvGrpSpPr>
          <p:cNvPr id="45" name="矩形 50">
            <a:extLst>
              <a:ext uri="{FF2B5EF4-FFF2-40B4-BE49-F238E27FC236}">
                <a16:creationId xmlns:a16="http://schemas.microsoft.com/office/drawing/2014/main" id="{DEE10E20-270E-FFA8-7A79-BBB1E92A05F9}"/>
              </a:ext>
            </a:extLst>
          </p:cNvPr>
          <p:cNvGrpSpPr>
            <a:grpSpLocks/>
          </p:cNvGrpSpPr>
          <p:nvPr/>
        </p:nvGrpSpPr>
        <p:grpSpPr bwMode="auto">
          <a:xfrm>
            <a:off x="8640763" y="2684463"/>
            <a:ext cx="3095625" cy="455612"/>
            <a:chOff x="-1" y="-1"/>
            <a:chExt cx="3096001" cy="455338"/>
          </a:xfrm>
        </p:grpSpPr>
        <p:sp>
          <p:nvSpPr>
            <p:cNvPr id="46" name="矩形">
              <a:extLst>
                <a:ext uri="{FF2B5EF4-FFF2-40B4-BE49-F238E27FC236}">
                  <a16:creationId xmlns:a16="http://schemas.microsoft.com/office/drawing/2014/main" id="{4769C35C-DDD9-5BE7-F438-E450405CF599}"/>
                </a:ext>
              </a:extLst>
            </p:cNvPr>
            <p:cNvSpPr/>
            <p:nvPr/>
          </p:nvSpPr>
          <p:spPr>
            <a:xfrm>
              <a:off x="-1" y="-1"/>
              <a:ext cx="3096001" cy="455338"/>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47" name="统计分析">
              <a:extLst>
                <a:ext uri="{FF2B5EF4-FFF2-40B4-BE49-F238E27FC236}">
                  <a16:creationId xmlns:a16="http://schemas.microsoft.com/office/drawing/2014/main" id="{D0DAD919-9A6F-4B7F-3B56-6175D2A776F4}"/>
                </a:ext>
              </a:extLst>
            </p:cNvPr>
            <p:cNvSpPr txBox="1"/>
            <p:nvPr/>
          </p:nvSpPr>
          <p:spPr>
            <a:xfrm>
              <a:off x="-1" y="74566"/>
              <a:ext cx="3096001" cy="306204"/>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应急预案</a:t>
              </a:r>
              <a:endParaRPr sz="1400" b="0" noProof="1">
                <a:latin typeface="微软雅黑 Light" panose="020B0502040204020203" charset="-122"/>
                <a:ea typeface="微软雅黑 Light" panose="020B0502040204020203" charset="-122"/>
              </a:endParaRPr>
            </a:p>
          </p:txBody>
        </p:sp>
      </p:grpSp>
      <p:grpSp>
        <p:nvGrpSpPr>
          <p:cNvPr id="48" name="矩形 51">
            <a:extLst>
              <a:ext uri="{FF2B5EF4-FFF2-40B4-BE49-F238E27FC236}">
                <a16:creationId xmlns:a16="http://schemas.microsoft.com/office/drawing/2014/main" id="{78625E20-03F4-61E4-1E02-D83E8544E595}"/>
              </a:ext>
            </a:extLst>
          </p:cNvPr>
          <p:cNvGrpSpPr>
            <a:grpSpLocks/>
          </p:cNvGrpSpPr>
          <p:nvPr/>
        </p:nvGrpSpPr>
        <p:grpSpPr bwMode="auto">
          <a:xfrm>
            <a:off x="1336675" y="3265488"/>
            <a:ext cx="3070225" cy="455612"/>
            <a:chOff x="-1" y="-1"/>
            <a:chExt cx="3069919" cy="455338"/>
          </a:xfrm>
        </p:grpSpPr>
        <p:sp>
          <p:nvSpPr>
            <p:cNvPr id="49" name="矩形">
              <a:extLst>
                <a:ext uri="{FF2B5EF4-FFF2-40B4-BE49-F238E27FC236}">
                  <a16:creationId xmlns:a16="http://schemas.microsoft.com/office/drawing/2014/main" id="{7F4BE3FC-1646-CB71-106D-576D8FC86929}"/>
                </a:ext>
              </a:extLst>
            </p:cNvPr>
            <p:cNvSpPr/>
            <p:nvPr/>
          </p:nvSpPr>
          <p:spPr>
            <a:xfrm>
              <a:off x="-1" y="-1"/>
              <a:ext cx="3069919" cy="455338"/>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50" name="事件审计">
              <a:extLst>
                <a:ext uri="{FF2B5EF4-FFF2-40B4-BE49-F238E27FC236}">
                  <a16:creationId xmlns:a16="http://schemas.microsoft.com/office/drawing/2014/main" id="{88D9A9C0-79DE-4CB3-DB6B-12343E18DCF7}"/>
                </a:ext>
              </a:extLst>
            </p:cNvPr>
            <p:cNvSpPr txBox="1"/>
            <p:nvPr/>
          </p:nvSpPr>
          <p:spPr>
            <a:xfrm>
              <a:off x="-1" y="74566"/>
              <a:ext cx="3069919" cy="306204"/>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综合</a:t>
              </a:r>
              <a:r>
                <a:rPr sz="1400" b="0" noProof="1">
                  <a:latin typeface="微软雅黑 Light" panose="020B0502040204020203" charset="-122"/>
                  <a:ea typeface="微软雅黑 Light" panose="020B0502040204020203" charset="-122"/>
                </a:rPr>
                <a:t>审计</a:t>
              </a:r>
              <a:r>
                <a:rPr lang="zh-CN" altLang="en-US" sz="1400" b="0" noProof="1">
                  <a:latin typeface="微软雅黑 Light" panose="020B0502040204020203" charset="-122"/>
                  <a:ea typeface="微软雅黑 Light" panose="020B0502040204020203" charset="-122"/>
                </a:rPr>
                <a:t>、日志下钻</a:t>
              </a:r>
              <a:endParaRPr sz="1400" b="0" noProof="1">
                <a:latin typeface="微软雅黑 Light" panose="020B0502040204020203" charset="-122"/>
                <a:ea typeface="微软雅黑 Light" panose="020B0502040204020203" charset="-122"/>
              </a:endParaRPr>
            </a:p>
          </p:txBody>
        </p:sp>
      </p:grpSp>
      <p:grpSp>
        <p:nvGrpSpPr>
          <p:cNvPr id="51" name="矩形 52">
            <a:extLst>
              <a:ext uri="{FF2B5EF4-FFF2-40B4-BE49-F238E27FC236}">
                <a16:creationId xmlns:a16="http://schemas.microsoft.com/office/drawing/2014/main" id="{BA07461F-D972-AF56-E8D2-CCED187ACFF0}"/>
              </a:ext>
            </a:extLst>
          </p:cNvPr>
          <p:cNvGrpSpPr>
            <a:grpSpLocks/>
          </p:cNvGrpSpPr>
          <p:nvPr/>
        </p:nvGrpSpPr>
        <p:grpSpPr bwMode="auto">
          <a:xfrm>
            <a:off x="5068888" y="3265488"/>
            <a:ext cx="2967037" cy="455612"/>
            <a:chOff x="0" y="-1"/>
            <a:chExt cx="2967428" cy="455338"/>
          </a:xfrm>
        </p:grpSpPr>
        <p:sp>
          <p:nvSpPr>
            <p:cNvPr id="52" name="矩形">
              <a:extLst>
                <a:ext uri="{FF2B5EF4-FFF2-40B4-BE49-F238E27FC236}">
                  <a16:creationId xmlns:a16="http://schemas.microsoft.com/office/drawing/2014/main" id="{C85E5705-D196-2AB6-FF48-973719A05BB8}"/>
                </a:ext>
              </a:extLst>
            </p:cNvPr>
            <p:cNvSpPr/>
            <p:nvPr/>
          </p:nvSpPr>
          <p:spPr>
            <a:xfrm>
              <a:off x="0" y="-1"/>
              <a:ext cx="2967428" cy="455338"/>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53" name="告警管理">
              <a:extLst>
                <a:ext uri="{FF2B5EF4-FFF2-40B4-BE49-F238E27FC236}">
                  <a16:creationId xmlns:a16="http://schemas.microsoft.com/office/drawing/2014/main" id="{69226E2E-C66F-76DA-BD46-69302D8CABB8}"/>
                </a:ext>
              </a:extLst>
            </p:cNvPr>
            <p:cNvSpPr txBox="1"/>
            <p:nvPr/>
          </p:nvSpPr>
          <p:spPr>
            <a:xfrm>
              <a:off x="0" y="74566"/>
              <a:ext cx="2967428" cy="306204"/>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安全加固、流程管理落地</a:t>
              </a:r>
              <a:endParaRPr sz="1400" b="0" noProof="1">
                <a:latin typeface="微软雅黑 Light" panose="020B0502040204020203" charset="-122"/>
                <a:ea typeface="微软雅黑 Light" panose="020B0502040204020203" charset="-122"/>
              </a:endParaRPr>
            </a:p>
          </p:txBody>
        </p:sp>
      </p:grpSp>
      <p:grpSp>
        <p:nvGrpSpPr>
          <p:cNvPr id="54" name="矩形 53">
            <a:extLst>
              <a:ext uri="{FF2B5EF4-FFF2-40B4-BE49-F238E27FC236}">
                <a16:creationId xmlns:a16="http://schemas.microsoft.com/office/drawing/2014/main" id="{6F9A20DA-7F8D-7873-4804-EEE29B55EBE8}"/>
              </a:ext>
            </a:extLst>
          </p:cNvPr>
          <p:cNvGrpSpPr>
            <a:grpSpLocks/>
          </p:cNvGrpSpPr>
          <p:nvPr/>
        </p:nvGrpSpPr>
        <p:grpSpPr bwMode="auto">
          <a:xfrm>
            <a:off x="8640763" y="3265488"/>
            <a:ext cx="3095625" cy="455612"/>
            <a:chOff x="-1" y="-1"/>
            <a:chExt cx="3096001" cy="455338"/>
          </a:xfrm>
        </p:grpSpPr>
        <p:sp>
          <p:nvSpPr>
            <p:cNvPr id="55" name="矩形">
              <a:extLst>
                <a:ext uri="{FF2B5EF4-FFF2-40B4-BE49-F238E27FC236}">
                  <a16:creationId xmlns:a16="http://schemas.microsoft.com/office/drawing/2014/main" id="{4FA62247-2F52-8E68-FA16-6994949AFF4B}"/>
                </a:ext>
              </a:extLst>
            </p:cNvPr>
            <p:cNvSpPr/>
            <p:nvPr/>
          </p:nvSpPr>
          <p:spPr>
            <a:xfrm>
              <a:off x="-1" y="-1"/>
              <a:ext cx="3096001" cy="455338"/>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56" name="报表管理">
              <a:extLst>
                <a:ext uri="{FF2B5EF4-FFF2-40B4-BE49-F238E27FC236}">
                  <a16:creationId xmlns:a16="http://schemas.microsoft.com/office/drawing/2014/main" id="{DAEC0C54-F93F-C557-9272-51F9303B2DE6}"/>
                </a:ext>
              </a:extLst>
            </p:cNvPr>
            <p:cNvSpPr txBox="1"/>
            <p:nvPr/>
          </p:nvSpPr>
          <p:spPr>
            <a:xfrm>
              <a:off x="-1" y="74566"/>
              <a:ext cx="3096001" cy="306204"/>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事件处理流程</a:t>
              </a:r>
              <a:endParaRPr sz="1400" b="0" noProof="1">
                <a:latin typeface="微软雅黑 Light" panose="020B0502040204020203" charset="-122"/>
                <a:ea typeface="微软雅黑 Light" panose="020B0502040204020203" charset="-122"/>
              </a:endParaRPr>
            </a:p>
          </p:txBody>
        </p:sp>
      </p:grpSp>
      <p:sp>
        <p:nvSpPr>
          <p:cNvPr id="57" name="矩形 54">
            <a:extLst>
              <a:ext uri="{FF2B5EF4-FFF2-40B4-BE49-F238E27FC236}">
                <a16:creationId xmlns:a16="http://schemas.microsoft.com/office/drawing/2014/main" id="{9ADD9531-6A85-4F18-87F1-6B7176204DBF}"/>
              </a:ext>
            </a:extLst>
          </p:cNvPr>
          <p:cNvSpPr/>
          <p:nvPr/>
        </p:nvSpPr>
        <p:spPr>
          <a:xfrm>
            <a:off x="479425" y="1049338"/>
            <a:ext cx="11269663" cy="1450975"/>
          </a:xfrm>
          <a:prstGeom prst="rect">
            <a:avLst/>
          </a:prstGeom>
          <a:solidFill>
            <a:srgbClr val="F2F2F2"/>
          </a:solidFill>
          <a:ln w="12700">
            <a:miter lim="400000"/>
          </a:ln>
        </p:spPr>
        <p:txBody>
          <a:bodyPr lIns="45719" r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grpSp>
        <p:nvGrpSpPr>
          <p:cNvPr id="58" name="矩形 55">
            <a:extLst>
              <a:ext uri="{FF2B5EF4-FFF2-40B4-BE49-F238E27FC236}">
                <a16:creationId xmlns:a16="http://schemas.microsoft.com/office/drawing/2014/main" id="{CD444D66-046B-D310-2138-0B6D56491837}"/>
              </a:ext>
            </a:extLst>
          </p:cNvPr>
          <p:cNvGrpSpPr>
            <a:grpSpLocks/>
          </p:cNvGrpSpPr>
          <p:nvPr/>
        </p:nvGrpSpPr>
        <p:grpSpPr bwMode="auto">
          <a:xfrm>
            <a:off x="1327150" y="1049338"/>
            <a:ext cx="3089275" cy="433387"/>
            <a:chOff x="0" y="-1"/>
            <a:chExt cx="3089344" cy="432076"/>
          </a:xfrm>
        </p:grpSpPr>
        <p:sp>
          <p:nvSpPr>
            <p:cNvPr id="59" name="矩形">
              <a:extLst>
                <a:ext uri="{FF2B5EF4-FFF2-40B4-BE49-F238E27FC236}">
                  <a16:creationId xmlns:a16="http://schemas.microsoft.com/office/drawing/2014/main" id="{E5A2A82E-B875-872B-B824-3967EDDDFE50}"/>
                </a:ext>
              </a:extLst>
            </p:cNvPr>
            <p:cNvSpPr/>
            <p:nvPr/>
          </p:nvSpPr>
          <p:spPr>
            <a:xfrm>
              <a:off x="0" y="-1"/>
              <a:ext cx="3089344" cy="432076"/>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60" name="安全事件管理">
              <a:extLst>
                <a:ext uri="{FF2B5EF4-FFF2-40B4-BE49-F238E27FC236}">
                  <a16:creationId xmlns:a16="http://schemas.microsoft.com/office/drawing/2014/main" id="{3DD68D66-174A-E0BB-EB11-2AD5F2B0DD35}"/>
                </a:ext>
              </a:extLst>
            </p:cNvPr>
            <p:cNvSpPr txBox="1"/>
            <p:nvPr/>
          </p:nvSpPr>
          <p:spPr>
            <a:xfrm>
              <a:off x="0" y="63307"/>
              <a:ext cx="3089344" cy="305460"/>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监控预警</a:t>
              </a:r>
              <a:endParaRPr sz="1400" b="0" noProof="1">
                <a:latin typeface="微软雅黑 Light" panose="020B0502040204020203" charset="-122"/>
                <a:ea typeface="微软雅黑 Light" panose="020B0502040204020203" charset="-122"/>
              </a:endParaRPr>
            </a:p>
          </p:txBody>
        </p:sp>
      </p:grpSp>
      <p:sp>
        <p:nvSpPr>
          <p:cNvPr id="61" name="矩形 56">
            <a:extLst>
              <a:ext uri="{FF2B5EF4-FFF2-40B4-BE49-F238E27FC236}">
                <a16:creationId xmlns:a16="http://schemas.microsoft.com/office/drawing/2014/main" id="{2C6F02B7-A90E-5F9F-C0C6-B666B01BBE15}"/>
              </a:ext>
            </a:extLst>
          </p:cNvPr>
          <p:cNvSpPr/>
          <p:nvPr/>
        </p:nvSpPr>
        <p:spPr>
          <a:xfrm>
            <a:off x="1317625" y="1538288"/>
            <a:ext cx="3089275" cy="930275"/>
          </a:xfrm>
          <a:prstGeom prst="rect">
            <a:avLst/>
          </a:prstGeom>
          <a:solidFill>
            <a:schemeClr val="accent3">
              <a:lumOff val="44000"/>
            </a:schemeClr>
          </a:solidFill>
          <a:ln w="25400">
            <a:solidFill>
              <a:srgbClr val="BA954A"/>
            </a:solidFill>
          </a:ln>
        </p:spPr>
        <p:txBody>
          <a:bodyPr lIns="45719" rIns="45719" anchor="ctr"/>
          <a:lstStyle/>
          <a:p>
            <a:pPr algn="ctr">
              <a:defRPr sz="2400">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62" name="TextBox 27">
            <a:extLst>
              <a:ext uri="{FF2B5EF4-FFF2-40B4-BE49-F238E27FC236}">
                <a16:creationId xmlns:a16="http://schemas.microsoft.com/office/drawing/2014/main" id="{E22AA1E2-C824-01C9-B68B-383A852FC540}"/>
              </a:ext>
            </a:extLst>
          </p:cNvPr>
          <p:cNvSpPr txBox="1">
            <a:spLocks noChangeArrowheads="1"/>
          </p:cNvSpPr>
          <p:nvPr/>
        </p:nvSpPr>
        <p:spPr bwMode="auto">
          <a:xfrm>
            <a:off x="1536700" y="1606550"/>
            <a:ext cx="2946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19" rIns="45719">
            <a:spAutoFit/>
          </a:bodyPr>
          <a:lstStyle>
            <a:lvl1pPr marL="177800" indent="-177800">
              <a:defRPr b="1">
                <a:solidFill>
                  <a:schemeClr val="tx1"/>
                </a:solidFill>
                <a:latin typeface="微软雅黑" panose="020B0503020204020204" pitchFamily="34" charset="-122"/>
                <a:ea typeface="宋体" panose="02010600030101010101" pitchFamily="2" charset="-122"/>
              </a:defRPr>
            </a:lvl1pPr>
            <a:lvl2pPr>
              <a:defRPr b="1">
                <a:solidFill>
                  <a:schemeClr val="tx1"/>
                </a:solidFill>
                <a:latin typeface="微软雅黑" panose="020B0503020204020204" pitchFamily="34" charset="-122"/>
                <a:ea typeface="宋体" panose="02010600030101010101" pitchFamily="2" charset="-122"/>
              </a:defRPr>
            </a:lvl2pPr>
            <a:lvl3pPr>
              <a:defRPr b="1">
                <a:solidFill>
                  <a:schemeClr val="tx1"/>
                </a:solidFill>
                <a:latin typeface="微软雅黑" panose="020B0503020204020204" pitchFamily="34" charset="-122"/>
                <a:ea typeface="宋体" panose="02010600030101010101" pitchFamily="2" charset="-122"/>
              </a:defRPr>
            </a:lvl3pPr>
            <a:lvl4pPr>
              <a:defRPr b="1">
                <a:solidFill>
                  <a:schemeClr val="tx1"/>
                </a:solidFill>
                <a:latin typeface="微软雅黑" panose="020B0503020204020204" pitchFamily="34" charset="-122"/>
                <a:ea typeface="宋体" panose="02010600030101010101" pitchFamily="2" charset="-122"/>
              </a:defRPr>
            </a:lvl4pPr>
            <a:lvl5pPr>
              <a:defRPr b="1">
                <a:solidFill>
                  <a:schemeClr val="tx1"/>
                </a:solidFill>
                <a:latin typeface="微软雅黑" panose="020B0503020204020204" pitchFamily="34" charset="-122"/>
                <a:ea typeface="宋体" panose="02010600030101010101" pitchFamily="2" charset="-122"/>
              </a:defRPr>
            </a:lvl5pPr>
            <a:lvl6pPr marL="2284413" indent="1588" fontAlgn="base">
              <a:spcBef>
                <a:spcPct val="0"/>
              </a:spcBef>
              <a:spcAft>
                <a:spcPct val="0"/>
              </a:spcAft>
              <a:defRPr b="1">
                <a:solidFill>
                  <a:schemeClr val="tx1"/>
                </a:solidFill>
                <a:latin typeface="微软雅黑" panose="020B0503020204020204" pitchFamily="34" charset="-122"/>
                <a:ea typeface="宋体" panose="02010600030101010101" pitchFamily="2" charset="-122"/>
              </a:defRPr>
            </a:lvl6pPr>
            <a:lvl7pPr marL="2741613" indent="1588" fontAlgn="base">
              <a:spcBef>
                <a:spcPct val="0"/>
              </a:spcBef>
              <a:spcAft>
                <a:spcPct val="0"/>
              </a:spcAft>
              <a:defRPr b="1">
                <a:solidFill>
                  <a:schemeClr val="tx1"/>
                </a:solidFill>
                <a:latin typeface="微软雅黑" panose="020B0503020204020204" pitchFamily="34" charset="-122"/>
                <a:ea typeface="宋体" panose="02010600030101010101" pitchFamily="2" charset="-122"/>
              </a:defRPr>
            </a:lvl7pPr>
            <a:lvl8pPr marL="3198813" indent="1588" fontAlgn="base">
              <a:spcBef>
                <a:spcPct val="0"/>
              </a:spcBef>
              <a:spcAft>
                <a:spcPct val="0"/>
              </a:spcAft>
              <a:defRPr b="1">
                <a:solidFill>
                  <a:schemeClr val="tx1"/>
                </a:solidFill>
                <a:latin typeface="微软雅黑" panose="020B0503020204020204" pitchFamily="34" charset="-122"/>
                <a:ea typeface="宋体" panose="02010600030101010101" pitchFamily="2" charset="-122"/>
              </a:defRPr>
            </a:lvl8pPr>
            <a:lvl9pPr marL="3656013" indent="1588" fontAlgn="base">
              <a:spcBef>
                <a:spcPct val="0"/>
              </a:spcBef>
              <a:spcAft>
                <a:spcPct val="0"/>
              </a:spcAft>
              <a:defRPr b="1">
                <a:solidFill>
                  <a:schemeClr val="tx1"/>
                </a:solidFill>
                <a:latin typeface="微软雅黑" panose="020B0503020204020204" pitchFamily="34" charset="-122"/>
                <a:ea typeface="宋体" panose="02010600030101010101" pitchFamily="2" charset="-122"/>
              </a:defRPr>
            </a:lvl9pPr>
          </a:lstStyle>
          <a:p>
            <a:pPr eaLnBrk="0" hangingPunct="0">
              <a:buFont typeface="Arial" panose="020B0604020202020204" pitchFamily="34" charset="0"/>
              <a:buChar char="•"/>
            </a:pPr>
            <a:r>
              <a:rPr lang="zh-CN" altLang="en-US" sz="1400" b="0" dirty="0">
                <a:latin typeface="微软雅黑 Light" panose="020B0502040204020203" pitchFamily="34" charset="-122"/>
                <a:ea typeface="微软雅黑 Light" panose="020B0502040204020203" pitchFamily="34" charset="-122"/>
              </a:rPr>
              <a:t>多维</a:t>
            </a:r>
            <a:r>
              <a:rPr lang="zh-CN" altLang="zh-CN" sz="1400" b="0" dirty="0">
                <a:latin typeface="微软雅黑 Light" panose="020B0502040204020203" pitchFamily="34" charset="-122"/>
                <a:ea typeface="微软雅黑 Light" panose="020B0502040204020203" pitchFamily="34" charset="-122"/>
              </a:rPr>
              <a:t>事件深度关联分析</a:t>
            </a:r>
          </a:p>
          <a:p>
            <a:pPr eaLnBrk="0" hangingPunct="0">
              <a:buFont typeface="Arial" panose="020B0604020202020204" pitchFamily="34" charset="0"/>
              <a:buChar char="•"/>
            </a:pPr>
            <a:r>
              <a:rPr lang="zh-CN" altLang="zh-CN" sz="1400" b="0" dirty="0">
                <a:latin typeface="微软雅黑 Light" panose="020B0502040204020203" pitchFamily="34" charset="-122"/>
                <a:ea typeface="微软雅黑 Light" panose="020B0502040204020203" pitchFamily="34" charset="-122"/>
              </a:rPr>
              <a:t>安全服务--安全分析与威胁建模</a:t>
            </a:r>
            <a:endParaRPr lang="en-US" altLang="zh-CN" sz="1400" b="0" dirty="0">
              <a:latin typeface="微软雅黑 Light" panose="020B0502040204020203" pitchFamily="34" charset="-122"/>
              <a:ea typeface="微软雅黑 Light" panose="020B0502040204020203" pitchFamily="34" charset="-122"/>
            </a:endParaRPr>
          </a:p>
          <a:p>
            <a:pPr eaLnBrk="0" hangingPunct="0">
              <a:buFont typeface="Arial" panose="020B0604020202020204" pitchFamily="34" charset="0"/>
              <a:buChar char="•"/>
            </a:pPr>
            <a:r>
              <a:rPr lang="zh-CN" altLang="zh-CN" sz="1400" b="0" dirty="0">
                <a:latin typeface="微软雅黑 Light" panose="020B0502040204020203" pitchFamily="34" charset="-122"/>
                <a:ea typeface="微软雅黑 Light" panose="020B0502040204020203" pitchFamily="34" charset="-122"/>
              </a:rPr>
              <a:t>数据安全治理数据获取分析</a:t>
            </a:r>
          </a:p>
        </p:txBody>
      </p:sp>
      <p:grpSp>
        <p:nvGrpSpPr>
          <p:cNvPr id="63" name="矩形 58">
            <a:extLst>
              <a:ext uri="{FF2B5EF4-FFF2-40B4-BE49-F238E27FC236}">
                <a16:creationId xmlns:a16="http://schemas.microsoft.com/office/drawing/2014/main" id="{F33AB070-EF60-D383-12CA-946CEA960602}"/>
              </a:ext>
            </a:extLst>
          </p:cNvPr>
          <p:cNvGrpSpPr>
            <a:grpSpLocks/>
          </p:cNvGrpSpPr>
          <p:nvPr/>
        </p:nvGrpSpPr>
        <p:grpSpPr bwMode="auto">
          <a:xfrm>
            <a:off x="5068888" y="1065213"/>
            <a:ext cx="2932112" cy="431800"/>
            <a:chOff x="-1" y="-1"/>
            <a:chExt cx="2932434" cy="432076"/>
          </a:xfrm>
        </p:grpSpPr>
        <p:sp>
          <p:nvSpPr>
            <p:cNvPr id="64" name="矩形">
              <a:extLst>
                <a:ext uri="{FF2B5EF4-FFF2-40B4-BE49-F238E27FC236}">
                  <a16:creationId xmlns:a16="http://schemas.microsoft.com/office/drawing/2014/main" id="{15AB5B59-E1E6-50A0-0B57-AAA3C63E7AFE}"/>
                </a:ext>
              </a:extLst>
            </p:cNvPr>
            <p:cNvSpPr/>
            <p:nvPr/>
          </p:nvSpPr>
          <p:spPr>
            <a:xfrm>
              <a:off x="-1" y="-1"/>
              <a:ext cx="2932434" cy="432076"/>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65" name="威胁态势感知">
              <a:extLst>
                <a:ext uri="{FF2B5EF4-FFF2-40B4-BE49-F238E27FC236}">
                  <a16:creationId xmlns:a16="http://schemas.microsoft.com/office/drawing/2014/main" id="{64D4E576-EADE-A894-822C-92349B1CF10A}"/>
                </a:ext>
              </a:extLst>
            </p:cNvPr>
            <p:cNvSpPr txBox="1"/>
            <p:nvPr/>
          </p:nvSpPr>
          <p:spPr>
            <a:xfrm>
              <a:off x="-1" y="63540"/>
              <a:ext cx="2932434" cy="304995"/>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管理运营</a:t>
              </a:r>
              <a:endParaRPr sz="1400" b="0" noProof="1">
                <a:latin typeface="微软雅黑 Light" panose="020B0502040204020203" charset="-122"/>
                <a:ea typeface="微软雅黑 Light" panose="020B0502040204020203" charset="-122"/>
              </a:endParaRPr>
            </a:p>
          </p:txBody>
        </p:sp>
      </p:grpSp>
      <p:grpSp>
        <p:nvGrpSpPr>
          <p:cNvPr id="66" name="矩形 59">
            <a:extLst>
              <a:ext uri="{FF2B5EF4-FFF2-40B4-BE49-F238E27FC236}">
                <a16:creationId xmlns:a16="http://schemas.microsoft.com/office/drawing/2014/main" id="{D9AB9CAC-E498-A6E4-9D19-39E88B3C2DCC}"/>
              </a:ext>
            </a:extLst>
          </p:cNvPr>
          <p:cNvGrpSpPr>
            <a:grpSpLocks/>
          </p:cNvGrpSpPr>
          <p:nvPr/>
        </p:nvGrpSpPr>
        <p:grpSpPr bwMode="auto">
          <a:xfrm>
            <a:off x="8632825" y="1068388"/>
            <a:ext cx="3116263" cy="431800"/>
            <a:chOff x="-1" y="-1"/>
            <a:chExt cx="3116816" cy="432076"/>
          </a:xfrm>
        </p:grpSpPr>
        <p:sp>
          <p:nvSpPr>
            <p:cNvPr id="67" name="矩形">
              <a:extLst>
                <a:ext uri="{FF2B5EF4-FFF2-40B4-BE49-F238E27FC236}">
                  <a16:creationId xmlns:a16="http://schemas.microsoft.com/office/drawing/2014/main" id="{85F5A636-DAEA-1F37-0551-24AE716E9933}"/>
                </a:ext>
              </a:extLst>
            </p:cNvPr>
            <p:cNvSpPr/>
            <p:nvPr/>
          </p:nvSpPr>
          <p:spPr>
            <a:xfrm>
              <a:off x="-1" y="-1"/>
              <a:ext cx="3116816" cy="432076"/>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68" name="大数据分析平台">
              <a:extLst>
                <a:ext uri="{FF2B5EF4-FFF2-40B4-BE49-F238E27FC236}">
                  <a16:creationId xmlns:a16="http://schemas.microsoft.com/office/drawing/2014/main" id="{F45E7A6A-0FCF-D2BE-D6B9-25EA842DA9FF}"/>
                </a:ext>
              </a:extLst>
            </p:cNvPr>
            <p:cNvSpPr txBox="1"/>
            <p:nvPr/>
          </p:nvSpPr>
          <p:spPr>
            <a:xfrm>
              <a:off x="-1" y="63540"/>
              <a:ext cx="3116816" cy="304995"/>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lang="zh-CN" altLang="en-US" sz="1400" b="0" noProof="1">
                  <a:latin typeface="微软雅黑 Light" panose="020B0502040204020203" charset="-122"/>
                  <a:ea typeface="微软雅黑 Light" panose="020B0502040204020203" charset="-122"/>
                </a:rPr>
                <a:t>应急响应</a:t>
              </a:r>
              <a:endParaRPr sz="1400" b="0" noProof="1">
                <a:latin typeface="微软雅黑 Light" panose="020B0502040204020203" charset="-122"/>
                <a:ea typeface="微软雅黑 Light" panose="020B0502040204020203" charset="-122"/>
              </a:endParaRPr>
            </a:p>
          </p:txBody>
        </p:sp>
      </p:grpSp>
      <p:sp>
        <p:nvSpPr>
          <p:cNvPr id="69" name="矩形 60">
            <a:extLst>
              <a:ext uri="{FF2B5EF4-FFF2-40B4-BE49-F238E27FC236}">
                <a16:creationId xmlns:a16="http://schemas.microsoft.com/office/drawing/2014/main" id="{E0AB6D2A-7C2F-8940-E373-5EB4780DB646}"/>
              </a:ext>
            </a:extLst>
          </p:cNvPr>
          <p:cNvSpPr/>
          <p:nvPr/>
        </p:nvSpPr>
        <p:spPr>
          <a:xfrm>
            <a:off x="5068888" y="1544638"/>
            <a:ext cx="2932112" cy="928687"/>
          </a:xfrm>
          <a:prstGeom prst="rect">
            <a:avLst/>
          </a:prstGeom>
          <a:solidFill>
            <a:schemeClr val="accent3">
              <a:lumOff val="44000"/>
            </a:schemeClr>
          </a:solidFill>
          <a:ln w="25400">
            <a:solidFill>
              <a:srgbClr val="BA954A"/>
            </a:solidFill>
          </a:ln>
        </p:spPr>
        <p:txBody>
          <a:bodyPr lIns="45719" rIns="45719" anchor="ctr"/>
          <a:lstStyle/>
          <a:p>
            <a:pPr algn="ctr">
              <a:defRPr sz="2400">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70" name="TextBox 27">
            <a:extLst>
              <a:ext uri="{FF2B5EF4-FFF2-40B4-BE49-F238E27FC236}">
                <a16:creationId xmlns:a16="http://schemas.microsoft.com/office/drawing/2014/main" id="{6E5AA83E-32AC-A463-9B22-6137CD859DC8}"/>
              </a:ext>
            </a:extLst>
          </p:cNvPr>
          <p:cNvSpPr txBox="1">
            <a:spLocks noChangeArrowheads="1"/>
          </p:cNvSpPr>
          <p:nvPr/>
        </p:nvSpPr>
        <p:spPr bwMode="auto">
          <a:xfrm>
            <a:off x="5274640" y="1560591"/>
            <a:ext cx="20733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19" rIns="45719">
            <a:spAutoFit/>
          </a:bodyPr>
          <a:lstStyle>
            <a:defPPr>
              <a:defRPr lang="zh-CN"/>
            </a:defPPr>
            <a:lvl1pPr marL="177800" indent="-177800" eaLnBrk="0" hangingPunct="0">
              <a:buFont typeface="Arial" panose="020B0604020202020204" pitchFamily="34" charset="0"/>
              <a:buChar char="•"/>
              <a:defRPr sz="1400" b="0">
                <a:latin typeface="微软雅黑 Light" panose="020B0502040204020203" pitchFamily="34" charset="-122"/>
                <a:ea typeface="微软雅黑 Light" panose="020B0502040204020203" pitchFamily="34" charset="-122"/>
              </a:defRPr>
            </a:lvl1pPr>
            <a:lvl6pPr marL="2284413" indent="1588" fontAlgn="base">
              <a:spcBef>
                <a:spcPct val="0"/>
              </a:spcBef>
              <a:spcAft>
                <a:spcPct val="0"/>
              </a:spcAft>
            </a:lvl6pPr>
            <a:lvl7pPr marL="2741613" indent="1588" fontAlgn="base">
              <a:spcBef>
                <a:spcPct val="0"/>
              </a:spcBef>
              <a:spcAft>
                <a:spcPct val="0"/>
              </a:spcAft>
            </a:lvl7pPr>
            <a:lvl8pPr marL="3198813" indent="1588" fontAlgn="base">
              <a:spcBef>
                <a:spcPct val="0"/>
              </a:spcBef>
              <a:spcAft>
                <a:spcPct val="0"/>
              </a:spcAft>
            </a:lvl8pPr>
            <a:lvl9pPr marL="3656013" indent="1588" fontAlgn="base">
              <a:spcBef>
                <a:spcPct val="0"/>
              </a:spcBef>
              <a:spcAft>
                <a:spcPct val="0"/>
              </a:spcAft>
            </a:lvl9pPr>
          </a:lstStyle>
          <a:p>
            <a:r>
              <a:rPr lang="zh-CN" altLang="en-US" dirty="0"/>
              <a:t>风险评估</a:t>
            </a:r>
            <a:endParaRPr lang="en-US" altLang="zh-CN" dirty="0"/>
          </a:p>
          <a:p>
            <a:r>
              <a:rPr lang="zh-CN" altLang="en-US" dirty="0"/>
              <a:t>报告机制</a:t>
            </a:r>
            <a:endParaRPr lang="en-US" altLang="zh-CN" dirty="0"/>
          </a:p>
          <a:p>
            <a:r>
              <a:rPr lang="zh-CN" altLang="en-US" dirty="0"/>
              <a:t>全周期流程管理</a:t>
            </a:r>
            <a:endParaRPr lang="en-US" altLang="zh-CN" dirty="0"/>
          </a:p>
          <a:p>
            <a:r>
              <a:rPr lang="zh-CN" altLang="en-US" dirty="0"/>
              <a:t>安全培训</a:t>
            </a:r>
            <a:endParaRPr lang="zh-CN" altLang="zh-CN" dirty="0"/>
          </a:p>
        </p:txBody>
      </p:sp>
      <p:sp>
        <p:nvSpPr>
          <p:cNvPr id="71" name="矩形 62">
            <a:extLst>
              <a:ext uri="{FF2B5EF4-FFF2-40B4-BE49-F238E27FC236}">
                <a16:creationId xmlns:a16="http://schemas.microsoft.com/office/drawing/2014/main" id="{FB65C960-565D-A050-106B-6A251EEA0187}"/>
              </a:ext>
            </a:extLst>
          </p:cNvPr>
          <p:cNvSpPr/>
          <p:nvPr/>
        </p:nvSpPr>
        <p:spPr>
          <a:xfrm>
            <a:off x="8640763" y="1571625"/>
            <a:ext cx="3116262" cy="928688"/>
          </a:xfrm>
          <a:prstGeom prst="rect">
            <a:avLst/>
          </a:prstGeom>
          <a:solidFill>
            <a:schemeClr val="accent3">
              <a:lumOff val="44000"/>
            </a:schemeClr>
          </a:solidFill>
          <a:ln w="25400">
            <a:solidFill>
              <a:srgbClr val="BA954A"/>
            </a:solidFill>
          </a:ln>
        </p:spPr>
        <p:txBody>
          <a:bodyPr lIns="45719" rIns="45719" anchor="ctr"/>
          <a:lstStyle/>
          <a:p>
            <a:pPr algn="ctr">
              <a:defRPr sz="2400">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72" name="TextBox 27">
            <a:extLst>
              <a:ext uri="{FF2B5EF4-FFF2-40B4-BE49-F238E27FC236}">
                <a16:creationId xmlns:a16="http://schemas.microsoft.com/office/drawing/2014/main" id="{F8C72D1B-6B29-77A0-A544-6DEA75EFA1E5}"/>
              </a:ext>
            </a:extLst>
          </p:cNvPr>
          <p:cNvSpPr txBox="1">
            <a:spLocks noChangeArrowheads="1"/>
          </p:cNvSpPr>
          <p:nvPr/>
        </p:nvSpPr>
        <p:spPr bwMode="auto">
          <a:xfrm>
            <a:off x="9210677" y="1565275"/>
            <a:ext cx="177482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19" rIns="45719">
            <a:spAutoFit/>
          </a:bodyPr>
          <a:lstStyle>
            <a:defPPr>
              <a:defRPr lang="zh-CN"/>
            </a:defPPr>
            <a:lvl1pPr marL="177800" indent="-177800" eaLnBrk="0" hangingPunct="0">
              <a:buFont typeface="Arial" panose="020B0604020202020204" pitchFamily="34" charset="0"/>
              <a:buChar char="•"/>
              <a:defRPr sz="1400" b="0">
                <a:latin typeface="微软雅黑 Light" panose="020B0502040204020203" pitchFamily="34" charset="-122"/>
                <a:ea typeface="微软雅黑 Light" panose="020B0502040204020203" pitchFamily="34" charset="-122"/>
              </a:defRPr>
            </a:lvl1pPr>
            <a:lvl6pPr marL="2284413" indent="1588" fontAlgn="base">
              <a:spcBef>
                <a:spcPct val="0"/>
              </a:spcBef>
              <a:spcAft>
                <a:spcPct val="0"/>
              </a:spcAft>
            </a:lvl6pPr>
            <a:lvl7pPr marL="2741613" indent="1588" fontAlgn="base">
              <a:spcBef>
                <a:spcPct val="0"/>
              </a:spcBef>
              <a:spcAft>
                <a:spcPct val="0"/>
              </a:spcAft>
            </a:lvl7pPr>
            <a:lvl8pPr marL="3198813" indent="1588" fontAlgn="base">
              <a:spcBef>
                <a:spcPct val="0"/>
              </a:spcBef>
              <a:spcAft>
                <a:spcPct val="0"/>
              </a:spcAft>
            </a:lvl8pPr>
            <a:lvl9pPr marL="3656013" indent="1588" fontAlgn="base">
              <a:spcBef>
                <a:spcPct val="0"/>
              </a:spcBef>
              <a:spcAft>
                <a:spcPct val="0"/>
              </a:spcAft>
            </a:lvl9pPr>
          </a:lstStyle>
          <a:p>
            <a:r>
              <a:rPr lang="zh-CN" altLang="en-US" dirty="0"/>
              <a:t>应急响应机制应对</a:t>
            </a:r>
            <a:endParaRPr lang="zh-CN" altLang="zh-CN" dirty="0"/>
          </a:p>
          <a:p>
            <a:r>
              <a:rPr lang="zh-CN" altLang="en-US" dirty="0"/>
              <a:t>应急演练</a:t>
            </a:r>
            <a:endParaRPr lang="zh-CN" altLang="zh-CN" dirty="0"/>
          </a:p>
          <a:p>
            <a:r>
              <a:rPr lang="zh-CN" altLang="en-US" dirty="0"/>
              <a:t>重大活动保障</a:t>
            </a:r>
            <a:endParaRPr lang="zh-CN" altLang="zh-CN" dirty="0"/>
          </a:p>
        </p:txBody>
      </p:sp>
      <p:sp>
        <p:nvSpPr>
          <p:cNvPr id="73" name="矩形 64">
            <a:extLst>
              <a:ext uri="{FF2B5EF4-FFF2-40B4-BE49-F238E27FC236}">
                <a16:creationId xmlns:a16="http://schemas.microsoft.com/office/drawing/2014/main" id="{63BAF058-89C7-E1E4-CE8C-B98F7611CFB5}"/>
              </a:ext>
            </a:extLst>
          </p:cNvPr>
          <p:cNvSpPr/>
          <p:nvPr/>
        </p:nvSpPr>
        <p:spPr>
          <a:xfrm>
            <a:off x="479425" y="5699125"/>
            <a:ext cx="11269663" cy="1017588"/>
          </a:xfrm>
          <a:prstGeom prst="rect">
            <a:avLst/>
          </a:prstGeom>
          <a:ln w="25400">
            <a:solidFill>
              <a:srgbClr val="808080"/>
            </a:solidFill>
            <a:prstDash val="dash"/>
          </a:ln>
        </p:spPr>
        <p:txBody>
          <a:bodyPr lIns="45719" r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grpSp>
        <p:nvGrpSpPr>
          <p:cNvPr id="74" name="矩形 65">
            <a:extLst>
              <a:ext uri="{FF2B5EF4-FFF2-40B4-BE49-F238E27FC236}">
                <a16:creationId xmlns:a16="http://schemas.microsoft.com/office/drawing/2014/main" id="{E562464D-2AC5-F865-DD10-125D1AD56073}"/>
              </a:ext>
            </a:extLst>
          </p:cNvPr>
          <p:cNvGrpSpPr>
            <a:grpSpLocks/>
          </p:cNvGrpSpPr>
          <p:nvPr/>
        </p:nvGrpSpPr>
        <p:grpSpPr bwMode="auto">
          <a:xfrm>
            <a:off x="466725" y="1049338"/>
            <a:ext cx="582613" cy="1419225"/>
            <a:chOff x="0" y="-1"/>
            <a:chExt cx="581638" cy="1419208"/>
          </a:xfrm>
        </p:grpSpPr>
        <p:sp>
          <p:nvSpPr>
            <p:cNvPr id="75" name="矩形">
              <a:extLst>
                <a:ext uri="{FF2B5EF4-FFF2-40B4-BE49-F238E27FC236}">
                  <a16:creationId xmlns:a16="http://schemas.microsoft.com/office/drawing/2014/main" id="{4C710833-334E-9562-63F5-3D570FEAA65E}"/>
                </a:ext>
              </a:extLst>
            </p:cNvPr>
            <p:cNvSpPr/>
            <p:nvPr/>
          </p:nvSpPr>
          <p:spPr>
            <a:xfrm>
              <a:off x="0" y="-1"/>
              <a:ext cx="581638" cy="1419208"/>
            </a:xfrm>
            <a:prstGeom prst="rect">
              <a:avLst/>
            </a:prstGeom>
            <a:solidFill>
              <a:srgbClr val="CC6600"/>
            </a:solidFill>
            <a:ln w="12700" cap="flat">
              <a:noFill/>
              <a:miter lim="400000"/>
            </a:ln>
            <a:effectLst/>
          </p:spPr>
          <p:txBody>
            <a:bodyPr lIns="45719" tIns="45719" rIns="45719" bIns="45719" anchor="ctr"/>
            <a:lstStyle/>
            <a:p>
              <a:pPr algn="ctr">
                <a:defRPr>
                  <a:solidFill>
                    <a:schemeClr val="accent3">
                      <a:lumOff val="44000"/>
                    </a:schemeClr>
                  </a:solidFill>
                </a:defRPr>
              </a:pPr>
              <a:endParaRPr sz="1400" b="0" noProof="1">
                <a:solidFill>
                  <a:schemeClr val="accent3">
                    <a:lumOff val="44000"/>
                  </a:schemeClr>
                </a:solidFill>
                <a:latin typeface="微软雅黑 Light" panose="020B0502040204020203" charset="-122"/>
                <a:ea typeface="微软雅黑 Light" panose="020B0502040204020203" charset="-122"/>
              </a:endParaRPr>
            </a:p>
          </p:txBody>
        </p:sp>
        <p:sp>
          <p:nvSpPr>
            <p:cNvPr id="76" name="应用场景">
              <a:extLst>
                <a:ext uri="{FF2B5EF4-FFF2-40B4-BE49-F238E27FC236}">
                  <a16:creationId xmlns:a16="http://schemas.microsoft.com/office/drawing/2014/main" id="{3DCD0504-2DCE-C138-A613-7E697DF9B687}"/>
                </a:ext>
              </a:extLst>
            </p:cNvPr>
            <p:cNvSpPr txBox="1"/>
            <p:nvPr/>
          </p:nvSpPr>
          <p:spPr>
            <a:xfrm>
              <a:off x="0" y="449256"/>
              <a:ext cx="581638" cy="520694"/>
            </a:xfrm>
            <a:prstGeom prst="rect">
              <a:avLst/>
            </a:prstGeom>
            <a:noFill/>
            <a:ln w="12700" cap="flat">
              <a:noFill/>
              <a:miter lim="400000"/>
            </a:ln>
            <a:effectLst/>
          </p:spPr>
          <p:txBody>
            <a:bodyPr lIns="45719" tIns="45719" rIns="45719" bIns="45719" anchor="ctr">
              <a:spAutoFit/>
            </a:bodyPr>
            <a:lstStyle>
              <a:lvl1pPr algn="ctr">
                <a:defRPr>
                  <a:solidFill>
                    <a:schemeClr val="accent3">
                      <a:lumOff val="44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eaLnBrk="0" hangingPunct="0"/>
              <a:r>
                <a:rPr sz="1400" b="0" noProof="1">
                  <a:latin typeface="微软雅黑 Light" panose="020B0502040204020203" charset="-122"/>
                  <a:ea typeface="微软雅黑 Light" panose="020B0502040204020203" charset="-122"/>
                </a:rPr>
                <a:t>应用场景</a:t>
              </a:r>
            </a:p>
          </p:txBody>
        </p:sp>
      </p:grpSp>
    </p:spTree>
    <p:extLst>
      <p:ext uri="{BB962C8B-B14F-4D97-AF65-F5344CB8AC3E}">
        <p14:creationId xmlns:p14="http://schemas.microsoft.com/office/powerpoint/2010/main" val="3180191796"/>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数据安全建设</a:t>
            </a:r>
            <a:r>
              <a:rPr lang="en-US" altLang="zh-CN" sz="3200" b="1" dirty="0">
                <a:effectLst>
                  <a:outerShdw blurRad="38100" dist="38100" dir="2700000" algn="tl">
                    <a:srgbClr val="C0C0C0"/>
                  </a:outerShdw>
                </a:effectLst>
                <a:latin typeface="+mj-ea"/>
                <a:ea typeface="+mj-ea"/>
              </a:rPr>
              <a:t>-</a:t>
            </a:r>
            <a:r>
              <a:rPr lang="zh-CN" altLang="en-US" sz="3200" b="1" dirty="0">
                <a:effectLst>
                  <a:outerShdw blurRad="38100" dist="38100" dir="2700000" algn="tl">
                    <a:srgbClr val="C0C0C0"/>
                  </a:outerShdw>
                </a:effectLst>
                <a:latin typeface="+mj-ea"/>
                <a:ea typeface="+mj-ea"/>
              </a:rPr>
              <a:t>建议产品清单</a:t>
            </a:r>
          </a:p>
        </p:txBody>
      </p:sp>
      <p:graphicFrame>
        <p:nvGraphicFramePr>
          <p:cNvPr id="3" name="表格 2">
            <a:extLst>
              <a:ext uri="{FF2B5EF4-FFF2-40B4-BE49-F238E27FC236}">
                <a16:creationId xmlns:a16="http://schemas.microsoft.com/office/drawing/2014/main" id="{12325C07-E4CD-130E-94EC-CD6075D5DFF9}"/>
              </a:ext>
            </a:extLst>
          </p:cNvPr>
          <p:cNvGraphicFramePr/>
          <p:nvPr>
            <p:extLst>
              <p:ext uri="{D42A27DB-BD31-4B8C-83A1-F6EECF244321}">
                <p14:modId xmlns:p14="http://schemas.microsoft.com/office/powerpoint/2010/main" val="2665543474"/>
              </p:ext>
            </p:extLst>
          </p:nvPr>
        </p:nvGraphicFramePr>
        <p:xfrm>
          <a:off x="414545" y="1271854"/>
          <a:ext cx="11144250" cy="4776865"/>
        </p:xfrm>
        <a:graphic>
          <a:graphicData uri="http://schemas.openxmlformats.org/drawingml/2006/table">
            <a:tbl>
              <a:tblPr firstRow="1" bandRow="1">
                <a:tableStyleId>{5C22544A-7EE6-4342-B048-85BDC9FD1C3A}</a:tableStyleId>
              </a:tblPr>
              <a:tblGrid>
                <a:gridCol w="2470785">
                  <a:extLst>
                    <a:ext uri="{9D8B030D-6E8A-4147-A177-3AD203B41FA5}">
                      <a16:colId xmlns:a16="http://schemas.microsoft.com/office/drawing/2014/main" val="20000"/>
                    </a:ext>
                  </a:extLst>
                </a:gridCol>
                <a:gridCol w="2072005">
                  <a:extLst>
                    <a:ext uri="{9D8B030D-6E8A-4147-A177-3AD203B41FA5}">
                      <a16:colId xmlns:a16="http://schemas.microsoft.com/office/drawing/2014/main" val="20001"/>
                    </a:ext>
                  </a:extLst>
                </a:gridCol>
                <a:gridCol w="5189220">
                  <a:extLst>
                    <a:ext uri="{9D8B030D-6E8A-4147-A177-3AD203B41FA5}">
                      <a16:colId xmlns:a16="http://schemas.microsoft.com/office/drawing/2014/main" val="20002"/>
                    </a:ext>
                  </a:extLst>
                </a:gridCol>
                <a:gridCol w="1412240">
                  <a:extLst>
                    <a:ext uri="{9D8B030D-6E8A-4147-A177-3AD203B41FA5}">
                      <a16:colId xmlns:a16="http://schemas.microsoft.com/office/drawing/2014/main" val="20003"/>
                    </a:ext>
                  </a:extLst>
                </a:gridCol>
              </a:tblGrid>
              <a:tr h="385423">
                <a:tc>
                  <a:txBody>
                    <a:bodyPr/>
                    <a:lstStyle/>
                    <a:p>
                      <a:pPr indent="0" algn="ctr">
                        <a:buNone/>
                      </a:pPr>
                      <a:r>
                        <a:rPr lang="zh-CN" sz="1800" b="1">
                          <a:solidFill>
                            <a:srgbClr val="FF0000"/>
                          </a:solidFill>
                          <a:latin typeface="Arial" panose="020B0604020202020204" pitchFamily="34" charset="0"/>
                          <a:ea typeface="微软雅黑 Light" panose="020B0502040204020203" charset="-122"/>
                        </a:rPr>
                        <a:t>方案内容   </a:t>
                      </a:r>
                      <a:endParaRPr lang="zh-CN" altLang="en-US" sz="1800" b="1">
                        <a:solidFill>
                          <a:srgbClr val="FF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lgn="ctr">
                        <a:buNone/>
                      </a:pPr>
                      <a:r>
                        <a:rPr lang="zh-CN" sz="1800" b="1">
                          <a:solidFill>
                            <a:srgbClr val="FF0000"/>
                          </a:solidFill>
                          <a:latin typeface="Arial" panose="020B0604020202020204" pitchFamily="34" charset="0"/>
                          <a:ea typeface="微软雅黑 Light" panose="020B0502040204020203" charset="-122"/>
                        </a:rPr>
                        <a:t>产品品类</a:t>
                      </a:r>
                      <a:endParaRPr lang="zh-CN" altLang="en-US" sz="1800" b="1">
                        <a:solidFill>
                          <a:srgbClr val="FF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lgn="ctr">
                        <a:buNone/>
                      </a:pPr>
                      <a:r>
                        <a:rPr lang="zh-CN" sz="1800" b="1">
                          <a:solidFill>
                            <a:srgbClr val="FF0000"/>
                          </a:solidFill>
                          <a:latin typeface="Arial" panose="020B0604020202020204" pitchFamily="34" charset="0"/>
                          <a:ea typeface="微软雅黑 Light" panose="020B0502040204020203" charset="-122"/>
                        </a:rPr>
                        <a:t>备注</a:t>
                      </a:r>
                      <a:endParaRPr lang="zh-CN" altLang="en-US" sz="1800" b="1">
                        <a:solidFill>
                          <a:srgbClr val="FF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lgn="ctr">
                        <a:buNone/>
                      </a:pPr>
                      <a:r>
                        <a:rPr lang="zh-CN" sz="1800" b="1">
                          <a:solidFill>
                            <a:srgbClr val="FF0000"/>
                          </a:solidFill>
                          <a:latin typeface="Arial" panose="020B0604020202020204" pitchFamily="34" charset="0"/>
                          <a:ea typeface="微软雅黑 Light" panose="020B0502040204020203" charset="-122"/>
                        </a:rPr>
                        <a:t>建设建议</a:t>
                      </a:r>
                      <a:endParaRPr lang="zh-CN" altLang="en-US" sz="1800" b="1">
                        <a:solidFill>
                          <a:srgbClr val="FF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489557">
                <a:tc>
                  <a:txBody>
                    <a:bodyPr/>
                    <a:lstStyle/>
                    <a:p>
                      <a:pPr indent="0" algn="ctr">
                        <a:buNone/>
                      </a:pPr>
                      <a:r>
                        <a:rPr lang="zh-CN" sz="1600" b="1">
                          <a:solidFill>
                            <a:srgbClr val="000000"/>
                          </a:solidFill>
                          <a:latin typeface="Arial" panose="020B0604020202020204" pitchFamily="34" charset="0"/>
                          <a:ea typeface="微软雅黑 Light" panose="020B0502040204020203" charset="-122"/>
                        </a:rPr>
                        <a:t>数据识别管理</a:t>
                      </a:r>
                      <a:endParaRPr lang="zh-CN" altLang="en-US" sz="1600" b="1">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400" b="1">
                          <a:solidFill>
                            <a:srgbClr val="000000"/>
                          </a:solidFill>
                          <a:latin typeface="Arial" panose="020B0604020202020204" pitchFamily="34" charset="0"/>
                          <a:ea typeface="微软雅黑 Light" panose="020B0502040204020203" charset="-122"/>
                        </a:rPr>
                        <a:t>数据分类分级平台</a:t>
                      </a:r>
                      <a:endParaRPr lang="zh-CN" altLang="en-US" sz="1400" b="1">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1400" b="0">
                          <a:solidFill>
                            <a:srgbClr val="000000"/>
                          </a:solidFill>
                          <a:latin typeface="Arial" panose="020B0604020202020204" pitchFamily="34" charset="0"/>
                          <a:ea typeface="微软雅黑 Light" panose="020B0502040204020203" charset="-122"/>
                        </a:rPr>
                        <a:t>满足数据分类分级管理要求和构建重要数据目录要求</a:t>
                      </a:r>
                      <a:endParaRPr lang="zh-CN" altLang="en-US" sz="1400" b="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altLang="en-US" sz="1400" b="1" dirty="0">
                          <a:solidFill>
                            <a:srgbClr val="000000"/>
                          </a:solidFill>
                          <a:latin typeface="+mn-ea"/>
                          <a:ea typeface="+mn-ea"/>
                        </a:rPr>
                        <a:t>可选</a:t>
                      </a:r>
                      <a:r>
                        <a:rPr lang="zh-CN" sz="1400" b="1" dirty="0">
                          <a:solidFill>
                            <a:srgbClr val="000000"/>
                          </a:solidFill>
                          <a:latin typeface="+mn-ea"/>
                          <a:ea typeface="+mn-ea"/>
                        </a:rPr>
                        <a:t>建设</a:t>
                      </a:r>
                      <a:endParaRPr lang="zh-CN" altLang="en-US" sz="1400" b="1" dirty="0">
                        <a:solidFill>
                          <a:srgbClr val="000000"/>
                        </a:solidFill>
                        <a:latin typeface="+mn-ea"/>
                        <a:ea typeface="+mn-ea"/>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73683">
                <a:tc rowSpan="6">
                  <a:txBody>
                    <a:bodyPr/>
                    <a:lstStyle/>
                    <a:p>
                      <a:pPr indent="0" algn="ctr">
                        <a:buNone/>
                      </a:pPr>
                      <a:r>
                        <a:rPr lang="zh-CN" sz="1600" b="1">
                          <a:solidFill>
                            <a:srgbClr val="000000"/>
                          </a:solidFill>
                          <a:latin typeface="Arial" panose="020B0604020202020204" pitchFamily="34" charset="0"/>
                          <a:ea typeface="微软雅黑 Light" panose="020B0502040204020203" charset="-122"/>
                        </a:rPr>
                        <a:t>数据安全治理</a:t>
                      </a:r>
                      <a:endParaRPr lang="zh-CN" altLang="en-US" sz="1600" b="1">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altLang="en-US" sz="1400" b="1" dirty="0">
                          <a:solidFill>
                            <a:srgbClr val="000000"/>
                          </a:solidFill>
                          <a:latin typeface="Arial" panose="020B0604020202020204" pitchFamily="34" charset="0"/>
                          <a:ea typeface="微软雅黑 Light" panose="020B0502040204020203" charset="-122"/>
                        </a:rPr>
                        <a:t>堡垒机</a:t>
                      </a: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1400" b="0" dirty="0">
                          <a:solidFill>
                            <a:srgbClr val="000000"/>
                          </a:solidFill>
                          <a:latin typeface="Arial" panose="020B0604020202020204" pitchFamily="34" charset="0"/>
                          <a:ea typeface="微软雅黑 Light" panose="020B0502040204020203" charset="-122"/>
                        </a:rPr>
                        <a:t>确保数据处理活动各节点安全，满足数据安全风险评估要求</a:t>
                      </a:r>
                      <a:endParaRPr lang="zh-CN" altLang="en-US" sz="1400" b="0" dirty="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altLang="en-US" sz="1400" b="1" dirty="0">
                          <a:solidFill>
                            <a:srgbClr val="FF0000"/>
                          </a:solidFill>
                          <a:latin typeface="+mn-ea"/>
                          <a:ea typeface="+mn-ea"/>
                        </a:rPr>
                        <a:t>基本</a:t>
                      </a:r>
                      <a:r>
                        <a:rPr lang="zh-CN" sz="1400" b="1" dirty="0">
                          <a:solidFill>
                            <a:srgbClr val="FF0000"/>
                          </a:solidFill>
                          <a:latin typeface="+mn-ea"/>
                          <a:ea typeface="+mn-ea"/>
                        </a:rPr>
                        <a:t>建设</a:t>
                      </a:r>
                      <a:endParaRPr lang="zh-CN" altLang="en-US" sz="1400" b="1" dirty="0">
                        <a:solidFill>
                          <a:srgbClr val="FF0000"/>
                        </a:solidFill>
                        <a:latin typeface="+mn-ea"/>
                        <a:ea typeface="+mn-ea"/>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521940">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400" b="1" dirty="0">
                          <a:solidFill>
                            <a:srgbClr val="000000"/>
                          </a:solidFill>
                          <a:latin typeface="Arial" panose="020B0604020202020204" pitchFamily="34" charset="0"/>
                          <a:ea typeface="微软雅黑 Light" panose="020B0502040204020203" charset="-122"/>
                        </a:rPr>
                        <a:t>特权账号管理系统</a:t>
                      </a:r>
                      <a:endParaRPr lang="zh-CN" altLang="en-US" sz="1400" b="1" dirty="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1400" b="0">
                          <a:solidFill>
                            <a:srgbClr val="000000"/>
                          </a:solidFill>
                          <a:latin typeface="Arial" panose="020B0604020202020204" pitchFamily="34" charset="0"/>
                          <a:ea typeface="微软雅黑 Light" panose="020B0502040204020203" charset="-122"/>
                        </a:rPr>
                        <a:t>防止高权限人员和高权限账号管理不当导致数据安全风险</a:t>
                      </a:r>
                      <a:endParaRPr lang="zh-CN" altLang="en-US" sz="1400" b="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400" b="1" dirty="0">
                          <a:solidFill>
                            <a:srgbClr val="FFC000"/>
                          </a:solidFill>
                          <a:latin typeface="+mn-ea"/>
                          <a:ea typeface="+mn-ea"/>
                        </a:rPr>
                        <a:t>推荐一期建设</a:t>
                      </a:r>
                      <a:endParaRPr lang="zh-CN" altLang="en-US" sz="1400" b="1" dirty="0">
                        <a:solidFill>
                          <a:srgbClr val="FFC000"/>
                        </a:solidFill>
                        <a:latin typeface="+mn-ea"/>
                        <a:ea typeface="+mn-ea"/>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505431">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400" b="1" dirty="0">
                          <a:solidFill>
                            <a:srgbClr val="000000"/>
                          </a:solidFill>
                          <a:latin typeface="Arial" panose="020B0604020202020204" pitchFamily="34" charset="0"/>
                          <a:ea typeface="微软雅黑 Light" panose="020B0502040204020203" charset="-122"/>
                        </a:rPr>
                        <a:t>数据库审计</a:t>
                      </a:r>
                      <a:endParaRPr lang="zh-CN" altLang="en-US" sz="1400" b="1" dirty="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1400" b="0" dirty="0">
                          <a:solidFill>
                            <a:srgbClr val="000000"/>
                          </a:solidFill>
                          <a:latin typeface="Arial" panose="020B0604020202020204" pitchFamily="34" charset="0"/>
                          <a:ea typeface="微软雅黑 Light" panose="020B0502040204020203" charset="-122"/>
                        </a:rPr>
                        <a:t>满足建设数据处理活动全周期审计要求</a:t>
                      </a:r>
                      <a:endParaRPr lang="zh-CN" altLang="en-US" sz="1400" b="0" dirty="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altLang="en-US" sz="1400" b="1" dirty="0">
                          <a:solidFill>
                            <a:srgbClr val="FF0000"/>
                          </a:solidFill>
                          <a:latin typeface="+mn-ea"/>
                          <a:ea typeface="+mn-ea"/>
                        </a:rPr>
                        <a:t>基本</a:t>
                      </a:r>
                      <a:r>
                        <a:rPr lang="zh-CN" sz="1400" b="1" dirty="0">
                          <a:solidFill>
                            <a:srgbClr val="FF0000"/>
                          </a:solidFill>
                          <a:latin typeface="+mn-ea"/>
                          <a:ea typeface="+mn-ea"/>
                        </a:rPr>
                        <a:t>建设</a:t>
                      </a:r>
                      <a:endParaRPr lang="zh-CN" altLang="en-US" sz="1400" b="1" dirty="0">
                        <a:solidFill>
                          <a:srgbClr val="FF0000"/>
                        </a:solidFill>
                        <a:latin typeface="+mn-ea"/>
                        <a:ea typeface="+mn-ea"/>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2542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400" b="1" dirty="0">
                          <a:solidFill>
                            <a:srgbClr val="000000"/>
                          </a:solidFill>
                          <a:latin typeface="Arial" panose="020B0604020202020204" pitchFamily="34" charset="0"/>
                          <a:ea typeface="微软雅黑 Light" panose="020B0502040204020203" charset="-122"/>
                        </a:rPr>
                        <a:t>数据库防火墙</a:t>
                      </a:r>
                      <a:endParaRPr lang="zh-CN" altLang="en-US" sz="1400" b="1" dirty="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1400" b="0" dirty="0">
                          <a:solidFill>
                            <a:srgbClr val="000000"/>
                          </a:solidFill>
                          <a:latin typeface="Arial" panose="020B0604020202020204" pitchFamily="34" charset="0"/>
                          <a:ea typeface="微软雅黑 Light" panose="020B0502040204020203" charset="-122"/>
                        </a:rPr>
                        <a:t>核心数据防攻击、防泄漏、防篡改、防误操作、业务加固</a:t>
                      </a:r>
                      <a:endParaRPr lang="zh-CN" altLang="en-US" sz="1400" b="0" dirty="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400" b="1" dirty="0">
                          <a:solidFill>
                            <a:srgbClr val="FFC000"/>
                          </a:solidFill>
                          <a:latin typeface="+mn-ea"/>
                          <a:ea typeface="+mn-ea"/>
                        </a:rPr>
                        <a:t>推荐一期建设</a:t>
                      </a:r>
                      <a:endParaRPr lang="zh-CN" altLang="en-US" sz="1400" b="1" dirty="0">
                        <a:solidFill>
                          <a:srgbClr val="FFC000"/>
                        </a:solidFill>
                        <a:latin typeface="+mn-ea"/>
                        <a:ea typeface="+mn-ea"/>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42542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400" b="1" dirty="0">
                          <a:solidFill>
                            <a:srgbClr val="000000"/>
                          </a:solidFill>
                          <a:latin typeface="Arial" panose="020B0604020202020204" pitchFamily="34" charset="0"/>
                          <a:ea typeface="微软雅黑 Light" panose="020B0502040204020203" charset="-122"/>
                        </a:rPr>
                        <a:t>数据库运维管控平台</a:t>
                      </a:r>
                      <a:endParaRPr lang="zh-CN" altLang="en-US" sz="1400" b="1" dirty="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1400" b="0" dirty="0">
                          <a:solidFill>
                            <a:srgbClr val="000000"/>
                          </a:solidFill>
                          <a:latin typeface="Arial" panose="020B0604020202020204" pitchFamily="34" charset="0"/>
                          <a:ea typeface="微软雅黑 Light" panose="020B0502040204020203" charset="-122"/>
                        </a:rPr>
                        <a:t>满足建设数据处理活动全周期管理机制</a:t>
                      </a:r>
                      <a:endParaRPr lang="zh-CN" altLang="en-US" sz="1400" b="0" dirty="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400" b="1" dirty="0">
                          <a:solidFill>
                            <a:srgbClr val="FFC000"/>
                          </a:solidFill>
                          <a:latin typeface="+mn-ea"/>
                          <a:ea typeface="+mn-ea"/>
                        </a:rPr>
                        <a:t>推荐一期建设</a:t>
                      </a:r>
                      <a:endParaRPr lang="zh-CN" altLang="en-US" sz="1400" b="1" dirty="0">
                        <a:solidFill>
                          <a:srgbClr val="FFC000"/>
                        </a:solidFill>
                        <a:latin typeface="+mn-ea"/>
                        <a:ea typeface="+mn-ea"/>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426060">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400" b="1">
                          <a:solidFill>
                            <a:srgbClr val="000000"/>
                          </a:solidFill>
                          <a:latin typeface="Arial" panose="020B0604020202020204" pitchFamily="34" charset="0"/>
                          <a:ea typeface="微软雅黑 Light" panose="020B0502040204020203" charset="-122"/>
                        </a:rPr>
                        <a:t>数据库敏感数据脱敏系统</a:t>
                      </a:r>
                      <a:endParaRPr lang="zh-CN" altLang="en-US" sz="1400" b="1">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1400" b="0" dirty="0">
                          <a:solidFill>
                            <a:srgbClr val="000000"/>
                          </a:solidFill>
                          <a:latin typeface="Arial" panose="020B0604020202020204" pitchFamily="34" charset="0"/>
                          <a:ea typeface="微软雅黑 Light" panose="020B0502040204020203" charset="-122"/>
                        </a:rPr>
                        <a:t>满足敏感信息处理管理需求和个人信息保护要求</a:t>
                      </a:r>
                      <a:endParaRPr lang="zh-CN" altLang="en-US" sz="1400" b="0" dirty="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altLang="zh-CN" sz="1400" b="1" dirty="0">
                          <a:solidFill>
                            <a:srgbClr val="FFC000"/>
                          </a:solidFill>
                          <a:latin typeface="+mn-ea"/>
                          <a:ea typeface="+mn-ea"/>
                        </a:rPr>
                        <a:t>推荐一期建设</a:t>
                      </a:r>
                      <a:endParaRPr lang="zh-CN" altLang="en-US" sz="1400" b="1" dirty="0">
                        <a:solidFill>
                          <a:srgbClr val="FFC000"/>
                        </a:solidFill>
                        <a:latin typeface="+mn-ea"/>
                        <a:ea typeface="+mn-ea"/>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424790">
                <a:tc rowSpan="2">
                  <a:txBody>
                    <a:bodyPr/>
                    <a:lstStyle/>
                    <a:p>
                      <a:pPr indent="0" algn="ctr">
                        <a:buNone/>
                      </a:pPr>
                      <a:r>
                        <a:rPr lang="zh-CN" sz="1600" b="1">
                          <a:solidFill>
                            <a:srgbClr val="000000"/>
                          </a:solidFill>
                          <a:latin typeface="Arial" panose="020B0604020202020204" pitchFamily="34" charset="0"/>
                          <a:ea typeface="微软雅黑 Light" panose="020B0502040204020203" charset="-122"/>
                        </a:rPr>
                        <a:t>数据安全运营</a:t>
                      </a:r>
                      <a:endParaRPr lang="zh-CN" altLang="en-US" sz="1600" b="1">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400" b="1" dirty="0">
                          <a:solidFill>
                            <a:srgbClr val="000000"/>
                          </a:solidFill>
                          <a:latin typeface="Arial" panose="020B0604020202020204" pitchFamily="34" charset="0"/>
                          <a:ea typeface="微软雅黑 Light" panose="020B0502040204020203" charset="-122"/>
                        </a:rPr>
                        <a:t>数据安全监控预警平台</a:t>
                      </a:r>
                      <a:endParaRPr lang="en-US" altLang="zh-CN" sz="1400" b="1" dirty="0">
                        <a:solidFill>
                          <a:srgbClr val="000000"/>
                        </a:solidFill>
                        <a:latin typeface="Arial" panose="020B0604020202020204" pitchFamily="34" charset="0"/>
                        <a:ea typeface="微软雅黑 Light" panose="020B0502040204020203" charset="-122"/>
                      </a:endParaRPr>
                    </a:p>
                    <a:p>
                      <a:pPr indent="0" algn="ctr">
                        <a:buNone/>
                      </a:pPr>
                      <a:r>
                        <a:rPr lang="zh-CN" altLang="en-US" sz="1400" b="1" dirty="0">
                          <a:solidFill>
                            <a:srgbClr val="000000"/>
                          </a:solidFill>
                          <a:latin typeface="Arial" panose="020B0604020202020204" pitchFamily="34" charset="0"/>
                          <a:ea typeface="微软雅黑 Light" panose="020B0502040204020203" charset="-122"/>
                        </a:rPr>
                        <a:t>或日志大数据分析平台</a:t>
                      </a: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400" b="0" dirty="0">
                          <a:solidFill>
                            <a:srgbClr val="000000"/>
                          </a:solidFill>
                          <a:latin typeface="Arial" panose="020B0604020202020204" pitchFamily="34" charset="0"/>
                          <a:ea typeface="微软雅黑 Light" panose="020B0502040204020203" charset="-122"/>
                        </a:rPr>
                        <a:t>满足建设数据安全监控预警机制要求</a:t>
                      </a:r>
                      <a:r>
                        <a:rPr lang="zh-CN" altLang="en-US" sz="1400" b="0" dirty="0">
                          <a:solidFill>
                            <a:srgbClr val="000000"/>
                          </a:solidFill>
                          <a:latin typeface="Arial" panose="020B0604020202020204" pitchFamily="34" charset="0"/>
                          <a:ea typeface="微软雅黑 Light" panose="020B0502040204020203" charset="-122"/>
                        </a:rPr>
                        <a:t>，</a:t>
                      </a:r>
                      <a:r>
                        <a:rPr lang="zh-CN" altLang="zh-CN" sz="1400" b="0" dirty="0">
                          <a:solidFill>
                            <a:srgbClr val="000000"/>
                          </a:solidFill>
                          <a:latin typeface="Arial" panose="020B0604020202020204" pitchFamily="34" charset="0"/>
                          <a:ea typeface="微软雅黑 Light" panose="020B0502040204020203" charset="-122"/>
                        </a:rPr>
                        <a:t>开放式安全事件分析与管理，</a:t>
                      </a:r>
                      <a:r>
                        <a:rPr lang="zh-CN" altLang="en-US" sz="1400" b="0" dirty="0">
                          <a:solidFill>
                            <a:srgbClr val="000000"/>
                          </a:solidFill>
                          <a:latin typeface="Arial" panose="020B0604020202020204" pitchFamily="34" charset="0"/>
                          <a:ea typeface="微软雅黑 Light" panose="020B0502040204020203" charset="-122"/>
                        </a:rPr>
                        <a:t>大数据</a:t>
                      </a:r>
                      <a:r>
                        <a:rPr lang="zh-CN" altLang="zh-CN" sz="1400" b="0" dirty="0">
                          <a:solidFill>
                            <a:srgbClr val="000000"/>
                          </a:solidFill>
                          <a:latin typeface="Arial" panose="020B0604020202020204" pitchFamily="34" charset="0"/>
                          <a:ea typeface="微软雅黑 Light" panose="020B0502040204020203" charset="-122"/>
                        </a:rPr>
                        <a:t>环境下排除误报、便于排除高隐蔽性网络攻击，提升抵御恶意攻击</a:t>
                      </a:r>
                      <a:r>
                        <a:rPr lang="zh-CN" altLang="en-US" sz="1400" b="0" dirty="0">
                          <a:solidFill>
                            <a:srgbClr val="000000"/>
                          </a:solidFill>
                          <a:latin typeface="Arial" panose="020B0604020202020204" pitchFamily="34" charset="0"/>
                          <a:ea typeface="微软雅黑 Light" panose="020B0502040204020203" charset="-122"/>
                        </a:rPr>
                        <a:t>的能力</a:t>
                      </a: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400" b="1" dirty="0">
                          <a:solidFill>
                            <a:srgbClr val="FFC000"/>
                          </a:solidFill>
                          <a:latin typeface="+mn-ea"/>
                          <a:ea typeface="+mn-ea"/>
                        </a:rPr>
                        <a:t>推荐一期建设</a:t>
                      </a:r>
                      <a:endParaRPr lang="zh-CN" altLang="en-US" sz="1400" b="1" dirty="0">
                        <a:solidFill>
                          <a:srgbClr val="FFC000"/>
                        </a:solidFill>
                        <a:latin typeface="+mn-ea"/>
                        <a:ea typeface="+mn-ea"/>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425425">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400" b="1">
                          <a:solidFill>
                            <a:srgbClr val="000000"/>
                          </a:solidFill>
                          <a:latin typeface="Arial" panose="020B0604020202020204" pitchFamily="34" charset="0"/>
                          <a:ea typeface="微软雅黑 Light" panose="020B0502040204020203" charset="-122"/>
                        </a:rPr>
                        <a:t>网络安全态势感知</a:t>
                      </a:r>
                      <a:endParaRPr lang="zh-CN" altLang="en-US" sz="1400" b="1">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1400" b="0" dirty="0">
                          <a:solidFill>
                            <a:srgbClr val="000000"/>
                          </a:solidFill>
                          <a:latin typeface="Arial" panose="020B0604020202020204" pitchFamily="34" charset="0"/>
                          <a:ea typeface="微软雅黑 Light" panose="020B0502040204020203" charset="-122"/>
                        </a:rPr>
                        <a:t>满足建设数据安全监控预警机制要求</a:t>
                      </a:r>
                      <a:endParaRPr lang="zh-CN" altLang="en-US" sz="1400" b="0" dirty="0">
                        <a:solidFill>
                          <a:srgbClr val="000000"/>
                        </a:solidFill>
                        <a:latin typeface="Arial" panose="020B0604020202020204" pitchFamily="34" charset="0"/>
                        <a:ea typeface="微软雅黑 Light" panose="020B0502040204020203" charset="-122"/>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400" b="1" dirty="0">
                          <a:solidFill>
                            <a:srgbClr val="FFC000"/>
                          </a:solidFill>
                          <a:latin typeface="+mn-ea"/>
                          <a:ea typeface="+mn-ea"/>
                        </a:rPr>
                        <a:t>推荐一期建设</a:t>
                      </a:r>
                      <a:endParaRPr lang="zh-CN" altLang="en-US" sz="1400" b="1" dirty="0">
                        <a:solidFill>
                          <a:srgbClr val="FFC000"/>
                        </a:solidFill>
                        <a:latin typeface="+mn-ea"/>
                        <a:ea typeface="+mn-ea"/>
                      </a:endParaRPr>
                    </a:p>
                  </a:txBody>
                  <a:tcPr marL="12700" marR="12700" marT="12699" marB="4571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24974545"/>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数据安全建设</a:t>
            </a:r>
            <a:r>
              <a:rPr lang="en-US" altLang="zh-CN" sz="3200" b="1" dirty="0">
                <a:effectLst>
                  <a:outerShdw blurRad="38100" dist="38100" dir="2700000" algn="tl">
                    <a:srgbClr val="C0C0C0"/>
                  </a:outerShdw>
                </a:effectLst>
                <a:latin typeface="+mj-ea"/>
                <a:ea typeface="+mj-ea"/>
              </a:rPr>
              <a:t>-</a:t>
            </a:r>
            <a:r>
              <a:rPr lang="zh-CN" altLang="en-US" sz="3200" b="1" dirty="0">
                <a:effectLst>
                  <a:outerShdw blurRad="38100" dist="38100" dir="2700000" algn="tl">
                    <a:srgbClr val="C0C0C0"/>
                  </a:outerShdw>
                </a:effectLst>
                <a:latin typeface="+mj-ea"/>
                <a:ea typeface="+mj-ea"/>
              </a:rPr>
              <a:t>调研表</a:t>
            </a:r>
          </a:p>
        </p:txBody>
      </p:sp>
      <p:graphicFrame>
        <p:nvGraphicFramePr>
          <p:cNvPr id="3" name="表格 2">
            <a:extLst>
              <a:ext uri="{FF2B5EF4-FFF2-40B4-BE49-F238E27FC236}">
                <a16:creationId xmlns:a16="http://schemas.microsoft.com/office/drawing/2014/main" id="{D02D4306-1237-A3C6-A930-D12B0F4D3EB6}"/>
              </a:ext>
            </a:extLst>
          </p:cNvPr>
          <p:cNvGraphicFramePr/>
          <p:nvPr>
            <p:extLst>
              <p:ext uri="{D42A27DB-BD31-4B8C-83A1-F6EECF244321}">
                <p14:modId xmlns:p14="http://schemas.microsoft.com/office/powerpoint/2010/main" val="1351549180"/>
              </p:ext>
            </p:extLst>
          </p:nvPr>
        </p:nvGraphicFramePr>
        <p:xfrm>
          <a:off x="530225" y="1038225"/>
          <a:ext cx="11131550" cy="5775770"/>
        </p:xfrm>
        <a:graphic>
          <a:graphicData uri="http://schemas.openxmlformats.org/drawingml/2006/table">
            <a:tbl>
              <a:tblPr firstRow="1" bandRow="1">
                <a:tableStyleId>{BDBED569-4797-4DF1-A0F4-6AAB3CD982D8}</a:tableStyleId>
              </a:tblPr>
              <a:tblGrid>
                <a:gridCol w="1562278">
                  <a:extLst>
                    <a:ext uri="{9D8B030D-6E8A-4147-A177-3AD203B41FA5}">
                      <a16:colId xmlns:a16="http://schemas.microsoft.com/office/drawing/2014/main" val="20000"/>
                    </a:ext>
                  </a:extLst>
                </a:gridCol>
                <a:gridCol w="7901902">
                  <a:extLst>
                    <a:ext uri="{9D8B030D-6E8A-4147-A177-3AD203B41FA5}">
                      <a16:colId xmlns:a16="http://schemas.microsoft.com/office/drawing/2014/main" val="20001"/>
                    </a:ext>
                  </a:extLst>
                </a:gridCol>
                <a:gridCol w="1667370">
                  <a:extLst>
                    <a:ext uri="{9D8B030D-6E8A-4147-A177-3AD203B41FA5}">
                      <a16:colId xmlns:a16="http://schemas.microsoft.com/office/drawing/2014/main" val="20002"/>
                    </a:ext>
                  </a:extLst>
                </a:gridCol>
              </a:tblGrid>
              <a:tr h="360125">
                <a:tc>
                  <a:txBody>
                    <a:bodyPr/>
                    <a:lstStyle/>
                    <a:p>
                      <a:pPr algn="ctr" defTabSz="1219200" eaLnBrk="1" fontAlgn="auto" hangingPunct="1">
                        <a:defRPr sz="1800">
                          <a:sym typeface="FrutigerNext LT Medium"/>
                        </a:defRPr>
                      </a:pPr>
                      <a:r>
                        <a:rPr lang="zh-CN" altLang="en-US" sz="1800" b="1" dirty="0">
                          <a:solidFill>
                            <a:srgbClr val="FF0000"/>
                          </a:solidFill>
                          <a:latin typeface="微软雅黑 Light" panose="020B0502040204020203" charset="-122"/>
                          <a:ea typeface="微软雅黑 Light" panose="020B0502040204020203" charset="-122"/>
                          <a:sym typeface="华文细黑"/>
                        </a:rPr>
                        <a:t>调研方向</a:t>
                      </a:r>
                      <a:endParaRPr lang="zh-CN" altLang="en-US" sz="1800" b="1" dirty="0">
                        <a:solidFill>
                          <a:srgbClr val="FF0000"/>
                        </a:solidFill>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chemeClr val="bg1">
                        <a:lumMod val="85000"/>
                      </a:schemeClr>
                    </a:solidFill>
                  </a:tcPr>
                </a:tc>
                <a:tc>
                  <a:txBody>
                    <a:bodyPr/>
                    <a:lstStyle/>
                    <a:p>
                      <a:pPr algn="ctr" defTabSz="1219200" eaLnBrk="1" fontAlgn="auto" hangingPunct="1">
                        <a:defRPr sz="1800">
                          <a:sym typeface="FrutigerNext LT Medium"/>
                        </a:defRPr>
                      </a:pPr>
                      <a:r>
                        <a:rPr lang="zh-CN" altLang="en-US" sz="1800" b="1" dirty="0">
                          <a:solidFill>
                            <a:srgbClr val="FF0000"/>
                          </a:solidFill>
                          <a:latin typeface="微软雅黑 Light" panose="020B0502040204020203" charset="-122"/>
                          <a:ea typeface="微软雅黑 Light" panose="020B0502040204020203" charset="-122"/>
                          <a:sym typeface="华文细黑"/>
                        </a:rPr>
                        <a:t>调研内容</a:t>
                      </a:r>
                      <a:endParaRPr lang="zh-CN" altLang="en-US" sz="1800" b="1" dirty="0">
                        <a:solidFill>
                          <a:srgbClr val="FF0000"/>
                        </a:solidFill>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chemeClr val="bg1">
                        <a:lumMod val="85000"/>
                      </a:schemeClr>
                    </a:solidFill>
                  </a:tcPr>
                </a:tc>
                <a:tc>
                  <a:txBody>
                    <a:bodyPr/>
                    <a:lstStyle/>
                    <a:p>
                      <a:pPr algn="ctr" defTabSz="1219200" eaLnBrk="1" fontAlgn="auto" hangingPunct="1">
                        <a:defRPr sz="1800">
                          <a:sym typeface="FrutigerNext LT Medium"/>
                        </a:defRPr>
                      </a:pPr>
                      <a:r>
                        <a:rPr sz="1800" b="1" dirty="0" err="1">
                          <a:solidFill>
                            <a:srgbClr val="FF0000"/>
                          </a:solidFill>
                          <a:latin typeface="微软雅黑 Light" panose="020B0502040204020203" charset="-122"/>
                          <a:ea typeface="微软雅黑 Light" panose="020B0502040204020203" charset="-122"/>
                          <a:sym typeface="华文细黑"/>
                        </a:rPr>
                        <a:t>备注</a:t>
                      </a:r>
                      <a:endParaRPr sz="1800" b="1" dirty="0" err="1">
                        <a:solidFill>
                          <a:srgbClr val="FF0000"/>
                        </a:solidFill>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chemeClr val="bg1">
                        <a:lumMod val="85000"/>
                      </a:schemeClr>
                    </a:solidFill>
                  </a:tcPr>
                </a:tc>
                <a:extLst>
                  <a:ext uri="{0D108BD9-81ED-4DB2-BD59-A6C34878D82A}">
                    <a16:rowId xmlns:a16="http://schemas.microsoft.com/office/drawing/2014/main" val="10000"/>
                  </a:ext>
                </a:extLst>
              </a:tr>
              <a:tr h="285097">
                <a:tc rowSpan="3">
                  <a:txBody>
                    <a:bodyPr/>
                    <a:lstStyle/>
                    <a:p>
                      <a:pPr algn="ctr" defTabSz="1219200" eaLnBrk="1" fontAlgn="auto" hangingPunct="1">
                        <a:defRPr sz="1800">
                          <a:sym typeface="FrutigerNext LT Medium"/>
                        </a:defRPr>
                      </a:pPr>
                      <a:r>
                        <a:rPr lang="zh-CN" altLang="en-US" sz="1600" b="1" dirty="0">
                          <a:latin typeface="微软雅黑 Light" panose="020B0502040204020203" charset="-122"/>
                          <a:ea typeface="微软雅黑 Light" panose="020B0502040204020203" charset="-122"/>
                          <a:sym typeface="华文细黑"/>
                        </a:rPr>
                        <a:t>网络建设情况</a:t>
                      </a:r>
                      <a:endParaRPr lang="zh-CN" altLang="en-US" sz="1600" b="1"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l" defTabSz="1219200" eaLnBrk="1" fontAlgn="auto" hangingPunct="1">
                        <a:defRPr sz="1800">
                          <a:sym typeface="FrutigerNext LT Medium"/>
                        </a:defRPr>
                      </a:pPr>
                      <a:r>
                        <a:rPr lang="zh-CN" altLang="en-US" sz="1300" b="0" dirty="0">
                          <a:latin typeface="微软雅黑 Light" panose="020B0502040204020203" charset="-122"/>
                          <a:ea typeface="微软雅黑 Light" panose="020B0502040204020203" charset="-122"/>
                          <a:sym typeface="华文细黑"/>
                        </a:rPr>
                        <a:t>网络规模（子网个数，是否有隔离网，能否提供拓扑）</a:t>
                      </a:r>
                      <a:endParaRPr lang="zh-CN" altLang="en-US"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dirty="0">
                          <a:latin typeface="微软雅黑 Light" panose="020B0502040204020203" charset="-122"/>
                          <a:ea typeface="微软雅黑 Light" panose="020B0502040204020203" charset="-122"/>
                          <a:sym typeface="华文细黑"/>
                        </a:rPr>
                        <a:t>方案调整参考</a:t>
                      </a:r>
                      <a:endParaRPr lang="zh-CN" altLang="en-US"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1"/>
                  </a:ext>
                </a:extLst>
              </a:tr>
              <a:tr h="285097">
                <a:tc vMerge="1">
                  <a:txBody>
                    <a:bodyPr/>
                    <a:lstStyle/>
                    <a:p>
                      <a:endParaRPr lang="zh-CN"/>
                    </a:p>
                  </a:txBody>
                  <a:tcPr marL="45720" marR="45720" horzOverflow="overflow"/>
                </a:tc>
                <a:tc>
                  <a:txBody>
                    <a:bodyPr/>
                    <a:lstStyle/>
                    <a:p>
                      <a:pPr algn="l" defTabSz="1219200" eaLnBrk="1" fontAlgn="auto" hangingPunct="1">
                        <a:defRPr sz="1800">
                          <a:sym typeface="FrutigerNext LT Medium"/>
                        </a:defRPr>
                      </a:pPr>
                      <a:r>
                        <a:rPr lang="zh-CN" altLang="en-US" sz="1300" b="0" dirty="0">
                          <a:latin typeface="微软雅黑 Light" panose="020B0502040204020203" charset="-122"/>
                          <a:ea typeface="微软雅黑 Light" panose="020B0502040204020203" charset="-122"/>
                          <a:cs typeface="微软雅黑 Light" panose="020B0502040204020203" charset="-122"/>
                          <a:sym typeface="华文细黑"/>
                        </a:rPr>
                        <a:t>出口带宽、数据库等</a:t>
                      </a:r>
                      <a:r>
                        <a:rPr lang="en-US" altLang="zh-CN" sz="1300" b="0" dirty="0" err="1">
                          <a:latin typeface="微软雅黑 Light" panose="020B0502040204020203" charset="-122"/>
                          <a:ea typeface="微软雅黑 Light" panose="020B0502040204020203" charset="-122"/>
                          <a:cs typeface="微软雅黑 Light" panose="020B0502040204020203" charset="-122"/>
                          <a:sym typeface="华文细黑"/>
                        </a:rPr>
                        <a:t>vlan</a:t>
                      </a:r>
                      <a:r>
                        <a:rPr lang="zh-CN" altLang="en-US" sz="1300" b="0" dirty="0">
                          <a:latin typeface="微软雅黑 Light" panose="020B0502040204020203" charset="-122"/>
                          <a:ea typeface="微软雅黑 Light" panose="020B0502040204020203" charset="-122"/>
                          <a:cs typeface="微软雅黑 Light" panose="020B0502040204020203" charset="-122"/>
                          <a:sym typeface="华文细黑"/>
                        </a:rPr>
                        <a:t>的带宽、核心交换机网口型号</a:t>
                      </a:r>
                      <a:endParaRPr lang="en-US" altLang="zh-CN" sz="1300" b="0" dirty="0">
                        <a:latin typeface="微软雅黑 Light" panose="020B0502040204020203" charset="-122"/>
                        <a:ea typeface="微软雅黑 Light" panose="020B0502040204020203" charset="-122"/>
                        <a:cs typeface="微软雅黑 Light" panose="020B0502040204020203" charset="-122"/>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dirty="0">
                          <a:latin typeface="微软雅黑 Light" panose="020B0502040204020203" charset="-122"/>
                          <a:ea typeface="微软雅黑 Light" panose="020B0502040204020203" charset="-122"/>
                          <a:sym typeface="华文细黑"/>
                        </a:rPr>
                        <a:t>选型参考</a:t>
                      </a:r>
                      <a:endParaRPr lang="zh-CN" altLang="en-US"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2"/>
                  </a:ext>
                </a:extLst>
              </a:tr>
              <a:tr h="285097">
                <a:tc vMerge="1">
                  <a:txBody>
                    <a:bodyPr/>
                    <a:lstStyle/>
                    <a:p>
                      <a:endParaRPr lang="zh-CN"/>
                    </a:p>
                  </a:txBody>
                  <a:tcPr marL="45720" marR="45720" horzOverflow="overflow"/>
                </a:tc>
                <a:tc>
                  <a:txBody>
                    <a:bodyPr/>
                    <a:lstStyle/>
                    <a:p>
                      <a:pPr marL="0" marR="0" lvl="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sym typeface="华文细黑"/>
                        </a:rPr>
                        <a:t>数据中心规模（机房数量和规模）</a:t>
                      </a:r>
                      <a:endParaRPr lang="zh-CN" altLang="en-US" sz="1300" b="0"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dirty="0">
                          <a:latin typeface="微软雅黑 Light" panose="020B0502040204020203" charset="-122"/>
                          <a:ea typeface="微软雅黑 Light" panose="020B0502040204020203" charset="-122"/>
                          <a:sym typeface="华文细黑"/>
                        </a:rPr>
                        <a:t>方案调整参考</a:t>
                      </a:r>
                      <a:endParaRPr lang="zh-CN" altLang="en-US"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3"/>
                  </a:ext>
                </a:extLst>
              </a:tr>
              <a:tr h="285097">
                <a:tc rowSpan="2">
                  <a:txBody>
                    <a:bodyPr/>
                    <a:lstStyle/>
                    <a:p>
                      <a:pPr marL="0" marR="0" indent="0" algn="ctr"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600" b="1" u="none" strike="noStrike" cap="none" spc="0" baseline="0" dirty="0">
                          <a:solidFill>
                            <a:srgbClr val="000000"/>
                          </a:solidFill>
                          <a:uFillTx/>
                          <a:latin typeface="微软雅黑 Light" panose="020B0502040204020203" charset="-122"/>
                          <a:ea typeface="微软雅黑 Light" panose="020B0502040204020203" charset="-122"/>
                          <a:sym typeface="华文细黑"/>
                        </a:rPr>
                        <a:t>业务建设情况</a:t>
                      </a:r>
                      <a:endParaRPr lang="zh-CN" altLang="en-US" sz="1600" b="1"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sym typeface="华文细黑"/>
                        </a:rPr>
                        <a:t>业务系统或关键设施数量（等保三级、二级等各多少）</a:t>
                      </a:r>
                      <a:endParaRPr lang="zh-CN" altLang="en-US" sz="1300" b="0"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endParaRPr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4"/>
                  </a:ext>
                </a:extLst>
              </a:tr>
              <a:tr h="285097">
                <a:tc vMerge="1">
                  <a:txBody>
                    <a:bodyPr/>
                    <a:lstStyle/>
                    <a:p>
                      <a:endParaRPr lang="zh-CN"/>
                    </a:p>
                  </a:txBody>
                  <a:tcPr/>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sym typeface="华文细黑"/>
                        </a:rPr>
                        <a:t>按上述分级各级别分别有哪些？</a:t>
                      </a:r>
                      <a:endParaRPr lang="zh-CN" altLang="en-US" sz="1300" b="0"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endParaRPr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5"/>
                  </a:ext>
                </a:extLst>
              </a:tr>
              <a:tr h="285097">
                <a:tc rowSpan="2">
                  <a:txBody>
                    <a:bodyPr/>
                    <a:lstStyle/>
                    <a:p>
                      <a:pPr marL="0" marR="0" indent="0" algn="ctr"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600" b="1" u="none" strike="noStrike" cap="none" spc="0" baseline="0" dirty="0">
                          <a:solidFill>
                            <a:srgbClr val="000000"/>
                          </a:solidFill>
                          <a:uFillTx/>
                          <a:latin typeface="微软雅黑 Light" panose="020B0502040204020203" charset="-122"/>
                          <a:ea typeface="微软雅黑 Light" panose="020B0502040204020203" charset="-122"/>
                          <a:sym typeface="华文细黑"/>
                        </a:rPr>
                        <a:t>安全建设情况</a:t>
                      </a:r>
                      <a:endParaRPr lang="zh-CN" altLang="en-US" sz="1600" b="1"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sym typeface="华文细黑"/>
                        </a:rPr>
                        <a:t>信息安全建设现状，边界安全、管理安全、终端安全、身份认证、防病毒等是否均建设</a:t>
                      </a:r>
                      <a:endParaRPr lang="zh-CN" altLang="en-US" sz="1300" b="0"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dirty="0">
                          <a:latin typeface="微软雅黑 Light" panose="020B0502040204020203" charset="-122"/>
                          <a:ea typeface="微软雅黑 Light" panose="020B0502040204020203" charset="-122"/>
                          <a:sym typeface="华文细黑"/>
                        </a:rPr>
                        <a:t>方案调整参考</a:t>
                      </a:r>
                      <a:endParaRPr lang="zh-CN" altLang="en-US"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6"/>
                  </a:ext>
                </a:extLst>
              </a:tr>
              <a:tr h="285097">
                <a:tc vMerge="1">
                  <a:txBody>
                    <a:bodyPr/>
                    <a:lstStyle/>
                    <a:p>
                      <a:endParaRPr lang="zh-CN"/>
                    </a:p>
                  </a:txBody>
                  <a:tcPr marL="45720" marR="45720" horzOverflow="overflow"/>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已购设备有哪些（防火墙、日审、数审、态感、上网行为管理、</a:t>
                      </a:r>
                      <a:r>
                        <a:rPr lang="en-US" altLang="zh-CN"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IDS</a:t>
                      </a: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等等）</a:t>
                      </a:r>
                      <a:endParaRPr sz="1300" b="0" i="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marL="0" marR="0" lvl="0" indent="0" algn="ctr" defTabSz="1219200" rtl="0" eaLnBrk="1" fontAlgn="auto" latinLnBrk="0" hangingPunct="1">
                        <a:lnSpc>
                          <a:spcPct val="100000"/>
                        </a:lnSpc>
                        <a:spcBef>
                          <a:spcPts val="0"/>
                        </a:spcBef>
                        <a:spcAft>
                          <a:spcPts val="0"/>
                        </a:spcAft>
                        <a:buClrTx/>
                        <a:buSzTx/>
                        <a:buFontTx/>
                        <a:buNone/>
                        <a:defRPr>
                          <a:sym typeface="FrutigerNext LT Medium"/>
                        </a:defRPr>
                      </a:pPr>
                      <a:r>
                        <a:rPr lang="zh-CN" altLang="en-US" sz="1300" b="0" dirty="0">
                          <a:latin typeface="微软雅黑 Light" panose="020B0502040204020203" charset="-122"/>
                          <a:ea typeface="微软雅黑 Light" panose="020B0502040204020203" charset="-122"/>
                          <a:sym typeface="华文细黑"/>
                        </a:rPr>
                        <a:t>方案调整参考</a:t>
                      </a:r>
                      <a:endParaRPr lang="zh-CN" altLang="en-US"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7"/>
                  </a:ext>
                </a:extLst>
              </a:tr>
              <a:tr h="285097">
                <a:tc rowSpan="5">
                  <a:txBody>
                    <a:bodyPr/>
                    <a:lstStyle/>
                    <a:p>
                      <a:pPr marL="0" marR="0" lvl="0" indent="0" algn="ctr"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600" b="1" u="none" strike="noStrike" cap="none" spc="0" baseline="0" dirty="0">
                          <a:solidFill>
                            <a:srgbClr val="000000"/>
                          </a:solidFill>
                          <a:uFillTx/>
                          <a:latin typeface="微软雅黑 Light" panose="020B0502040204020203" charset="-122"/>
                          <a:ea typeface="微软雅黑 Light" panose="020B0502040204020203" charset="-122"/>
                          <a:sym typeface="华文细黑"/>
                        </a:rPr>
                        <a:t>数据库建设情况</a:t>
                      </a:r>
                      <a:endParaRPr lang="zh-CN" altLang="en-US" sz="1600" b="1"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涉及数据库品牌有哪些（</a:t>
                      </a:r>
                      <a:r>
                        <a:rPr lang="en-US" altLang="zh-CN"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Oracle</a:t>
                      </a: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a:t>
                      </a:r>
                      <a:r>
                        <a:rPr lang="en-US" altLang="zh-CN"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MySQL</a:t>
                      </a: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a:t>
                      </a:r>
                      <a:r>
                        <a:rPr lang="en-US" altLang="zh-CN"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MSSQL</a:t>
                      </a: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、人大金仓、达梦等）</a:t>
                      </a:r>
                      <a:endParaRPr sz="1300" b="0" i="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dirty="0">
                          <a:latin typeface="微软雅黑 Light" panose="020B0502040204020203" charset="-122"/>
                          <a:ea typeface="微软雅黑 Light" panose="020B0502040204020203" charset="-122"/>
                          <a:sym typeface="华文细黑"/>
                        </a:rPr>
                        <a:t>方案适配参考</a:t>
                      </a:r>
                      <a:endParaRPr lang="zh-CN" altLang="en-US"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8"/>
                  </a:ext>
                </a:extLst>
              </a:tr>
              <a:tr h="285097">
                <a:tc vMerge="1">
                  <a:txBody>
                    <a:bodyPr/>
                    <a:lstStyle/>
                    <a:p>
                      <a:endParaRPr lang="zh-CN"/>
                    </a:p>
                  </a:txBody>
                  <a:tcPr/>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数据库服务器有多少个（按</a:t>
                      </a:r>
                      <a:r>
                        <a:rPr lang="en-US" altLang="zh-CN"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IP</a:t>
                      </a: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算有多少，含热备和集群节点）</a:t>
                      </a:r>
                      <a:endParaRPr sz="1300" b="0" i="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dirty="0">
                          <a:latin typeface="微软雅黑 Light" panose="020B0502040204020203" charset="-122"/>
                          <a:ea typeface="微软雅黑 Light" panose="020B0502040204020203" charset="-122"/>
                          <a:sym typeface="华文细黑"/>
                        </a:rPr>
                        <a:t>选型参考</a:t>
                      </a:r>
                      <a:endParaRPr lang="zh-CN" altLang="en-US"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09"/>
                  </a:ext>
                </a:extLst>
              </a:tr>
              <a:tr h="285097">
                <a:tc vMerge="1">
                  <a:txBody>
                    <a:bodyPr/>
                    <a:lstStyle/>
                    <a:p>
                      <a:endParaRPr lang="zh-CN"/>
                    </a:p>
                  </a:txBody>
                  <a:tcPr/>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sym typeface="华文细黑"/>
                        </a:rPr>
                        <a:t>数据库规模（多少实例？多少表？最大的库多少实例多少表等）</a:t>
                      </a:r>
                      <a:endParaRPr lang="zh-CN" altLang="en-US" sz="1300" b="0"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dirty="0">
                          <a:latin typeface="微软雅黑 Light" panose="020B0502040204020203" charset="-122"/>
                          <a:ea typeface="微软雅黑 Light" panose="020B0502040204020203" charset="-122"/>
                          <a:sym typeface="华文细黑"/>
                        </a:rPr>
                        <a:t>选型参考</a:t>
                      </a:r>
                      <a:endParaRPr lang="zh-CN" altLang="en-US"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10"/>
                  </a:ext>
                </a:extLst>
              </a:tr>
              <a:tr h="285097">
                <a:tc vMerge="1">
                  <a:txBody>
                    <a:bodyPr/>
                    <a:lstStyle/>
                    <a:p>
                      <a:endParaRPr lang="zh-CN"/>
                    </a:p>
                  </a:txBody>
                  <a:tcPr marL="45720" marR="45720" horzOverflow="overflow"/>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数据库流量（最大的库日常并发连接大概多少？极端情况下</a:t>
                      </a:r>
                      <a:r>
                        <a:rPr lang="en-US" altLang="zh-CN"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SQL</a:t>
                      </a: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交易量或并发大概多少？）</a:t>
                      </a:r>
                      <a:endParaRPr lang="en-US" altLang="zh-CN" sz="1300" b="0" i="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dirty="0">
                          <a:latin typeface="微软雅黑 Light" panose="020B0502040204020203" charset="-122"/>
                          <a:ea typeface="微软雅黑 Light" panose="020B0502040204020203" charset="-122"/>
                          <a:sym typeface="华文细黑"/>
                        </a:rPr>
                        <a:t>选型参考</a:t>
                      </a:r>
                      <a:endParaRPr lang="zh-CN" altLang="en-US" sz="1300" b="0" dirty="0">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11"/>
                  </a:ext>
                </a:extLst>
              </a:tr>
              <a:tr h="480170">
                <a:tc vMerge="1">
                  <a:txBody>
                    <a:bodyPr/>
                    <a:lstStyle/>
                    <a:p>
                      <a:endParaRPr lang="zh-CN"/>
                    </a:p>
                  </a:txBody>
                  <a:tcPr marL="45720" marR="45720" horzOverflow="overflow"/>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sym typeface="华文细黑"/>
                        </a:rPr>
                        <a:t>数据库部署情况（是否与业务独立部署？是否有虚拟化部署？是否业务与数据库同机部署？是否前述情况都有？）</a:t>
                      </a:r>
                      <a:endParaRPr lang="zh-CN" altLang="en-US" sz="1300" b="0"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u="none" strike="noStrike" cap="none" spc="0" baseline="0" dirty="0">
                          <a:solidFill>
                            <a:schemeClr val="tx1"/>
                          </a:solidFill>
                          <a:uFillTx/>
                          <a:latin typeface="微软雅黑 Light" panose="020B0502040204020203" charset="-122"/>
                          <a:ea typeface="微软雅黑 Light" panose="020B0502040204020203" charset="-122"/>
                          <a:sym typeface="华文细黑"/>
                        </a:rPr>
                        <a:t>方案调整参考</a:t>
                      </a:r>
                      <a:endParaRPr lang="zh-CN" altLang="en-US" sz="1300" b="0" i="0" u="none" strike="noStrike" cap="none" spc="0" baseline="0" dirty="0">
                        <a:solidFill>
                          <a:schemeClr val="tx1"/>
                        </a:solidFill>
                        <a:uFillTx/>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12"/>
                  </a:ext>
                </a:extLst>
              </a:tr>
              <a:tr h="285097">
                <a:tc rowSpan="3">
                  <a:txBody>
                    <a:bodyPr/>
                    <a:lstStyle/>
                    <a:p>
                      <a:pPr marL="0" marR="0" lvl="0" indent="0" algn="ctr"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600" b="1" u="none" strike="noStrike" cap="none" spc="0" baseline="0" dirty="0">
                          <a:solidFill>
                            <a:srgbClr val="000000"/>
                          </a:solidFill>
                          <a:uFillTx/>
                          <a:latin typeface="微软雅黑 Light" panose="020B0502040204020203" charset="-122"/>
                          <a:ea typeface="微软雅黑 Light" panose="020B0502040204020203" charset="-122"/>
                          <a:sym typeface="华文细黑"/>
                        </a:rPr>
                        <a:t>人员建设情况</a:t>
                      </a:r>
                      <a:endParaRPr lang="zh-CN" altLang="en-US" sz="1600" b="1"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网络、</a:t>
                      </a:r>
                      <a:r>
                        <a:rPr lang="en-US" altLang="zh-CN"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IT</a:t>
                      </a: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运维、业务、数据库、安全、开发等内部架构如何设置（是否分多个部门各司其职）？</a:t>
                      </a:r>
                      <a:endParaRPr lang="en-US" altLang="zh-CN" sz="1300" b="0" i="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u="none" strike="noStrike" cap="none" spc="0" baseline="0" dirty="0">
                          <a:solidFill>
                            <a:schemeClr val="tx1"/>
                          </a:solidFill>
                          <a:uFillTx/>
                          <a:latin typeface="微软雅黑 Light" panose="020B0502040204020203" charset="-122"/>
                          <a:ea typeface="微软雅黑 Light" panose="020B0502040204020203" charset="-122"/>
                          <a:sym typeface="华文细黑"/>
                        </a:rPr>
                        <a:t>高效沟通</a:t>
                      </a:r>
                      <a:endParaRPr lang="zh-CN" altLang="en-US" sz="1300" b="0" i="0" u="none" strike="noStrike" cap="none" spc="0" baseline="0" dirty="0">
                        <a:solidFill>
                          <a:schemeClr val="tx1"/>
                        </a:solidFill>
                        <a:uFillTx/>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13"/>
                  </a:ext>
                </a:extLst>
              </a:tr>
              <a:tr h="285097">
                <a:tc vMerge="1">
                  <a:txBody>
                    <a:bodyPr/>
                    <a:lstStyle/>
                    <a:p>
                      <a:endParaRPr lang="zh-CN"/>
                    </a:p>
                  </a:txBody>
                  <a:tcPr marL="45720" marR="45720" horzOverflow="overflow"/>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sym typeface="华文细黑"/>
                        </a:rPr>
                        <a:t>日常运维人员数量（含内部运维和外包驻场等）及最大并发？</a:t>
                      </a:r>
                      <a:endParaRPr lang="zh-CN" altLang="en-US" sz="1300" b="0"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u="none" strike="noStrike" cap="none" spc="0" baseline="0" dirty="0">
                          <a:solidFill>
                            <a:schemeClr val="tx1"/>
                          </a:solidFill>
                          <a:uFillTx/>
                          <a:latin typeface="微软雅黑 Light" panose="020B0502040204020203" charset="-122"/>
                          <a:ea typeface="微软雅黑 Light" panose="020B0502040204020203" charset="-122"/>
                          <a:sym typeface="华文细黑"/>
                        </a:rPr>
                        <a:t>选型参考</a:t>
                      </a:r>
                      <a:endParaRPr lang="zh-CN" altLang="en-US" sz="1300" b="0" i="0" u="none" strike="noStrike" cap="none" spc="0" baseline="0" dirty="0">
                        <a:solidFill>
                          <a:schemeClr val="tx1"/>
                        </a:solidFill>
                        <a:uFillTx/>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14"/>
                  </a:ext>
                </a:extLst>
              </a:tr>
              <a:tr h="285097">
                <a:tc vMerge="1">
                  <a:txBody>
                    <a:bodyPr/>
                    <a:lstStyle/>
                    <a:p>
                      <a:endParaRPr lang="zh-CN"/>
                    </a:p>
                  </a:txBody>
                  <a:tcPr marL="45720" marR="45720" horzOverflow="overflow"/>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是否有专业技术人员（网络管理、安全运营、</a:t>
                      </a:r>
                      <a:r>
                        <a:rPr lang="en-US" altLang="zh-CN"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DBA</a:t>
                      </a: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rPr>
                        <a:t>、密码管理、审计）？</a:t>
                      </a:r>
                      <a:endParaRPr lang="en-US" altLang="zh-CN" sz="1300" b="0" i="0" u="none" strike="noStrike" cap="none" spc="0" baseline="0" dirty="0">
                        <a:solidFill>
                          <a:srgbClr val="000000"/>
                        </a:solidFill>
                        <a:uFillTx/>
                        <a:latin typeface="微软雅黑 Light" panose="020B0502040204020203" charset="-122"/>
                        <a:ea typeface="微软雅黑 Light" panose="020B0502040204020203" charset="-122"/>
                        <a:cs typeface="微软雅黑 Light" panose="020B0502040204020203" charset="-122"/>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u="none" strike="noStrike" cap="none" spc="0" baseline="0" dirty="0">
                          <a:solidFill>
                            <a:schemeClr val="tx1"/>
                          </a:solidFill>
                          <a:uFillTx/>
                          <a:latin typeface="微软雅黑 Light" panose="020B0502040204020203" charset="-122"/>
                          <a:ea typeface="微软雅黑 Light" panose="020B0502040204020203" charset="-122"/>
                          <a:sym typeface="华文细黑"/>
                        </a:rPr>
                        <a:t>方案调整</a:t>
                      </a:r>
                      <a:endParaRPr lang="zh-CN" altLang="en-US" sz="1300" b="0" i="0" u="none" strike="noStrike" cap="none" spc="0" baseline="0" dirty="0">
                        <a:solidFill>
                          <a:schemeClr val="tx1"/>
                        </a:solidFill>
                        <a:uFillTx/>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15"/>
                  </a:ext>
                </a:extLst>
              </a:tr>
              <a:tr h="285097">
                <a:tc rowSpan="3">
                  <a:txBody>
                    <a:bodyPr/>
                    <a:lstStyle/>
                    <a:p>
                      <a:pPr marL="0" marR="0" lvl="0" indent="0" algn="ctr"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600" b="1" u="none" strike="noStrike" cap="none" spc="0" baseline="0" dirty="0">
                          <a:solidFill>
                            <a:srgbClr val="000000"/>
                          </a:solidFill>
                          <a:uFillTx/>
                          <a:latin typeface="微软雅黑 Light" panose="020B0502040204020203" charset="-122"/>
                          <a:ea typeface="微软雅黑 Light" panose="020B0502040204020203" charset="-122"/>
                          <a:sym typeface="华文细黑"/>
                        </a:rPr>
                        <a:t>建设依据</a:t>
                      </a:r>
                      <a:endParaRPr lang="zh-CN" altLang="en-US" sz="1600" b="1"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sym typeface="华文细黑"/>
                        </a:rPr>
                        <a:t>合规类（等保、关保、分保、密评、行业监管、内部检查等）</a:t>
                      </a:r>
                      <a:endParaRPr lang="zh-CN" altLang="en-US" sz="1300" b="0"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u="none" strike="noStrike" cap="none" spc="0" baseline="0" dirty="0">
                          <a:solidFill>
                            <a:schemeClr val="tx1"/>
                          </a:solidFill>
                          <a:uFillTx/>
                          <a:latin typeface="微软雅黑 Light" panose="020B0502040204020203" charset="-122"/>
                          <a:ea typeface="微软雅黑 Light" panose="020B0502040204020203" charset="-122"/>
                          <a:sym typeface="华文细黑"/>
                        </a:rPr>
                        <a:t>方案调整参考</a:t>
                      </a:r>
                      <a:endParaRPr lang="zh-CN" altLang="en-US" sz="1300" b="0" i="0" u="none" strike="noStrike" cap="none" spc="0" baseline="0" dirty="0">
                        <a:solidFill>
                          <a:schemeClr val="tx1"/>
                        </a:solidFill>
                        <a:uFillTx/>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16"/>
                  </a:ext>
                </a:extLst>
              </a:tr>
              <a:tr h="285097">
                <a:tc vMerge="1">
                  <a:txBody>
                    <a:bodyPr/>
                    <a:lstStyle/>
                    <a:p>
                      <a:endParaRPr lang="zh-CN"/>
                    </a:p>
                  </a:txBody>
                  <a:tcPr marL="45720" marR="45720" horzOverflow="overflow"/>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sym typeface="华文细黑"/>
                        </a:rPr>
                        <a:t>内需类（优化管理、规避风险、解决痛点）</a:t>
                      </a:r>
                      <a:endParaRPr lang="zh-CN" altLang="en-US" sz="1300" b="0"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u="none" strike="noStrike" cap="none" spc="0" baseline="0" dirty="0">
                          <a:solidFill>
                            <a:schemeClr val="tx1"/>
                          </a:solidFill>
                          <a:uFillTx/>
                          <a:latin typeface="微软雅黑 Light" panose="020B0502040204020203" charset="-122"/>
                          <a:ea typeface="微软雅黑 Light" panose="020B0502040204020203" charset="-122"/>
                          <a:sym typeface="华文细黑"/>
                        </a:rPr>
                        <a:t>方案调整参考</a:t>
                      </a:r>
                      <a:endParaRPr lang="zh-CN" altLang="en-US" sz="1300" b="0" i="0" u="none" strike="noStrike" cap="none" spc="0" baseline="0" dirty="0">
                        <a:solidFill>
                          <a:schemeClr val="tx1"/>
                        </a:solidFill>
                        <a:uFillTx/>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17"/>
                  </a:ext>
                </a:extLst>
              </a:tr>
              <a:tr h="285097">
                <a:tc vMerge="1">
                  <a:txBody>
                    <a:bodyPr/>
                    <a:lstStyle/>
                    <a:p>
                      <a:endParaRPr lang="zh-CN"/>
                    </a:p>
                  </a:txBody>
                  <a:tcPr marL="45720" marR="45720" horzOverflow="overflow"/>
                </a:tc>
                <a:tc>
                  <a:txBody>
                    <a:bodyPr/>
                    <a:lstStyle/>
                    <a:p>
                      <a:pPr marL="0" marR="0" indent="0" algn="l" defTabSz="1219200" rtl="0" eaLnBrk="1" fontAlgn="auto" latinLnBrk="0" hangingPunct="1">
                        <a:lnSpc>
                          <a:spcPct val="100000"/>
                        </a:lnSpc>
                        <a:spcBef>
                          <a:spcPts val="0"/>
                        </a:spcBef>
                        <a:spcAft>
                          <a:spcPts val="0"/>
                        </a:spcAft>
                        <a:buClrTx/>
                        <a:buSzTx/>
                        <a:buFontTx/>
                        <a:buNone/>
                        <a:defRPr sz="1800">
                          <a:sym typeface="FrutigerNext LT Medium"/>
                        </a:defRPr>
                      </a:pPr>
                      <a:r>
                        <a:rPr lang="zh-CN" altLang="en-US" sz="1300" b="0" u="none" strike="noStrike" cap="none" spc="0" baseline="0" dirty="0">
                          <a:solidFill>
                            <a:srgbClr val="000000"/>
                          </a:solidFill>
                          <a:uFillTx/>
                          <a:latin typeface="微软雅黑 Light" panose="020B0502040204020203" charset="-122"/>
                          <a:ea typeface="微软雅黑 Light" panose="020B0502040204020203" charset="-122"/>
                          <a:sym typeface="华文细黑"/>
                        </a:rPr>
                        <a:t>近期建设规划和长远建设依据</a:t>
                      </a:r>
                      <a:endParaRPr lang="zh-CN" altLang="en-US" sz="1300" b="0" i="0" u="none" strike="noStrike" cap="none" spc="0" baseline="0" dirty="0">
                        <a:solidFill>
                          <a:srgbClr val="000000"/>
                        </a:solidFill>
                        <a:uFillTx/>
                        <a:latin typeface="微软雅黑 Light" panose="020B0502040204020203" charset="-122"/>
                        <a:ea typeface="微软雅黑 Light" panose="020B0502040204020203" charset="-122"/>
                        <a:cs typeface="+mn-cs"/>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algn="ctr" defTabSz="1219200" eaLnBrk="1" fontAlgn="auto" hangingPunct="1">
                        <a:defRPr>
                          <a:sym typeface="FrutigerNext LT Medium"/>
                        </a:defRPr>
                      </a:pPr>
                      <a:r>
                        <a:rPr lang="zh-CN" altLang="en-US" sz="1300" b="0" u="none" strike="noStrike" cap="none" spc="0" baseline="0" dirty="0">
                          <a:solidFill>
                            <a:schemeClr val="tx1"/>
                          </a:solidFill>
                          <a:uFillTx/>
                          <a:latin typeface="微软雅黑 Light" panose="020B0502040204020203" charset="-122"/>
                          <a:ea typeface="微软雅黑 Light" panose="020B0502040204020203" charset="-122"/>
                          <a:sym typeface="华文细黑"/>
                        </a:rPr>
                        <a:t>方案调整参考</a:t>
                      </a:r>
                      <a:endParaRPr lang="zh-CN" altLang="en-US" sz="1300" b="0" i="0" u="none" strike="noStrike" cap="none" spc="0" baseline="0" dirty="0">
                        <a:solidFill>
                          <a:schemeClr val="tx1"/>
                        </a:solidFill>
                        <a:uFillTx/>
                        <a:latin typeface="微软雅黑 Light" panose="020B0502040204020203" charset="-122"/>
                        <a:ea typeface="微软雅黑 Light" panose="020B0502040204020203" charset="-122"/>
                        <a:cs typeface="华文细黑"/>
                        <a:sym typeface="华文细黑"/>
                      </a:endParaRPr>
                    </a:p>
                  </a:txBody>
                  <a:tcPr marL="45718" marR="45718"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370429920"/>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7" name="Rectangle 11"/>
          <p:cNvSpPr>
            <a:spLocks noChangeArrowheads="1"/>
          </p:cNvSpPr>
          <p:nvPr/>
        </p:nvSpPr>
        <p:spPr bwMode="auto">
          <a:xfrm>
            <a:off x="1219200" y="-13648"/>
            <a:ext cx="10972800" cy="1371601"/>
          </a:xfrm>
          <a:prstGeom prst="rect">
            <a:avLst/>
          </a:prstGeom>
          <a:noFill/>
          <a:ln w="9525">
            <a:noFill/>
            <a:miter lim="800000"/>
          </a:ln>
          <a:effectLst/>
        </p:spPr>
        <p:txBody>
          <a:bodyPr lIns="121909" tIns="60954" rIns="121909" bIns="60954" anchor="ctr"/>
          <a:lstStyle/>
          <a:p>
            <a:pPr>
              <a:defRPr/>
            </a:pPr>
            <a:r>
              <a:rPr lang="zh-CN" altLang="en-US" sz="3200" b="1" dirty="0">
                <a:effectLst>
                  <a:outerShdw blurRad="38100" dist="38100" dir="2700000" algn="tl">
                    <a:srgbClr val="C0C0C0"/>
                  </a:outerShdw>
                </a:effectLst>
                <a:latin typeface="+mj-ea"/>
                <a:ea typeface="+mj-ea"/>
              </a:rPr>
              <a:t>场景分享</a:t>
            </a:r>
          </a:p>
        </p:txBody>
      </p:sp>
      <p:sp>
        <p:nvSpPr>
          <p:cNvPr id="2" name="文本框 1">
            <a:extLst>
              <a:ext uri="{FF2B5EF4-FFF2-40B4-BE49-F238E27FC236}">
                <a16:creationId xmlns:a16="http://schemas.microsoft.com/office/drawing/2014/main" id="{A21DBE41-D0B8-BD66-A1D6-C7B1ECE8BB79}"/>
              </a:ext>
            </a:extLst>
          </p:cNvPr>
          <p:cNvSpPr txBox="1"/>
          <p:nvPr/>
        </p:nvSpPr>
        <p:spPr>
          <a:xfrm>
            <a:off x="803867" y="1517301"/>
            <a:ext cx="3788230" cy="4832092"/>
          </a:xfrm>
          <a:prstGeom prst="rect">
            <a:avLst/>
          </a:prstGeom>
          <a:noFill/>
        </p:spPr>
        <p:txBody>
          <a:bodyPr wrap="square" rtlCol="0">
            <a:spAutoFit/>
          </a:bodyPr>
          <a:lstStyle/>
          <a:p>
            <a:r>
              <a:rPr lang="zh-CN" altLang="en-US" sz="2800" dirty="0"/>
              <a:t>南川区</a:t>
            </a:r>
            <a:r>
              <a:rPr lang="en-US" altLang="zh-CN" sz="2800" dirty="0"/>
              <a:t>XX</a:t>
            </a:r>
            <a:r>
              <a:rPr lang="zh-CN" altLang="en-US" sz="2800" dirty="0"/>
              <a:t>医院</a:t>
            </a:r>
            <a:endParaRPr lang="en-US" altLang="zh-CN" sz="2800" dirty="0"/>
          </a:p>
          <a:p>
            <a:endParaRPr lang="en-US" altLang="zh-CN" sz="2800" dirty="0"/>
          </a:p>
          <a:p>
            <a:r>
              <a:rPr lang="zh-CN" altLang="en-US" sz="2800" dirty="0"/>
              <a:t>重医大附属</a:t>
            </a:r>
            <a:r>
              <a:rPr lang="en-US" altLang="zh-CN" sz="2800" dirty="0"/>
              <a:t>XX</a:t>
            </a:r>
            <a:r>
              <a:rPr lang="zh-CN" altLang="en-US" sz="2800" dirty="0"/>
              <a:t>医院</a:t>
            </a:r>
            <a:endParaRPr lang="en-US" altLang="zh-CN" sz="2800" dirty="0"/>
          </a:p>
          <a:p>
            <a:endParaRPr lang="en-US" altLang="zh-CN" sz="2800" dirty="0"/>
          </a:p>
          <a:p>
            <a:r>
              <a:rPr lang="zh-CN" altLang="en-US" sz="2800" dirty="0"/>
              <a:t>华西医院</a:t>
            </a:r>
            <a:endParaRPr lang="en-US" altLang="zh-CN" sz="2800" dirty="0"/>
          </a:p>
          <a:p>
            <a:endParaRPr lang="en-US" altLang="zh-CN" sz="2800" dirty="0"/>
          </a:p>
          <a:p>
            <a:r>
              <a:rPr lang="en-US" altLang="zh-CN" sz="2800" dirty="0"/>
              <a:t>XX</a:t>
            </a:r>
            <a:r>
              <a:rPr lang="zh-CN" altLang="en-US" sz="2800" dirty="0"/>
              <a:t>方舱医院</a:t>
            </a:r>
            <a:endParaRPr lang="en-US" altLang="zh-CN" sz="2800" dirty="0"/>
          </a:p>
          <a:p>
            <a:endParaRPr lang="en-US" altLang="zh-CN" sz="2800" dirty="0"/>
          </a:p>
          <a:p>
            <a:r>
              <a:rPr lang="en-US" altLang="zh-CN" sz="2800" dirty="0"/>
              <a:t>XX</a:t>
            </a:r>
            <a:r>
              <a:rPr lang="zh-CN" altLang="en-US" sz="2800" dirty="0"/>
              <a:t>六医院</a:t>
            </a:r>
            <a:endParaRPr lang="en-US" altLang="zh-CN" sz="2800" dirty="0"/>
          </a:p>
          <a:p>
            <a:endParaRPr lang="en-US" altLang="zh-CN" sz="2800" dirty="0"/>
          </a:p>
          <a:p>
            <a:r>
              <a:rPr lang="en-US" altLang="zh-CN" sz="2800" dirty="0"/>
              <a:t>XX</a:t>
            </a:r>
            <a:r>
              <a:rPr lang="zh-CN" altLang="en-US" sz="2800" dirty="0"/>
              <a:t>七医院</a:t>
            </a:r>
          </a:p>
        </p:txBody>
      </p:sp>
    </p:spTree>
    <p:extLst>
      <p:ext uri="{BB962C8B-B14F-4D97-AF65-F5344CB8AC3E}">
        <p14:creationId xmlns:p14="http://schemas.microsoft.com/office/powerpoint/2010/main" val="1112782889"/>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931" r="8445"/>
          <a:stretch>
            <a:fillRect/>
          </a:stretch>
        </p:blipFill>
        <p:spPr>
          <a:xfrm>
            <a:off x="1" y="-1"/>
            <a:ext cx="12192000" cy="6858001"/>
          </a:xfrm>
          <a:prstGeom prst="rect">
            <a:avLst/>
          </a:prstGeom>
        </p:spPr>
      </p:pic>
      <p:sp>
        <p:nvSpPr>
          <p:cNvPr id="5" name="矩形 4"/>
          <p:cNvSpPr/>
          <p:nvPr/>
        </p:nvSpPr>
        <p:spPr>
          <a:xfrm>
            <a:off x="-18325" y="-1"/>
            <a:ext cx="12192000" cy="6857999"/>
          </a:xfrm>
          <a:prstGeom prst="rect">
            <a:avLst/>
          </a:prstGeom>
          <a:gradFill flip="none" rotWithShape="1">
            <a:gsLst>
              <a:gs pos="0">
                <a:srgbClr val="1B60A8">
                  <a:alpha val="75000"/>
                </a:srgbClr>
              </a:gs>
              <a:gs pos="99000">
                <a:srgbClr val="30B2D4">
                  <a:alpha val="1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p:cNvSpPr/>
          <p:nvPr/>
        </p:nvSpPr>
        <p:spPr>
          <a:xfrm>
            <a:off x="2428232" y="2556900"/>
            <a:ext cx="7486563" cy="1862048"/>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11500" b="1" cap="all" spc="0" dirty="0">
                <a:ln w="0"/>
                <a:solidFill>
                  <a:schemeClr val="bg1">
                    <a:lumMod val="95000"/>
                  </a:schemeClr>
                </a:solidFill>
                <a:effectLst>
                  <a:outerShdw blurRad="38100" dist="38100" dir="2700000" algn="tl">
                    <a:srgbClr val="000000">
                      <a:alpha val="43137"/>
                    </a:srgbClr>
                  </a:outerShdw>
                  <a:reflection blurRad="12700" stA="50000" endPos="50000" dist="5000" dir="5400000" sy="-100000" rotWithShape="0"/>
                </a:effectLst>
              </a:rPr>
              <a:t>感谢聆听</a:t>
            </a:r>
            <a:endParaRPr lang="en-US" altLang="zh-CN" sz="11500" b="1" cap="all" spc="0" dirty="0">
              <a:ln w="0"/>
              <a:solidFill>
                <a:schemeClr val="bg1">
                  <a:lumMod val="95000"/>
                </a:schemeClr>
              </a:solidFill>
              <a:effectLst>
                <a:outerShdw blurRad="38100" dist="38100" dir="2700000" algn="tl">
                  <a:srgbClr val="000000">
                    <a:alpha val="43137"/>
                  </a:srgbClr>
                </a:outerShdw>
                <a:reflection blurRad="12700" stA="50000" endPos="50000" dist="5000" dir="5400000" sy="-100000" rotWithShape="0"/>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网络安全法对于用户个人信息保护内容解读</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矩形 2"/>
          <p:cNvSpPr/>
          <p:nvPr/>
        </p:nvSpPr>
        <p:spPr>
          <a:xfrm>
            <a:off x="403899" y="1938560"/>
            <a:ext cx="11415083" cy="4361815"/>
          </a:xfrm>
          <a:prstGeom prst="rect">
            <a:avLst/>
          </a:prstGeom>
          <a:noFill/>
          <a:ln w="12700" cap="flat" cmpd="sng" algn="ctr">
            <a:noFill/>
            <a:prstDash val="lgDashDotDot"/>
            <a:miter lim="800000"/>
          </a:ln>
          <a:effectLst/>
          <a:extLst>
            <a:ext uri="{909E8E84-426E-40DD-AFC4-6F175D3DCCD1}">
              <a14:hiddenFill xmlns:a14="http://schemas.microsoft.com/office/drawing/2010/main">
                <a:solidFill>
                  <a:schemeClr val="lt1"/>
                </a:solidFill>
              </a14:hiddenFill>
            </a:ext>
          </a:extLst>
        </p:spPr>
        <p:txBody>
          <a:bodyPr wrap="square">
            <a:spAutoFit/>
          </a:bodyPr>
          <a:lstStyle/>
          <a:p>
            <a:pPr marL="0" marR="0" lvl="0" indent="0" defTabSz="1218565" eaLnBrk="1" fontAlgn="base" latinLnBrk="0" hangingPunct="1">
              <a:lnSpc>
                <a:spcPts val="3330"/>
              </a:lnSpc>
              <a:spcBef>
                <a:spcPct val="0"/>
              </a:spcBef>
              <a:spcAft>
                <a:spcPct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网络安全法</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第</a:t>
            </a:r>
            <a:r>
              <a:rPr kumimoji="0" lang="en-US" altLang="zh-CN" sz="1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64</a:t>
            </a:r>
            <a:r>
              <a:rPr kumimoji="0" lang="zh-CN" altLang="en-US" sz="1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条</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规定：“网络运营者、网络产品或者服务的提供者违反本法第二十二条第三款、第四十一条至第四十三条规定，侵害个人信息依法得到保护的权利的，由有关主管部门责令改正，</a:t>
            </a:r>
            <a:r>
              <a:rPr kumimoji="0" lang="zh-CN" altLang="en-US" sz="1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可以根据情节</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单处或者并处警告、没收违法所得、处违法所得一倍以上十倍以下罚款，没有违法所得的，</a:t>
            </a:r>
            <a:r>
              <a:rPr kumimoji="0" lang="zh-CN" altLang="en-US" sz="1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处一百万元以下罚款，对直接负责的主管人员和其他直接责任人员处一万元以上十万元以下罚款</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；情节严重的，并可以责令暂停相关业务、</a:t>
            </a:r>
            <a:r>
              <a:rPr kumimoji="0" lang="zh-CN" altLang="en-US"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停业整顿、关闭网站、吊销相关业务许可证或者吊销营业执照</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违反本法第四十四条规定，窃取或者以其他非法方式获取、非法出售或者非法向他人提供个人信息，尚不构成犯罪的，由公安机关没收违法所得，并处违法所得一倍以上十倍以下罚款，没有违法所得的，处一百万元以下罚款。”</a:t>
            </a:r>
            <a:b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网络安全法</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哪些网络行为应当受到处罚进行了规范，尤其是强调了网络运营者等维护个人信息安全的“主体责任”，承担法律责任的方式也多样化，有警告、没收违法所得、罚款、责令暂停相关业务、停业整顿、关闭网站、吊销相关业务许可证或者吊销营业执照等。</a:t>
            </a:r>
          </a:p>
        </p:txBody>
      </p:sp>
      <p:sp>
        <p:nvSpPr>
          <p:cNvPr id="4" name="矩形 20"/>
          <p:cNvSpPr/>
          <p:nvPr/>
        </p:nvSpPr>
        <p:spPr>
          <a:xfrm>
            <a:off x="187879" y="1336474"/>
            <a:ext cx="12199241" cy="420564"/>
          </a:xfrm>
          <a:prstGeom prst="rect">
            <a:avLst/>
          </a:prstGeom>
          <a:noFill/>
          <a:ln w="9525">
            <a:noFill/>
          </a:ln>
        </p:spPr>
        <p:txBody>
          <a:bodyPr wrap="square">
            <a:spAutoFit/>
          </a:bodyPr>
          <a:lstStyle/>
          <a:p>
            <a:pPr algn="ctr" defTabSz="913765"/>
            <a:r>
              <a:rPr lang="zh-CN" altLang="en-US" sz="2135" b="1" dirty="0">
                <a:solidFill>
                  <a:prstClr val="black"/>
                </a:solidFill>
                <a:latin typeface="微软雅黑" panose="020B0503020204020204" pitchFamily="34" charset="-122"/>
                <a:ea typeface="微软雅黑" panose="020B0503020204020204" pitchFamily="34" charset="-122"/>
              </a:rPr>
              <a:t>明确个人信息保护的主体责任</a:t>
            </a:r>
          </a:p>
        </p:txBody>
      </p:sp>
      <p:grpSp>
        <p:nvGrpSpPr>
          <p:cNvPr id="5" name="组合 338"/>
          <p:cNvGrpSpPr/>
          <p:nvPr/>
        </p:nvGrpSpPr>
        <p:grpSpPr>
          <a:xfrm>
            <a:off x="3705346" y="1233241"/>
            <a:ext cx="431727" cy="574577"/>
            <a:chOff x="9945688" y="692150"/>
            <a:chExt cx="600075" cy="963613"/>
          </a:xfrm>
        </p:grpSpPr>
        <p:sp>
          <p:nvSpPr>
            <p:cNvPr id="6" name="Freeform 104"/>
            <p:cNvSpPr/>
            <p:nvPr/>
          </p:nvSpPr>
          <p:spPr>
            <a:xfrm>
              <a:off x="9945688" y="692150"/>
              <a:ext cx="300038" cy="963613"/>
            </a:xfrm>
            <a:custGeom>
              <a:avLst/>
              <a:gdLst>
                <a:gd name="txL" fmla="*/ 0 w 80"/>
                <a:gd name="txT" fmla="*/ 0 h 256"/>
                <a:gd name="txR" fmla="*/ 80 w 80"/>
                <a:gd name="txB" fmla="*/ 256 h 256"/>
              </a:gdLst>
              <a:ahLst/>
              <a:cxnLst>
                <a:cxn ang="0">
                  <a:pos x="0" y="2147483647"/>
                </a:cxn>
                <a:cxn ang="0">
                  <a:pos x="2147483647" y="2147483647"/>
                </a:cxn>
                <a:cxn ang="0">
                  <a:pos x="2147483647" y="2147483647"/>
                </a:cxn>
                <a:cxn ang="0">
                  <a:pos x="2147483647" y="0"/>
                </a:cxn>
                <a:cxn ang="0">
                  <a:pos x="0" y="2147483647"/>
                </a:cxn>
              </a:cxnLst>
              <a:rect l="txL" t="txT" r="txR" b="txB"/>
              <a:pathLst>
                <a:path w="80" h="256">
                  <a:moveTo>
                    <a:pt x="0" y="80"/>
                  </a:moveTo>
                  <a:cubicBezTo>
                    <a:pt x="0" y="93"/>
                    <a:pt x="3" y="105"/>
                    <a:pt x="8" y="116"/>
                  </a:cubicBezTo>
                  <a:cubicBezTo>
                    <a:pt x="80" y="256"/>
                    <a:pt x="80" y="256"/>
                    <a:pt x="80" y="256"/>
                  </a:cubicBezTo>
                  <a:cubicBezTo>
                    <a:pt x="80" y="0"/>
                    <a:pt x="80" y="0"/>
                    <a:pt x="80" y="0"/>
                  </a:cubicBezTo>
                  <a:cubicBezTo>
                    <a:pt x="36" y="0"/>
                    <a:pt x="0" y="36"/>
                    <a:pt x="0" y="80"/>
                  </a:cubicBezTo>
                  <a:close/>
                </a:path>
              </a:pathLst>
            </a:custGeom>
            <a:solidFill>
              <a:srgbClr val="F05F50">
                <a:alpha val="100000"/>
              </a:srgbClr>
            </a:solidFill>
            <a:ln w="9525">
              <a:noFill/>
            </a:ln>
          </p:spPr>
          <p:txBody>
            <a:bodyPr/>
            <a:lstStyle/>
            <a:p>
              <a:pPr defTabSz="913765"/>
              <a:endParaRPr lang="zh-CN" altLang="en-US" sz="1400">
                <a:solidFill>
                  <a:prstClr val="black"/>
                </a:solidFill>
                <a:latin typeface="Arial" panose="020B0604020202020204"/>
                <a:ea typeface="微软雅黑" panose="020B0503020204020204" pitchFamily="34" charset="-122"/>
              </a:endParaRPr>
            </a:p>
          </p:txBody>
        </p:sp>
        <p:sp>
          <p:nvSpPr>
            <p:cNvPr id="7" name="Freeform 105"/>
            <p:cNvSpPr/>
            <p:nvPr/>
          </p:nvSpPr>
          <p:spPr>
            <a:xfrm>
              <a:off x="10245725" y="692150"/>
              <a:ext cx="300038" cy="963613"/>
            </a:xfrm>
            <a:custGeom>
              <a:avLst/>
              <a:gdLst>
                <a:gd name="txL" fmla="*/ 0 w 80"/>
                <a:gd name="txT" fmla="*/ 0 h 256"/>
                <a:gd name="txR" fmla="*/ 80 w 80"/>
                <a:gd name="txB" fmla="*/ 256 h 256"/>
              </a:gdLst>
              <a:ahLst/>
              <a:cxnLst>
                <a:cxn ang="0">
                  <a:pos x="2147483647" y="2147483647"/>
                </a:cxn>
                <a:cxn ang="0">
                  <a:pos x="0" y="0"/>
                </a:cxn>
                <a:cxn ang="0">
                  <a:pos x="0" y="2147483647"/>
                </a:cxn>
                <a:cxn ang="0">
                  <a:pos x="2147483647" y="2147483647"/>
                </a:cxn>
                <a:cxn ang="0">
                  <a:pos x="2147483647" y="2147483647"/>
                </a:cxn>
              </a:cxnLst>
              <a:rect l="txL" t="txT" r="txR" b="txB"/>
              <a:pathLst>
                <a:path w="80" h="256">
                  <a:moveTo>
                    <a:pt x="80" y="80"/>
                  </a:moveTo>
                  <a:cubicBezTo>
                    <a:pt x="80" y="36"/>
                    <a:pt x="44" y="0"/>
                    <a:pt x="0" y="0"/>
                  </a:cubicBezTo>
                  <a:cubicBezTo>
                    <a:pt x="0" y="256"/>
                    <a:pt x="0" y="256"/>
                    <a:pt x="0" y="256"/>
                  </a:cubicBezTo>
                  <a:cubicBezTo>
                    <a:pt x="72" y="116"/>
                    <a:pt x="72" y="116"/>
                    <a:pt x="72" y="116"/>
                  </a:cubicBezTo>
                  <a:cubicBezTo>
                    <a:pt x="77" y="105"/>
                    <a:pt x="80" y="93"/>
                    <a:pt x="80" y="80"/>
                  </a:cubicBezTo>
                  <a:close/>
                </a:path>
              </a:pathLst>
            </a:custGeom>
            <a:solidFill>
              <a:srgbClr val="D25342">
                <a:alpha val="100000"/>
              </a:srgbClr>
            </a:solidFill>
            <a:ln w="9525">
              <a:noFill/>
            </a:ln>
          </p:spPr>
          <p:txBody>
            <a:bodyPr/>
            <a:lstStyle/>
            <a:p>
              <a:pPr defTabSz="913765"/>
              <a:endParaRPr lang="zh-CN" altLang="en-US" sz="1400">
                <a:solidFill>
                  <a:prstClr val="black"/>
                </a:solidFill>
                <a:latin typeface="Arial" panose="020B0604020202020204"/>
                <a:ea typeface="微软雅黑" panose="020B0503020204020204" pitchFamily="34" charset="-122"/>
              </a:endParaRPr>
            </a:p>
          </p:txBody>
        </p:sp>
        <p:sp>
          <p:nvSpPr>
            <p:cNvPr id="8" name="Oval 106"/>
            <p:cNvSpPr/>
            <p:nvPr/>
          </p:nvSpPr>
          <p:spPr>
            <a:xfrm>
              <a:off x="10050463" y="798513"/>
              <a:ext cx="390525" cy="390525"/>
            </a:xfrm>
            <a:prstGeom prst="ellipse">
              <a:avLst/>
            </a:prstGeom>
            <a:solidFill>
              <a:srgbClr val="CD412D"/>
            </a:solidFill>
            <a:ln w="9525">
              <a:noFill/>
            </a:ln>
          </p:spPr>
          <p:txBody>
            <a:bodyPr/>
            <a:lstStyle/>
            <a:p>
              <a:pPr defTabSz="911860"/>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9" name="Oval 107"/>
            <p:cNvSpPr/>
            <p:nvPr/>
          </p:nvSpPr>
          <p:spPr>
            <a:xfrm>
              <a:off x="10080625" y="828675"/>
              <a:ext cx="330200" cy="330200"/>
            </a:xfrm>
            <a:prstGeom prst="ellipse">
              <a:avLst/>
            </a:prstGeom>
            <a:solidFill>
              <a:srgbClr val="FFFFFF"/>
            </a:solidFill>
            <a:ln w="9525">
              <a:noFill/>
            </a:ln>
          </p:spPr>
          <p:txBody>
            <a:bodyPr/>
            <a:lstStyle/>
            <a:p>
              <a:pPr defTabSz="911860"/>
              <a:endParaRPr lang="zh-CN" altLang="en-US" sz="140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处罚案例</a:t>
            </a:r>
          </a:p>
        </p:txBody>
      </p:sp>
      <p:pic>
        <p:nvPicPr>
          <p:cNvPr id="4" name="图片 3"/>
          <p:cNvPicPr>
            <a:picLocks noChangeAspect="1"/>
          </p:cNvPicPr>
          <p:nvPr/>
        </p:nvPicPr>
        <p:blipFill>
          <a:blip r:embed="rId3"/>
          <a:stretch>
            <a:fillRect/>
          </a:stretch>
        </p:blipFill>
        <p:spPr>
          <a:xfrm>
            <a:off x="1248410" y="1362710"/>
            <a:ext cx="6581140" cy="4881245"/>
          </a:xfrm>
          <a:prstGeom prst="rect">
            <a:avLst/>
          </a:prstGeom>
        </p:spPr>
      </p:pic>
      <p:sp>
        <p:nvSpPr>
          <p:cNvPr id="5" name="文本框 4"/>
          <p:cNvSpPr txBox="1"/>
          <p:nvPr/>
        </p:nvSpPr>
        <p:spPr>
          <a:xfrm>
            <a:off x="8341360" y="1882775"/>
            <a:ext cx="3382645" cy="2030095"/>
          </a:xfrm>
          <a:prstGeom prst="rect">
            <a:avLst/>
          </a:prstGeom>
          <a:noFill/>
        </p:spPr>
        <p:txBody>
          <a:bodyPr wrap="square" rtlCol="0">
            <a:spAutoFit/>
          </a:bodyPr>
          <a:lstStyle/>
          <a:p>
            <a:r>
              <a:rPr lang="zh-CN" altLang="en-US"/>
              <a:t>违反网络安全法第三章的网络运行安全中的第二一条中的第三条：</a:t>
            </a:r>
          </a:p>
          <a:p>
            <a:r>
              <a:rPr lang="zh-CN" altLang="en-US"/>
              <a:t>（三）采取监测、记录网络运行状态、网络安全事件的技术措施，并按照规定留存相关的网络日志不少于六个月；</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处罚案例</a:t>
            </a:r>
          </a:p>
        </p:txBody>
      </p:sp>
      <p:pic>
        <p:nvPicPr>
          <p:cNvPr id="7" name="图片 6"/>
          <p:cNvPicPr>
            <a:picLocks noChangeAspect="1"/>
          </p:cNvPicPr>
          <p:nvPr/>
        </p:nvPicPr>
        <p:blipFill>
          <a:blip r:embed="rId3"/>
          <a:stretch>
            <a:fillRect/>
          </a:stretch>
        </p:blipFill>
        <p:spPr>
          <a:xfrm>
            <a:off x="575310" y="1428115"/>
            <a:ext cx="8172450" cy="4785360"/>
          </a:xfrm>
          <a:prstGeom prst="rect">
            <a:avLst/>
          </a:prstGeom>
        </p:spPr>
      </p:pic>
      <p:sp>
        <p:nvSpPr>
          <p:cNvPr id="8" name="文本框 7"/>
          <p:cNvSpPr txBox="1"/>
          <p:nvPr/>
        </p:nvSpPr>
        <p:spPr>
          <a:xfrm>
            <a:off x="9193530" y="3636645"/>
            <a:ext cx="3382645" cy="368300"/>
          </a:xfrm>
          <a:prstGeom prst="rect">
            <a:avLst/>
          </a:prstGeom>
          <a:noFill/>
        </p:spPr>
        <p:txBody>
          <a:bodyPr wrap="square" rtlCol="0">
            <a:spAutoFit/>
          </a:bodyPr>
          <a:lstStyle/>
          <a:p>
            <a:r>
              <a:rPr lang="zh-CN" altLang="en-US"/>
              <a:t>拒绝履行相关安全责任</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400393" y="459781"/>
            <a:ext cx="719667" cy="719667"/>
            <a:chOff x="1066" y="824"/>
            <a:chExt cx="850" cy="850"/>
          </a:xfrm>
        </p:grpSpPr>
        <p:sp>
          <p:nvSpPr>
            <p:cNvPr id="94" name=" 184"/>
            <p:cNvSpPr/>
            <p:nvPr/>
          </p:nvSpPr>
          <p:spPr>
            <a:xfrm>
              <a:off x="1066" y="824"/>
              <a:ext cx="851" cy="851"/>
            </a:xfrm>
            <a:prstGeom prst="ellipse">
              <a:avLst/>
            </a:prstGeom>
            <a:solidFill>
              <a:srgbClr val="0070C0"/>
            </a:solidFill>
            <a:ln>
              <a:noFill/>
            </a:ln>
            <a:scene3d>
              <a:camera prst="orthographicFront"/>
              <a:lightRig rig="flood" dir="t">
                <a:rot lat="0" lon="0" rev="0"/>
              </a:lightRig>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u="sng">
                <a:solidFill>
                  <a:srgbClr val="FFFFFF"/>
                </a:solidFill>
              </a:endParaRPr>
            </a:p>
          </p:txBody>
        </p:sp>
        <p:sp>
          <p:nvSpPr>
            <p:cNvPr id="95" name="稻壳儿小白白(http://dwz.cn/Wu2UP)"/>
            <p:cNvSpPr/>
            <p:nvPr/>
          </p:nvSpPr>
          <p:spPr bwMode="auto">
            <a:xfrm>
              <a:off x="1246" y="1003"/>
              <a:ext cx="492" cy="494"/>
            </a:xfrm>
            <a:custGeom>
              <a:avLst/>
              <a:gdLst>
                <a:gd name="T0" fmla="*/ 304285122 w 634"/>
                <a:gd name="T1" fmla="*/ 169668656 h 619"/>
                <a:gd name="T2" fmla="*/ 304285122 w 634"/>
                <a:gd name="T3" fmla="*/ 169668656 h 619"/>
                <a:gd name="T4" fmla="*/ 104658444 w 634"/>
                <a:gd name="T5" fmla="*/ 169668656 h 619"/>
                <a:gd name="T6" fmla="*/ 85277221 w 634"/>
                <a:gd name="T7" fmla="*/ 188876534 h 619"/>
                <a:gd name="T8" fmla="*/ 104658444 w 634"/>
                <a:gd name="T9" fmla="*/ 197839943 h 619"/>
                <a:gd name="T10" fmla="*/ 304285122 w 634"/>
                <a:gd name="T11" fmla="*/ 197839943 h 619"/>
                <a:gd name="T12" fmla="*/ 313329907 w 634"/>
                <a:gd name="T13" fmla="*/ 188876534 h 619"/>
                <a:gd name="T14" fmla="*/ 304285122 w 634"/>
                <a:gd name="T15" fmla="*/ 169668656 h 619"/>
                <a:gd name="T16" fmla="*/ 304285122 w 634"/>
                <a:gd name="T17" fmla="*/ 245219109 h 619"/>
                <a:gd name="T18" fmla="*/ 304285122 w 634"/>
                <a:gd name="T19" fmla="*/ 245219109 h 619"/>
                <a:gd name="T20" fmla="*/ 104658444 w 634"/>
                <a:gd name="T21" fmla="*/ 245219109 h 619"/>
                <a:gd name="T22" fmla="*/ 85277221 w 634"/>
                <a:gd name="T23" fmla="*/ 263786858 h 619"/>
                <a:gd name="T24" fmla="*/ 104658444 w 634"/>
                <a:gd name="T25" fmla="*/ 273390397 h 619"/>
                <a:gd name="T26" fmla="*/ 304285122 w 634"/>
                <a:gd name="T27" fmla="*/ 273390397 h 619"/>
                <a:gd name="T28" fmla="*/ 313329907 w 634"/>
                <a:gd name="T29" fmla="*/ 263786858 h 619"/>
                <a:gd name="T30" fmla="*/ 304285122 w 634"/>
                <a:gd name="T31" fmla="*/ 245219109 h 619"/>
                <a:gd name="T32" fmla="*/ 351446125 w 634"/>
                <a:gd name="T33" fmla="*/ 0 h 619"/>
                <a:gd name="T34" fmla="*/ 351446125 w 634"/>
                <a:gd name="T35" fmla="*/ 0 h 619"/>
                <a:gd name="T36" fmla="*/ 47161003 w 634"/>
                <a:gd name="T37" fmla="*/ 0 h 619"/>
                <a:gd name="T38" fmla="*/ 0 w 634"/>
                <a:gd name="T39" fmla="*/ 47379166 h 619"/>
                <a:gd name="T40" fmla="*/ 0 w 634"/>
                <a:gd name="T41" fmla="*/ 348940850 h 619"/>
                <a:gd name="T42" fmla="*/ 47161003 w 634"/>
                <a:gd name="T43" fmla="*/ 395679887 h 619"/>
                <a:gd name="T44" fmla="*/ 351446125 w 634"/>
                <a:gd name="T45" fmla="*/ 395679887 h 619"/>
                <a:gd name="T46" fmla="*/ 408943566 w 634"/>
                <a:gd name="T47" fmla="*/ 348940850 h 619"/>
                <a:gd name="T48" fmla="*/ 408943566 w 634"/>
                <a:gd name="T49" fmla="*/ 47379166 h 619"/>
                <a:gd name="T50" fmla="*/ 351446125 w 634"/>
                <a:gd name="T51" fmla="*/ 0 h 619"/>
                <a:gd name="T52" fmla="*/ 379872133 w 634"/>
                <a:gd name="T53" fmla="*/ 348940850 h 619"/>
                <a:gd name="T54" fmla="*/ 379872133 w 634"/>
                <a:gd name="T55" fmla="*/ 348940850 h 619"/>
                <a:gd name="T56" fmla="*/ 351446125 w 634"/>
                <a:gd name="T57" fmla="*/ 377112138 h 619"/>
                <a:gd name="T58" fmla="*/ 47161003 w 634"/>
                <a:gd name="T59" fmla="*/ 377112138 h 619"/>
                <a:gd name="T60" fmla="*/ 28426008 w 634"/>
                <a:gd name="T61" fmla="*/ 348940850 h 619"/>
                <a:gd name="T62" fmla="*/ 28426008 w 634"/>
                <a:gd name="T63" fmla="*/ 47379166 h 619"/>
                <a:gd name="T64" fmla="*/ 47161003 w 634"/>
                <a:gd name="T65" fmla="*/ 18567749 h 619"/>
                <a:gd name="T66" fmla="*/ 351446125 w 634"/>
                <a:gd name="T67" fmla="*/ 18567749 h 619"/>
                <a:gd name="T68" fmla="*/ 379872133 w 634"/>
                <a:gd name="T69" fmla="*/ 47379166 h 619"/>
                <a:gd name="T70" fmla="*/ 379872133 w 634"/>
                <a:gd name="T71" fmla="*/ 348940850 h 619"/>
                <a:gd name="T72" fmla="*/ 304285122 w 634"/>
                <a:gd name="T73" fmla="*/ 94118202 h 619"/>
                <a:gd name="T74" fmla="*/ 304285122 w 634"/>
                <a:gd name="T75" fmla="*/ 94118202 h 619"/>
                <a:gd name="T76" fmla="*/ 104658444 w 634"/>
                <a:gd name="T77" fmla="*/ 94118202 h 619"/>
                <a:gd name="T78" fmla="*/ 85277221 w 634"/>
                <a:gd name="T79" fmla="*/ 113326080 h 619"/>
                <a:gd name="T80" fmla="*/ 104658444 w 634"/>
                <a:gd name="T81" fmla="*/ 122929619 h 619"/>
                <a:gd name="T82" fmla="*/ 304285122 w 634"/>
                <a:gd name="T83" fmla="*/ 122929619 h 619"/>
                <a:gd name="T84" fmla="*/ 313329907 w 634"/>
                <a:gd name="T85" fmla="*/ 113326080 h 619"/>
                <a:gd name="T86" fmla="*/ 304285122 w 634"/>
                <a:gd name="T87" fmla="*/ 94118202 h 6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4" h="619">
                  <a:moveTo>
                    <a:pt x="471" y="265"/>
                  </a:moveTo>
                  <a:lnTo>
                    <a:pt x="471" y="265"/>
                  </a:lnTo>
                  <a:cubicBezTo>
                    <a:pt x="162" y="265"/>
                    <a:pt x="162" y="265"/>
                    <a:pt x="162" y="265"/>
                  </a:cubicBezTo>
                  <a:cubicBezTo>
                    <a:pt x="147" y="265"/>
                    <a:pt x="132" y="280"/>
                    <a:pt x="132" y="295"/>
                  </a:cubicBezTo>
                  <a:cubicBezTo>
                    <a:pt x="132" y="295"/>
                    <a:pt x="147" y="309"/>
                    <a:pt x="162" y="309"/>
                  </a:cubicBezTo>
                  <a:cubicBezTo>
                    <a:pt x="471" y="309"/>
                    <a:pt x="471" y="309"/>
                    <a:pt x="471" y="309"/>
                  </a:cubicBezTo>
                  <a:cubicBezTo>
                    <a:pt x="485" y="309"/>
                    <a:pt x="485" y="295"/>
                    <a:pt x="485" y="295"/>
                  </a:cubicBezTo>
                  <a:cubicBezTo>
                    <a:pt x="485" y="280"/>
                    <a:pt x="485" y="265"/>
                    <a:pt x="471" y="265"/>
                  </a:cubicBezTo>
                  <a:close/>
                  <a:moveTo>
                    <a:pt x="471" y="383"/>
                  </a:moveTo>
                  <a:lnTo>
                    <a:pt x="471" y="383"/>
                  </a:lnTo>
                  <a:cubicBezTo>
                    <a:pt x="162" y="383"/>
                    <a:pt x="162" y="383"/>
                    <a:pt x="162" y="383"/>
                  </a:cubicBezTo>
                  <a:cubicBezTo>
                    <a:pt x="147" y="383"/>
                    <a:pt x="132" y="398"/>
                    <a:pt x="132" y="412"/>
                  </a:cubicBezTo>
                  <a:cubicBezTo>
                    <a:pt x="132" y="412"/>
                    <a:pt x="147" y="427"/>
                    <a:pt x="162" y="427"/>
                  </a:cubicBezTo>
                  <a:cubicBezTo>
                    <a:pt x="471" y="427"/>
                    <a:pt x="471" y="427"/>
                    <a:pt x="471" y="427"/>
                  </a:cubicBezTo>
                  <a:cubicBezTo>
                    <a:pt x="485" y="427"/>
                    <a:pt x="485" y="412"/>
                    <a:pt x="485" y="412"/>
                  </a:cubicBezTo>
                  <a:cubicBezTo>
                    <a:pt x="485" y="398"/>
                    <a:pt x="485" y="383"/>
                    <a:pt x="471" y="383"/>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71" y="147"/>
                  </a:moveTo>
                  <a:lnTo>
                    <a:pt x="471" y="147"/>
                  </a:lnTo>
                  <a:cubicBezTo>
                    <a:pt x="162" y="147"/>
                    <a:pt x="162" y="147"/>
                    <a:pt x="162" y="147"/>
                  </a:cubicBezTo>
                  <a:cubicBezTo>
                    <a:pt x="147" y="147"/>
                    <a:pt x="132" y="162"/>
                    <a:pt x="132" y="177"/>
                  </a:cubicBezTo>
                  <a:cubicBezTo>
                    <a:pt x="132" y="177"/>
                    <a:pt x="147" y="192"/>
                    <a:pt x="162" y="192"/>
                  </a:cubicBezTo>
                  <a:cubicBezTo>
                    <a:pt x="471" y="192"/>
                    <a:pt x="471" y="192"/>
                    <a:pt x="471" y="192"/>
                  </a:cubicBezTo>
                  <a:cubicBezTo>
                    <a:pt x="485" y="192"/>
                    <a:pt x="485" y="177"/>
                    <a:pt x="485" y="177"/>
                  </a:cubicBezTo>
                  <a:cubicBezTo>
                    <a:pt x="485" y="162"/>
                    <a:pt x="485" y="147"/>
                    <a:pt x="471" y="14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08" tIns="60955" rIns="121908" bIns="60955" anchor="ctr"/>
            <a:lstStyle/>
            <a:p>
              <a:endParaRPr lang="zh-CN" altLang="en-US"/>
            </a:p>
          </p:txBody>
        </p:sp>
      </p:grpSp>
      <p:sp>
        <p:nvSpPr>
          <p:cNvPr id="96" name="Text Placeholder 4"/>
          <p:cNvSpPr txBox="1"/>
          <p:nvPr/>
        </p:nvSpPr>
        <p:spPr>
          <a:xfrm>
            <a:off x="1156547" y="488425"/>
            <a:ext cx="3008380" cy="662379"/>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目录</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2400" b="1" dirty="0">
                <a:solidFill>
                  <a:schemeClr val="accent1"/>
                </a:solidFill>
                <a:latin typeface="微软雅黑" panose="020B0503020204020204" pitchFamily="34" charset="-122"/>
                <a:ea typeface="微软雅黑" panose="020B0503020204020204" pitchFamily="34" charset="-122"/>
              </a:rPr>
              <a:t>Contents</a:t>
            </a:r>
            <a:endParaRPr lang="en-GB" sz="2400" b="1" dirty="0">
              <a:solidFill>
                <a:schemeClr val="accent1"/>
              </a:solidFill>
              <a:latin typeface="微软雅黑" panose="020B0503020204020204" pitchFamily="34" charset="-122"/>
              <a:ea typeface="微软雅黑" panose="020B0503020204020204" pitchFamily="34" charset="-122"/>
            </a:endParaRPr>
          </a:p>
        </p:txBody>
      </p:sp>
      <p:sp>
        <p:nvSpPr>
          <p:cNvPr id="99" name="矩形 98"/>
          <p:cNvSpPr/>
          <p:nvPr/>
        </p:nvSpPr>
        <p:spPr>
          <a:xfrm>
            <a:off x="1276043" y="1212427"/>
            <a:ext cx="8160060" cy="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49" name="组合 48"/>
          <p:cNvGrpSpPr/>
          <p:nvPr/>
        </p:nvGrpSpPr>
        <p:grpSpPr>
          <a:xfrm>
            <a:off x="2531959" y="1674108"/>
            <a:ext cx="5527040" cy="3971465"/>
            <a:chOff x="2531959" y="1674108"/>
            <a:chExt cx="5527040" cy="3971465"/>
          </a:xfrm>
        </p:grpSpPr>
        <p:grpSp>
          <p:nvGrpSpPr>
            <p:cNvPr id="50" name="组合 49"/>
            <p:cNvGrpSpPr/>
            <p:nvPr/>
          </p:nvGrpSpPr>
          <p:grpSpPr>
            <a:xfrm>
              <a:off x="2531959" y="1674108"/>
              <a:ext cx="5527040" cy="661720"/>
              <a:chOff x="2531959" y="1674108"/>
              <a:chExt cx="5527040" cy="661720"/>
            </a:xfrm>
          </p:grpSpPr>
          <p:sp>
            <p:nvSpPr>
              <p:cNvPr id="75" name="平行四边形 74"/>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76"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01</a:t>
                </a:r>
                <a:endParaRPr lang="zh-CN" altLang="en-US" sz="3700" dirty="0">
                  <a:solidFill>
                    <a:schemeClr val="bg1"/>
                  </a:solidFill>
                  <a:latin typeface="Impact" panose="020B0806030902050204" pitchFamily="34" charset="0"/>
                </a:endParaRPr>
              </a:p>
            </p:txBody>
          </p:sp>
          <p:grpSp>
            <p:nvGrpSpPr>
              <p:cNvPr id="77" name="组合 76"/>
              <p:cNvGrpSpPr/>
              <p:nvPr/>
            </p:nvGrpSpPr>
            <p:grpSpPr>
              <a:xfrm>
                <a:off x="3359152" y="1704341"/>
                <a:ext cx="4699847" cy="535940"/>
                <a:chOff x="4315150" y="953426"/>
                <a:chExt cx="3857250" cy="540057"/>
              </a:xfrm>
            </p:grpSpPr>
            <p:sp>
              <p:nvSpPr>
                <p:cNvPr id="78" name="平行四边形 77"/>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79" name="矩形 78"/>
                <p:cNvSpPr/>
                <p:nvPr/>
              </p:nvSpPr>
              <p:spPr>
                <a:xfrm>
                  <a:off x="4549966" y="991950"/>
                  <a:ext cx="3331204" cy="348176"/>
                </a:xfrm>
                <a:prstGeom prst="rect">
                  <a:avLst/>
                </a:prstGeom>
                <a:ln w="15875">
                  <a:noFill/>
                </a:ln>
              </p:spPr>
              <p:txBody>
                <a:bodyPr wrap="square" lIns="68580" tIns="34290" rIns="68580" bIns="34290">
                  <a:spAutoFit/>
                </a:bodyPr>
                <a:lstStyle/>
                <a:p>
                  <a:r>
                    <a:rPr lang="zh-CN" altLang="en-US" b="1" dirty="0">
                      <a:latin typeface="微软雅黑" panose="020B0503020204020204" pitchFamily="34" charset="-122"/>
                      <a:ea typeface="微软雅黑" panose="020B0503020204020204" pitchFamily="34" charset="-122"/>
                    </a:rPr>
                    <a:t>网络安全法</a:t>
                  </a:r>
                </a:p>
              </p:txBody>
            </p:sp>
          </p:grpSp>
        </p:grpSp>
        <p:grpSp>
          <p:nvGrpSpPr>
            <p:cNvPr id="51" name="组合 50"/>
            <p:cNvGrpSpPr/>
            <p:nvPr/>
          </p:nvGrpSpPr>
          <p:grpSpPr>
            <a:xfrm>
              <a:off x="2531959" y="2468866"/>
              <a:ext cx="5527040" cy="661720"/>
              <a:chOff x="2531959" y="2448035"/>
              <a:chExt cx="5527040" cy="661720"/>
            </a:xfrm>
          </p:grpSpPr>
          <p:sp>
            <p:nvSpPr>
              <p:cNvPr id="70" name="平行四边形 69"/>
              <p:cNvSpPr/>
              <p:nvPr/>
            </p:nvSpPr>
            <p:spPr>
              <a:xfrm>
                <a:off x="2531959" y="2477421"/>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71" name="文本框 9"/>
              <p:cNvSpPr txBox="1"/>
              <p:nvPr/>
            </p:nvSpPr>
            <p:spPr>
              <a:xfrm>
                <a:off x="2691132" y="2448035"/>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02</a:t>
                </a:r>
                <a:endParaRPr lang="zh-CN" altLang="en-US" sz="3700" dirty="0">
                  <a:solidFill>
                    <a:schemeClr val="bg1"/>
                  </a:solidFill>
                  <a:latin typeface="Impact" panose="020B0806030902050204" pitchFamily="34" charset="0"/>
                </a:endParaRPr>
              </a:p>
            </p:txBody>
          </p:sp>
          <p:grpSp>
            <p:nvGrpSpPr>
              <p:cNvPr id="72" name="组合 71"/>
              <p:cNvGrpSpPr/>
              <p:nvPr/>
            </p:nvGrpSpPr>
            <p:grpSpPr>
              <a:xfrm>
                <a:off x="3359152" y="2478268"/>
                <a:ext cx="4699847" cy="535940"/>
                <a:chOff x="4315150" y="953426"/>
                <a:chExt cx="3857250" cy="540057"/>
              </a:xfrm>
              <a:pattFill prst="pct5">
                <a:fgClr>
                  <a:schemeClr val="accent1"/>
                </a:fgClr>
                <a:bgClr>
                  <a:schemeClr val="bg1"/>
                </a:bgClr>
              </a:pattFill>
            </p:grpSpPr>
            <p:sp>
              <p:nvSpPr>
                <p:cNvPr id="73" name="平行四边形 72"/>
                <p:cNvSpPr/>
                <p:nvPr/>
              </p:nvSpPr>
              <p:spPr>
                <a:xfrm>
                  <a:off x="4315150" y="953426"/>
                  <a:ext cx="3857250" cy="540057"/>
                </a:xfrm>
                <a:prstGeom prst="parallelogram">
                  <a:avLst>
                    <a:gd name="adj" fmla="val 48207"/>
                  </a:avLst>
                </a:prstGeom>
                <a:solidFill>
                  <a:srgbClr val="4F81BD"/>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solidFill>
                      <a:schemeClr val="tx1">
                        <a:lumMod val="75000"/>
                        <a:lumOff val="25000"/>
                      </a:schemeClr>
                    </a:solidFill>
                  </a:endParaRPr>
                </a:p>
              </p:txBody>
            </p:sp>
            <p:sp>
              <p:nvSpPr>
                <p:cNvPr id="74" name="矩形 73"/>
                <p:cNvSpPr/>
                <p:nvPr/>
              </p:nvSpPr>
              <p:spPr>
                <a:xfrm>
                  <a:off x="4549967" y="991950"/>
                  <a:ext cx="2493281" cy="348176"/>
                </a:xfrm>
                <a:prstGeom prst="rect">
                  <a:avLst/>
                </a:prstGeom>
                <a:solidFill>
                  <a:srgbClr val="4F81BD"/>
                </a:solidFill>
                <a:ln w="15875">
                  <a:noFill/>
                </a:ln>
              </p:spPr>
              <p:txBody>
                <a:bodyPr wrap="square" lIns="68580" tIns="34290" rIns="68580" bIns="34290">
                  <a:spAutoFit/>
                </a:bodyPr>
                <a:lstStyle/>
                <a:p>
                  <a:pPr lvl="0" algn="l"/>
                  <a:r>
                    <a:rPr lang="zh-CN" altLang="en-US" b="1" dirty="0">
                      <a:solidFill>
                        <a:schemeClr val="tx2"/>
                      </a:solidFill>
                      <a:latin typeface="微软雅黑" panose="020B0503020204020204" pitchFamily="34" charset="-122"/>
                      <a:ea typeface="微软雅黑" panose="020B0503020204020204" pitchFamily="34" charset="-122"/>
                      <a:sym typeface="+mn-ea"/>
                    </a:rPr>
                    <a:t>安全事件-发生在身边的故事</a:t>
                  </a:r>
                </a:p>
              </p:txBody>
            </p:sp>
          </p:grpSp>
        </p:grpSp>
        <p:grpSp>
          <p:nvGrpSpPr>
            <p:cNvPr id="52" name="组合 51"/>
            <p:cNvGrpSpPr/>
            <p:nvPr/>
          </p:nvGrpSpPr>
          <p:grpSpPr>
            <a:xfrm>
              <a:off x="2531959" y="3316104"/>
              <a:ext cx="5527040" cy="661720"/>
              <a:chOff x="2531959" y="3221962"/>
              <a:chExt cx="5527040" cy="661720"/>
            </a:xfrm>
          </p:grpSpPr>
          <p:sp>
            <p:nvSpPr>
              <p:cNvPr id="65" name="平行四边形 64"/>
              <p:cNvSpPr/>
              <p:nvPr/>
            </p:nvSpPr>
            <p:spPr>
              <a:xfrm>
                <a:off x="2531959" y="3251348"/>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6" name="文本框 9"/>
              <p:cNvSpPr txBox="1"/>
              <p:nvPr/>
            </p:nvSpPr>
            <p:spPr>
              <a:xfrm>
                <a:off x="2691132" y="3221962"/>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03</a:t>
                </a:r>
                <a:endParaRPr lang="zh-CN" altLang="en-US" sz="3700" dirty="0">
                  <a:solidFill>
                    <a:schemeClr val="bg1"/>
                  </a:solidFill>
                  <a:latin typeface="Impact" panose="020B0806030902050204" pitchFamily="34" charset="0"/>
                </a:endParaRPr>
              </a:p>
            </p:txBody>
          </p:sp>
          <p:grpSp>
            <p:nvGrpSpPr>
              <p:cNvPr id="67" name="组合 66"/>
              <p:cNvGrpSpPr/>
              <p:nvPr/>
            </p:nvGrpSpPr>
            <p:grpSpPr>
              <a:xfrm>
                <a:off x="3359152" y="3252195"/>
                <a:ext cx="4699847" cy="535940"/>
                <a:chOff x="4315150" y="953426"/>
                <a:chExt cx="3857250" cy="540057"/>
              </a:xfrm>
              <a:pattFill prst="pct5">
                <a:fgClr>
                  <a:schemeClr val="accent1"/>
                </a:fgClr>
                <a:bgClr>
                  <a:schemeClr val="bg1"/>
                </a:bgClr>
              </a:pattFill>
            </p:grpSpPr>
            <p:sp>
              <p:nvSpPr>
                <p:cNvPr id="68" name="平行四边形 67"/>
                <p:cNvSpPr/>
                <p:nvPr/>
              </p:nvSpPr>
              <p:spPr>
                <a:xfrm>
                  <a:off x="4315150" y="953426"/>
                  <a:ext cx="3857250" cy="540057"/>
                </a:xfrm>
                <a:prstGeom prst="parallelogram">
                  <a:avLst>
                    <a:gd name="adj" fmla="val 48207"/>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solidFill>
                      <a:schemeClr val="tx1">
                        <a:lumMod val="75000"/>
                        <a:lumOff val="25000"/>
                      </a:schemeClr>
                    </a:solidFill>
                  </a:endParaRPr>
                </a:p>
              </p:txBody>
            </p:sp>
            <p:sp>
              <p:nvSpPr>
                <p:cNvPr id="69" name="矩形 68"/>
                <p:cNvSpPr/>
                <p:nvPr/>
              </p:nvSpPr>
              <p:spPr>
                <a:xfrm>
                  <a:off x="4549966" y="991950"/>
                  <a:ext cx="3331204" cy="348176"/>
                </a:xfrm>
                <a:prstGeom prst="rect">
                  <a:avLst/>
                </a:prstGeom>
                <a:grpFill/>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信息</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2531959" y="4134802"/>
              <a:ext cx="5527040" cy="661720"/>
              <a:chOff x="2531959" y="1674108"/>
              <a:chExt cx="5527040" cy="661720"/>
            </a:xfrm>
          </p:grpSpPr>
          <p:sp>
            <p:nvSpPr>
              <p:cNvPr id="60" name="平行四边形 59"/>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1"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04</a:t>
                </a:r>
                <a:endParaRPr lang="zh-CN" altLang="en-US" sz="3700" dirty="0">
                  <a:solidFill>
                    <a:schemeClr val="bg1"/>
                  </a:solidFill>
                  <a:latin typeface="Impact" panose="020B0806030902050204" pitchFamily="34" charset="0"/>
                </a:endParaRPr>
              </a:p>
            </p:txBody>
          </p:sp>
          <p:grpSp>
            <p:nvGrpSpPr>
              <p:cNvPr id="62" name="组合 61"/>
              <p:cNvGrpSpPr/>
              <p:nvPr/>
            </p:nvGrpSpPr>
            <p:grpSpPr>
              <a:xfrm>
                <a:off x="3359152" y="1704340"/>
                <a:ext cx="4699847" cy="535940"/>
                <a:chOff x="4315150" y="953425"/>
                <a:chExt cx="3857250" cy="540057"/>
              </a:xfrm>
            </p:grpSpPr>
            <p:sp>
              <p:nvSpPr>
                <p:cNvPr id="63" name="平行四边形 62"/>
                <p:cNvSpPr/>
                <p:nvPr/>
              </p:nvSpPr>
              <p:spPr>
                <a:xfrm>
                  <a:off x="4315150" y="953425"/>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64" name="矩形 63"/>
                <p:cNvSpPr/>
                <p:nvPr/>
              </p:nvSpPr>
              <p:spPr>
                <a:xfrm>
                  <a:off x="4549966" y="991950"/>
                  <a:ext cx="3331204" cy="348176"/>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追踪问题的根源</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54" name="组合 53"/>
            <p:cNvGrpSpPr/>
            <p:nvPr/>
          </p:nvGrpSpPr>
          <p:grpSpPr>
            <a:xfrm>
              <a:off x="2531959" y="4983853"/>
              <a:ext cx="5527040" cy="661720"/>
              <a:chOff x="2531959" y="1674108"/>
              <a:chExt cx="5527040" cy="661720"/>
            </a:xfrm>
          </p:grpSpPr>
          <p:sp>
            <p:nvSpPr>
              <p:cNvPr id="55" name="平行四边形 54"/>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56"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05</a:t>
                </a:r>
                <a:endParaRPr lang="zh-CN" altLang="en-US" sz="3700" dirty="0">
                  <a:solidFill>
                    <a:schemeClr val="bg1"/>
                  </a:solidFill>
                  <a:latin typeface="Impact" panose="020B0806030902050204" pitchFamily="34" charset="0"/>
                </a:endParaRPr>
              </a:p>
            </p:txBody>
          </p:sp>
          <p:grpSp>
            <p:nvGrpSpPr>
              <p:cNvPr id="57" name="组合 56"/>
              <p:cNvGrpSpPr/>
              <p:nvPr/>
            </p:nvGrpSpPr>
            <p:grpSpPr>
              <a:xfrm>
                <a:off x="3359152" y="1704341"/>
                <a:ext cx="4699847" cy="535940"/>
                <a:chOff x="4315150" y="953426"/>
                <a:chExt cx="3857250" cy="540057"/>
              </a:xfrm>
            </p:grpSpPr>
            <p:sp>
              <p:nvSpPr>
                <p:cNvPr id="58" name="平行四边形 57"/>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59" name="矩形 58"/>
                <p:cNvSpPr/>
                <p:nvPr/>
              </p:nvSpPr>
              <p:spPr>
                <a:xfrm>
                  <a:off x="4549966" y="991950"/>
                  <a:ext cx="3331204" cy="348176"/>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rPr>
                    <a:t>建立良好的安全习惯</a:t>
                  </a:r>
                </a:p>
              </p:txBody>
            </p:sp>
          </p:grpSp>
        </p:grpSp>
      </p:gr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身边的那些事（社会工程）</a:t>
            </a:r>
          </a:p>
        </p:txBody>
      </p:sp>
      <p:pic>
        <p:nvPicPr>
          <p:cNvPr id="2" name="图片 1"/>
          <p:cNvPicPr>
            <a:picLocks noChangeAspect="1"/>
          </p:cNvPicPr>
          <p:nvPr/>
        </p:nvPicPr>
        <p:blipFill>
          <a:blip r:embed="rId2"/>
          <a:stretch>
            <a:fillRect/>
          </a:stretch>
        </p:blipFill>
        <p:spPr>
          <a:xfrm>
            <a:off x="1035685" y="1189990"/>
            <a:ext cx="4001770" cy="5335270"/>
          </a:xfrm>
          <a:prstGeom prst="rect">
            <a:avLst/>
          </a:prstGeom>
        </p:spPr>
      </p:pic>
      <p:pic>
        <p:nvPicPr>
          <p:cNvPr id="3" name="图片 2"/>
          <p:cNvPicPr>
            <a:picLocks noChangeAspect="1"/>
          </p:cNvPicPr>
          <p:nvPr/>
        </p:nvPicPr>
        <p:blipFill>
          <a:blip r:embed="rId3"/>
          <a:stretch>
            <a:fillRect/>
          </a:stretch>
        </p:blipFill>
        <p:spPr>
          <a:xfrm>
            <a:off x="5334635" y="1189990"/>
            <a:ext cx="5902960" cy="4276725"/>
          </a:xfrm>
          <a:prstGeom prst="rect">
            <a:avLst/>
          </a:prstGeom>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等腰三角形 43"/>
          <p:cNvSpPr/>
          <p:nvPr/>
        </p:nvSpPr>
        <p:spPr>
          <a:xfrm>
            <a:off x="3047155" y="368304"/>
            <a:ext cx="1023620" cy="1027853"/>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2" name="等腰三角形 1"/>
          <p:cNvSpPr/>
          <p:nvPr/>
        </p:nvSpPr>
        <p:spPr>
          <a:xfrm flipV="1">
            <a:off x="69427" y="1591738"/>
            <a:ext cx="1023620" cy="1027853"/>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6" name="矩形 45"/>
          <p:cNvSpPr/>
          <p:nvPr/>
        </p:nvSpPr>
        <p:spPr>
          <a:xfrm>
            <a:off x="3" y="609605"/>
            <a:ext cx="12192847" cy="17636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7" name="平行四边形 46"/>
          <p:cNvSpPr/>
          <p:nvPr/>
        </p:nvSpPr>
        <p:spPr>
          <a:xfrm>
            <a:off x="578273" y="369147"/>
            <a:ext cx="2985347" cy="224536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8" name="文本框 6"/>
          <p:cNvSpPr txBox="1"/>
          <p:nvPr/>
        </p:nvSpPr>
        <p:spPr>
          <a:xfrm>
            <a:off x="1367370" y="673947"/>
            <a:ext cx="1639993" cy="1738936"/>
          </a:xfrm>
          <a:prstGeom prst="rect">
            <a:avLst/>
          </a:prstGeom>
          <a:noFill/>
        </p:spPr>
        <p:txBody>
          <a:bodyPr wrap="square" lIns="91438" tIns="45719" rIns="91438" bIns="45719" rtlCol="0">
            <a:spAutoFit/>
          </a:bodyPr>
          <a:lstStyle/>
          <a:p>
            <a:r>
              <a:rPr lang="en-US" altLang="zh-CN" sz="10700" dirty="0">
                <a:solidFill>
                  <a:schemeClr val="bg1">
                    <a:lumMod val="95000"/>
                  </a:schemeClr>
                </a:solidFill>
                <a:latin typeface="Impact" panose="020B0806030902050204" pitchFamily="34" charset="0"/>
              </a:rPr>
              <a:t>01</a:t>
            </a:r>
            <a:endParaRPr lang="zh-CN" altLang="en-US" sz="10700" dirty="0">
              <a:solidFill>
                <a:schemeClr val="bg1">
                  <a:lumMod val="95000"/>
                </a:schemeClr>
              </a:solidFill>
              <a:latin typeface="Impact" panose="020B0806030902050204" pitchFamily="34" charset="0"/>
            </a:endParaRPr>
          </a:p>
        </p:txBody>
      </p:sp>
      <p:sp>
        <p:nvSpPr>
          <p:cNvPr id="3" name="TextBox 48"/>
          <p:cNvSpPr txBox="1"/>
          <p:nvPr/>
        </p:nvSpPr>
        <p:spPr>
          <a:xfrm>
            <a:off x="3970867" y="913555"/>
            <a:ext cx="6263640" cy="830997"/>
          </a:xfrm>
          <a:prstGeom prst="rect">
            <a:avLst/>
          </a:prstGeom>
          <a:noFill/>
        </p:spPr>
        <p:txBody>
          <a:bodyPr wrap="square" lIns="91443" tIns="45720" rIns="91443" bIns="45720" rtlCol="0">
            <a:spAutoFit/>
          </a:bodyPr>
          <a:lstStyle/>
          <a:p>
            <a:pPr lvl="0"/>
            <a:r>
              <a:rPr lang="zh-CN" altLang="zh-CN" sz="4800" b="1" dirty="0">
                <a:latin typeface="微软雅黑" panose="020B0503020204020204" pitchFamily="34" charset="-122"/>
                <a:ea typeface="微软雅黑" panose="020B0503020204020204" pitchFamily="34" charset="-122"/>
              </a:rPr>
              <a:t>本次安全培训目标</a:t>
            </a:r>
            <a:endParaRPr lang="zh-CN" altLang="en-US" sz="4800" b="1" dirty="0">
              <a:latin typeface="微软雅黑" panose="020B0503020204020204" pitchFamily="34" charset="-122"/>
              <a:ea typeface="微软雅黑" panose="020B0503020204020204" pitchFamily="34" charset="-122"/>
            </a:endParaRPr>
          </a:p>
        </p:txBody>
      </p:sp>
      <p:sp>
        <p:nvSpPr>
          <p:cNvPr id="37" name="TextBox 49"/>
          <p:cNvSpPr txBox="1"/>
          <p:nvPr/>
        </p:nvSpPr>
        <p:spPr>
          <a:xfrm>
            <a:off x="4452620" y="2736388"/>
            <a:ext cx="6451941" cy="461665"/>
          </a:xfrm>
          <a:prstGeom prst="rect">
            <a:avLst/>
          </a:prstGeom>
          <a:noFill/>
        </p:spPr>
        <p:txBody>
          <a:bodyPr wrap="square" lIns="91443" tIns="45720" rIns="91443" bIns="45720" rtlCol="0">
            <a:spAutoFit/>
          </a:bodyPr>
          <a:lstStyle/>
          <a:p>
            <a:pPr lvl="0"/>
            <a:r>
              <a:rPr lang="zh-CN" altLang="en-US" sz="2400" b="1" dirty="0">
                <a:solidFill>
                  <a:schemeClr val="tx2"/>
                </a:solidFill>
                <a:latin typeface="微软雅黑" panose="020B0503020204020204" pitchFamily="34" charset="-122"/>
                <a:ea typeface="微软雅黑" panose="020B0503020204020204" pitchFamily="34" charset="-122"/>
              </a:rPr>
              <a:t>建立对信息安全的敏感意识和正确认识</a:t>
            </a:r>
          </a:p>
        </p:txBody>
      </p:sp>
      <p:sp>
        <p:nvSpPr>
          <p:cNvPr id="38" name="TextBox 49"/>
          <p:cNvSpPr txBox="1"/>
          <p:nvPr/>
        </p:nvSpPr>
        <p:spPr>
          <a:xfrm>
            <a:off x="4452620" y="3363572"/>
            <a:ext cx="6752192" cy="461665"/>
          </a:xfrm>
          <a:prstGeom prst="rect">
            <a:avLst/>
          </a:prstGeom>
          <a:noFill/>
        </p:spPr>
        <p:txBody>
          <a:bodyPr wrap="square" lIns="91443" tIns="45720" rIns="91443" bIns="45720" rtlCol="0">
            <a:spAutoFit/>
          </a:bodyPr>
          <a:lstStyle/>
          <a:p>
            <a:pPr lvl="0"/>
            <a:r>
              <a:rPr lang="zh-CN" altLang="en-US" sz="2400" b="1" dirty="0">
                <a:solidFill>
                  <a:schemeClr val="tx2"/>
                </a:solidFill>
                <a:latin typeface="微软雅黑" panose="020B0503020204020204" pitchFamily="34" charset="-122"/>
                <a:ea typeface="微软雅黑" panose="020B0503020204020204" pitchFamily="34" charset="-122"/>
              </a:rPr>
              <a:t>掌握信息安全的基本概念、原则和惯例</a:t>
            </a:r>
          </a:p>
        </p:txBody>
      </p:sp>
      <p:sp>
        <p:nvSpPr>
          <p:cNvPr id="39" name="TextBox 49"/>
          <p:cNvSpPr txBox="1"/>
          <p:nvPr/>
        </p:nvSpPr>
        <p:spPr>
          <a:xfrm>
            <a:off x="4452622" y="4014508"/>
            <a:ext cx="5141756" cy="830997"/>
          </a:xfrm>
          <a:prstGeom prst="rect">
            <a:avLst/>
          </a:prstGeom>
          <a:noFill/>
        </p:spPr>
        <p:txBody>
          <a:bodyPr wrap="square" lIns="91443" tIns="45720" rIns="91443" bIns="45720" rtlCol="0">
            <a:spAutoFit/>
          </a:bodyPr>
          <a:lstStyle/>
          <a:p>
            <a:pPr lvl="0"/>
            <a:r>
              <a:rPr lang="zh-CN" altLang="en-US" sz="2400" b="1" dirty="0">
                <a:solidFill>
                  <a:schemeClr val="tx2"/>
                </a:solidFill>
                <a:latin typeface="微软雅黑" panose="020B0503020204020204" pitchFamily="34" charset="-122"/>
                <a:ea typeface="微软雅黑" panose="020B0503020204020204" pitchFamily="34" charset="-122"/>
              </a:rPr>
              <a:t>清楚可能面临的威胁和风险</a:t>
            </a:r>
          </a:p>
          <a:p>
            <a:pPr eaLnBrk="0" hangingPunct="0"/>
            <a:endParaRPr lang="zh-CN" altLang="en-US" sz="2400" dirty="0">
              <a:latin typeface="微软雅黑" panose="020B0503020204020204" pitchFamily="34" charset="-122"/>
              <a:ea typeface="微软雅黑" panose="020B0503020204020204" pitchFamily="34" charset="-122"/>
            </a:endParaRPr>
          </a:p>
        </p:txBody>
      </p:sp>
      <p:sp>
        <p:nvSpPr>
          <p:cNvPr id="41" name="TextBox 49"/>
          <p:cNvSpPr txBox="1"/>
          <p:nvPr/>
        </p:nvSpPr>
        <p:spPr>
          <a:xfrm>
            <a:off x="4452620" y="4663134"/>
            <a:ext cx="4937040" cy="461665"/>
          </a:xfrm>
          <a:prstGeom prst="rect">
            <a:avLst/>
          </a:prstGeom>
          <a:noFill/>
        </p:spPr>
        <p:txBody>
          <a:bodyPr wrap="square" lIns="91443" tIns="45720" rIns="91443" bIns="45720" rtlCol="0">
            <a:spAutoFit/>
          </a:bodyPr>
          <a:lstStyle/>
          <a:p>
            <a:pPr lvl="0"/>
            <a:r>
              <a:rPr lang="zh-CN" altLang="en-US" sz="2400" b="1" dirty="0">
                <a:solidFill>
                  <a:schemeClr val="tx2"/>
                </a:solidFill>
                <a:latin typeface="微软雅黑" panose="020B0503020204020204" pitchFamily="34" charset="-122"/>
                <a:ea typeface="微软雅黑" panose="020B0503020204020204" pitchFamily="34" charset="-122"/>
              </a:rPr>
              <a:t>遵守各项安全策略和制度</a:t>
            </a:r>
          </a:p>
        </p:txBody>
      </p:sp>
      <p:grpSp>
        <p:nvGrpSpPr>
          <p:cNvPr id="51" name="Group 7"/>
          <p:cNvGrpSpPr/>
          <p:nvPr/>
        </p:nvGrpSpPr>
        <p:grpSpPr bwMode="auto">
          <a:xfrm>
            <a:off x="3970867" y="2808350"/>
            <a:ext cx="520700" cy="274320"/>
            <a:chOff x="0" y="0"/>
            <a:chExt cx="1041399" cy="549275"/>
          </a:xfrm>
        </p:grpSpPr>
        <p:sp>
          <p:nvSpPr>
            <p:cNvPr id="5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 name="Group 7"/>
          <p:cNvGrpSpPr/>
          <p:nvPr/>
        </p:nvGrpSpPr>
        <p:grpSpPr bwMode="auto">
          <a:xfrm>
            <a:off x="3970867" y="3435959"/>
            <a:ext cx="520700" cy="274320"/>
            <a:chOff x="0" y="0"/>
            <a:chExt cx="1041399" cy="549275"/>
          </a:xfrm>
        </p:grpSpPr>
        <p:sp>
          <p:nvSpPr>
            <p:cNvPr id="57"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9"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60" name="Group 7"/>
          <p:cNvGrpSpPr/>
          <p:nvPr/>
        </p:nvGrpSpPr>
        <p:grpSpPr bwMode="auto">
          <a:xfrm>
            <a:off x="3970867" y="4086894"/>
            <a:ext cx="520700" cy="274320"/>
            <a:chOff x="0" y="0"/>
            <a:chExt cx="1041399" cy="549275"/>
          </a:xfrm>
        </p:grpSpPr>
        <p:sp>
          <p:nvSpPr>
            <p:cNvPr id="6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3970868" y="4762816"/>
            <a:ext cx="519853" cy="274320"/>
            <a:chOff x="4690" y="5776"/>
            <a:chExt cx="614" cy="324"/>
          </a:xfrm>
        </p:grpSpPr>
        <p:sp>
          <p:nvSpPr>
            <p:cNvPr id="78" name="Freeform 16"/>
            <p:cNvSpPr/>
            <p:nvPr/>
          </p:nvSpPr>
          <p:spPr bwMode="auto">
            <a:xfrm>
              <a:off x="4690" y="5776"/>
              <a:ext cx="214" cy="324"/>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 name="Freeform 17"/>
            <p:cNvSpPr/>
            <p:nvPr/>
          </p:nvSpPr>
          <p:spPr bwMode="auto">
            <a:xfrm>
              <a:off x="4890" y="5776"/>
              <a:ext cx="213" cy="324"/>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 name="Freeform 18"/>
            <p:cNvSpPr/>
            <p:nvPr/>
          </p:nvSpPr>
          <p:spPr bwMode="auto">
            <a:xfrm>
              <a:off x="5092" y="5776"/>
              <a:ext cx="213" cy="324"/>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3995712" y="5395899"/>
            <a:ext cx="519853" cy="274320"/>
            <a:chOff x="4690" y="5776"/>
            <a:chExt cx="614" cy="324"/>
          </a:xfrm>
        </p:grpSpPr>
        <p:sp>
          <p:nvSpPr>
            <p:cNvPr id="29" name="Freeform 16"/>
            <p:cNvSpPr/>
            <p:nvPr/>
          </p:nvSpPr>
          <p:spPr bwMode="auto">
            <a:xfrm>
              <a:off x="4690" y="5776"/>
              <a:ext cx="214" cy="324"/>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 name="Freeform 17"/>
            <p:cNvSpPr/>
            <p:nvPr/>
          </p:nvSpPr>
          <p:spPr bwMode="auto">
            <a:xfrm>
              <a:off x="4890" y="5776"/>
              <a:ext cx="213" cy="324"/>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 name="Freeform 18"/>
            <p:cNvSpPr/>
            <p:nvPr/>
          </p:nvSpPr>
          <p:spPr bwMode="auto">
            <a:xfrm>
              <a:off x="5092" y="5776"/>
              <a:ext cx="213" cy="324"/>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2" name="TextBox 49"/>
          <p:cNvSpPr txBox="1"/>
          <p:nvPr/>
        </p:nvSpPr>
        <p:spPr>
          <a:xfrm>
            <a:off x="4482188" y="5296224"/>
            <a:ext cx="4937040" cy="461665"/>
          </a:xfrm>
          <a:prstGeom prst="rect">
            <a:avLst/>
          </a:prstGeom>
          <a:noFill/>
        </p:spPr>
        <p:txBody>
          <a:bodyPr wrap="square" lIns="91443" tIns="45720" rIns="91443" bIns="45720" rtlCol="0">
            <a:spAutoFit/>
          </a:bodyPr>
          <a:lstStyle/>
          <a:p>
            <a:r>
              <a:rPr lang="zh-CN" altLang="en-US" sz="2400" b="1" dirty="0">
                <a:solidFill>
                  <a:schemeClr val="tx2"/>
                </a:solidFill>
                <a:latin typeface="微软雅黑" panose="020B0503020204020204" pitchFamily="34" charset="-122"/>
                <a:ea typeface="微软雅黑" panose="020B0503020204020204" pitchFamily="34" charset="-122"/>
              </a:rPr>
              <a:t>在日常工作中养成良好的安全习惯</a:t>
            </a:r>
          </a:p>
        </p:txBody>
      </p:sp>
      <p:grpSp>
        <p:nvGrpSpPr>
          <p:cNvPr id="33" name="组合 32"/>
          <p:cNvGrpSpPr/>
          <p:nvPr/>
        </p:nvGrpSpPr>
        <p:grpSpPr>
          <a:xfrm>
            <a:off x="3997984" y="6040864"/>
            <a:ext cx="519853" cy="274320"/>
            <a:chOff x="4690" y="5776"/>
            <a:chExt cx="614" cy="324"/>
          </a:xfrm>
        </p:grpSpPr>
        <p:sp>
          <p:nvSpPr>
            <p:cNvPr id="34" name="Freeform 16"/>
            <p:cNvSpPr/>
            <p:nvPr/>
          </p:nvSpPr>
          <p:spPr bwMode="auto">
            <a:xfrm>
              <a:off x="4690" y="5776"/>
              <a:ext cx="214" cy="324"/>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 name="Freeform 17"/>
            <p:cNvSpPr/>
            <p:nvPr/>
          </p:nvSpPr>
          <p:spPr bwMode="auto">
            <a:xfrm>
              <a:off x="4890" y="5776"/>
              <a:ext cx="213" cy="324"/>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 name="Freeform 18"/>
            <p:cNvSpPr/>
            <p:nvPr/>
          </p:nvSpPr>
          <p:spPr bwMode="auto">
            <a:xfrm>
              <a:off x="5092" y="5776"/>
              <a:ext cx="213" cy="324"/>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矩形 3"/>
          <p:cNvSpPr/>
          <p:nvPr/>
        </p:nvSpPr>
        <p:spPr>
          <a:xfrm>
            <a:off x="4470542" y="5934489"/>
            <a:ext cx="6062878" cy="461665"/>
          </a:xfrm>
          <a:prstGeom prst="rect">
            <a:avLst/>
          </a:prstGeom>
        </p:spPr>
        <p:txBody>
          <a:bodyPr wrap="none">
            <a:spAutoFit/>
          </a:bodyPr>
          <a:lstStyle/>
          <a:p>
            <a:pPr lvl="0"/>
            <a:r>
              <a:rPr lang="zh-CN" altLang="en-US" sz="2400" b="1" dirty="0">
                <a:solidFill>
                  <a:schemeClr val="tx2"/>
                </a:solidFill>
                <a:latin typeface="微软雅黑" panose="020B0503020204020204" pitchFamily="34" charset="-122"/>
                <a:ea typeface="微软雅黑" panose="020B0503020204020204" pitchFamily="34" charset="-122"/>
              </a:rPr>
              <a:t>遇到信息安全事件时采取正确的方式与方法</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062480" y="1580515"/>
            <a:ext cx="8214360" cy="4180205"/>
          </a:xfrm>
          <a:prstGeom prst="rect">
            <a:avLst/>
          </a:prstGeom>
        </p:spPr>
      </p:pic>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身边的那些事（社会工程）</a:t>
            </a:r>
          </a:p>
        </p:txBody>
      </p:sp>
      <p:pic>
        <p:nvPicPr>
          <p:cNvPr id="4" name="图片 3"/>
          <p:cNvPicPr>
            <a:picLocks noChangeAspect="1"/>
          </p:cNvPicPr>
          <p:nvPr/>
        </p:nvPicPr>
        <p:blipFill>
          <a:blip r:embed="rId3"/>
          <a:stretch>
            <a:fillRect/>
          </a:stretch>
        </p:blipFill>
        <p:spPr>
          <a:xfrm>
            <a:off x="3379470" y="1580515"/>
            <a:ext cx="5139055" cy="425577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身边的那些事（钓鱼邮件）</a:t>
            </a:r>
          </a:p>
        </p:txBody>
      </p:sp>
      <p:pic>
        <p:nvPicPr>
          <p:cNvPr id="4" name="图片 3"/>
          <p:cNvPicPr>
            <a:picLocks noChangeAspect="1"/>
          </p:cNvPicPr>
          <p:nvPr/>
        </p:nvPicPr>
        <p:blipFill>
          <a:blip r:embed="rId2"/>
          <a:stretch>
            <a:fillRect/>
          </a:stretch>
        </p:blipFill>
        <p:spPr>
          <a:xfrm>
            <a:off x="750570" y="1478280"/>
            <a:ext cx="5839460" cy="4171315"/>
          </a:xfrm>
          <a:prstGeom prst="rect">
            <a:avLst/>
          </a:prstGeom>
        </p:spPr>
      </p:pic>
      <p:sp>
        <p:nvSpPr>
          <p:cNvPr id="5" name="文本框 4"/>
          <p:cNvSpPr txBox="1"/>
          <p:nvPr/>
        </p:nvSpPr>
        <p:spPr>
          <a:xfrm>
            <a:off x="6929120" y="1289050"/>
            <a:ext cx="4298950" cy="5631180"/>
          </a:xfrm>
          <a:prstGeom prst="rect">
            <a:avLst/>
          </a:prstGeom>
          <a:noFill/>
        </p:spPr>
        <p:txBody>
          <a:bodyPr wrap="square" rtlCol="0">
            <a:spAutoFit/>
          </a:bodyPr>
          <a:lstStyle/>
          <a:p>
            <a:pPr fontAlgn="auto">
              <a:lnSpc>
                <a:spcPct val="200000"/>
              </a:lnSpc>
            </a:pPr>
            <a:r>
              <a:rPr lang="zh-CN" altLang="en-US"/>
              <a:t>美女客户：你好，请问有什么需要帮组</a:t>
            </a:r>
          </a:p>
          <a:p>
            <a:pPr fontAlgn="auto">
              <a:lnSpc>
                <a:spcPct val="200000"/>
              </a:lnSpc>
            </a:pPr>
            <a:r>
              <a:rPr lang="zh-CN" altLang="en-US"/>
              <a:t>小黑：我们公司要求集体升舱，人员较多，你邮箱多少，我把文件发给你。</a:t>
            </a:r>
          </a:p>
          <a:p>
            <a:pPr fontAlgn="auto">
              <a:lnSpc>
                <a:spcPct val="200000"/>
              </a:lnSpc>
            </a:pPr>
            <a:r>
              <a:rPr lang="zh-CN" altLang="en-US"/>
              <a:t>客服（</a:t>
            </a:r>
            <a:r>
              <a:rPr lang="zh-CN" altLang="en-US">
                <a:solidFill>
                  <a:srgbClr val="FF0000"/>
                </a:solidFill>
              </a:rPr>
              <a:t>心里活动</a:t>
            </a:r>
            <a:r>
              <a:rPr lang="zh-CN" altLang="en-US"/>
              <a:t>）：什么还要要我邮箱发邮件，之前安全意识培训好像有这种钓鱼呢。稳一波。</a:t>
            </a:r>
          </a:p>
          <a:p>
            <a:pPr fontAlgn="auto">
              <a:lnSpc>
                <a:spcPct val="200000"/>
              </a:lnSpc>
            </a:pPr>
            <a:r>
              <a:rPr lang="zh-CN" altLang="en-US"/>
              <a:t>小黑（</a:t>
            </a:r>
            <a:r>
              <a:rPr lang="zh-CN" altLang="en-US">
                <a:solidFill>
                  <a:srgbClr val="FF0000"/>
                </a:solidFill>
              </a:rPr>
              <a:t>心理活动</a:t>
            </a:r>
            <a:r>
              <a:rPr lang="zh-CN" altLang="en-US"/>
              <a:t>）：等你点击了附件，嘿嘿你的照片，信息。嘿嘿嘿………………</a:t>
            </a:r>
          </a:p>
          <a:p>
            <a:pPr fontAlgn="auto">
              <a:lnSpc>
                <a:spcPct val="200000"/>
              </a:lnSpc>
            </a:pPr>
            <a:r>
              <a:rPr lang="zh-CN" altLang="en-US"/>
              <a:t>客户：好的亲。</a:t>
            </a:r>
          </a:p>
          <a:p>
            <a:pPr fontAlgn="auto">
              <a:lnSpc>
                <a:spcPct val="200000"/>
              </a:lnSpc>
            </a:pPr>
            <a:endParaRPr lang="zh-CN" altLang="en-US"/>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a:t>
            </a:r>
            <a:r>
              <a:rPr lang="zh-CN" altLang="en-US" sz="3200" b="1" dirty="0">
                <a:effectLst>
                  <a:outerShdw blurRad="38100" dist="38100" dir="2700000" algn="tl">
                    <a:srgbClr val="C0C0C0"/>
                  </a:outerShdw>
                </a:effectLst>
                <a:sym typeface="+mn-ea"/>
              </a:rPr>
              <a:t>钓鱼邮件</a:t>
            </a:r>
            <a:r>
              <a:rPr lang="zh-CN" altLang="en-US" sz="3200" b="1" dirty="0">
                <a:effectLst>
                  <a:outerShdw blurRad="38100" dist="38100" dir="2700000" algn="tl">
                    <a:srgbClr val="C0C0C0"/>
                  </a:outerShdw>
                </a:effectLst>
              </a:rPr>
              <a:t>）</a:t>
            </a:r>
          </a:p>
        </p:txBody>
      </p:sp>
      <p:pic>
        <p:nvPicPr>
          <p:cNvPr id="2" name="图片 1"/>
          <p:cNvPicPr>
            <a:picLocks noChangeAspect="1"/>
          </p:cNvPicPr>
          <p:nvPr/>
        </p:nvPicPr>
        <p:blipFill>
          <a:blip r:embed="rId2"/>
          <a:stretch>
            <a:fillRect/>
          </a:stretch>
        </p:blipFill>
        <p:spPr>
          <a:xfrm>
            <a:off x="326390" y="1108075"/>
            <a:ext cx="4661535" cy="56769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890" y="4512310"/>
            <a:ext cx="6920865" cy="2129155"/>
          </a:xfrm>
          <a:prstGeom prst="rect">
            <a:avLst/>
          </a:prstGeom>
        </p:spPr>
      </p:pic>
      <p:sp>
        <p:nvSpPr>
          <p:cNvPr id="6" name="文本框 5"/>
          <p:cNvSpPr txBox="1"/>
          <p:nvPr/>
        </p:nvSpPr>
        <p:spPr>
          <a:xfrm>
            <a:off x="6085840" y="2147570"/>
            <a:ext cx="7094855" cy="645160"/>
          </a:xfrm>
          <a:prstGeom prst="rect">
            <a:avLst/>
          </a:prstGeom>
          <a:noFill/>
        </p:spPr>
        <p:txBody>
          <a:bodyPr wrap="square" rtlCol="0">
            <a:spAutoFit/>
          </a:bodyPr>
          <a:lstStyle/>
          <a:p>
            <a:pPr fontAlgn="auto">
              <a:lnSpc>
                <a:spcPct val="200000"/>
              </a:lnSpc>
            </a:pPr>
            <a:r>
              <a:rPr lang="zh-CN" altLang="en-US">
                <a:sym typeface="+mn-ea"/>
              </a:rPr>
              <a:t>利用人性的</a:t>
            </a:r>
            <a:r>
              <a:rPr lang="zh-CN" altLang="en-US">
                <a:solidFill>
                  <a:srgbClr val="FF0000"/>
                </a:solidFill>
                <a:sym typeface="+mn-ea"/>
              </a:rPr>
              <a:t>好奇心</a:t>
            </a:r>
            <a:r>
              <a:rPr lang="zh-CN" altLang="en-US">
                <a:sym typeface="+mn-ea"/>
              </a:rPr>
              <a:t>（八卦）</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身边的那些事（社会工程）</a:t>
            </a:r>
          </a:p>
        </p:txBody>
      </p:sp>
      <p:pic>
        <p:nvPicPr>
          <p:cNvPr id="4" name="图片 3"/>
          <p:cNvPicPr>
            <a:picLocks noChangeAspect="1"/>
          </p:cNvPicPr>
          <p:nvPr/>
        </p:nvPicPr>
        <p:blipFill>
          <a:blip r:embed="rId2"/>
          <a:stretch>
            <a:fillRect/>
          </a:stretch>
        </p:blipFill>
        <p:spPr>
          <a:xfrm>
            <a:off x="1336675" y="1279525"/>
            <a:ext cx="2993390" cy="5332095"/>
          </a:xfrm>
          <a:prstGeom prst="rect">
            <a:avLst/>
          </a:prstGeom>
        </p:spPr>
      </p:pic>
      <p:sp>
        <p:nvSpPr>
          <p:cNvPr id="5" name="文本框 4"/>
          <p:cNvSpPr txBox="1"/>
          <p:nvPr/>
        </p:nvSpPr>
        <p:spPr>
          <a:xfrm>
            <a:off x="4826000" y="1367790"/>
            <a:ext cx="3742690" cy="1198880"/>
          </a:xfrm>
          <a:prstGeom prst="rect">
            <a:avLst/>
          </a:prstGeom>
          <a:noFill/>
        </p:spPr>
        <p:txBody>
          <a:bodyPr wrap="square" rtlCol="0" anchor="t">
            <a:spAutoFit/>
          </a:bodyPr>
          <a:lstStyle/>
          <a:p>
            <a:r>
              <a:rPr lang="zh-CN" altLang="en-US"/>
              <a:t>那篇文章现在已经 404 了。。。。</a:t>
            </a:r>
          </a:p>
          <a:p>
            <a:endParaRPr lang="zh-CN" altLang="en-US"/>
          </a:p>
          <a:p>
            <a:r>
              <a:rPr lang="zh-CN" altLang="en-US"/>
              <a:t>在一个天时地利人和的时机，做了一件引诱人心的事😝</a:t>
            </a:r>
          </a:p>
        </p:txBody>
      </p:sp>
      <p:pic>
        <p:nvPicPr>
          <p:cNvPr id="6" name="图片 5"/>
          <p:cNvPicPr>
            <a:picLocks noChangeAspect="1"/>
          </p:cNvPicPr>
          <p:nvPr/>
        </p:nvPicPr>
        <p:blipFill>
          <a:blip r:embed="rId3"/>
          <a:stretch>
            <a:fillRect/>
          </a:stretch>
        </p:blipFill>
        <p:spPr>
          <a:xfrm>
            <a:off x="5005070" y="2783840"/>
            <a:ext cx="3205480" cy="212217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身边的那些事（美人计）</a:t>
            </a:r>
          </a:p>
        </p:txBody>
      </p:sp>
      <p:sp>
        <p:nvSpPr>
          <p:cNvPr id="3" name="文本框 2"/>
          <p:cNvSpPr txBox="1"/>
          <p:nvPr/>
        </p:nvSpPr>
        <p:spPr>
          <a:xfrm>
            <a:off x="768985" y="1452245"/>
            <a:ext cx="7094855" cy="4523105"/>
          </a:xfrm>
          <a:prstGeom prst="rect">
            <a:avLst/>
          </a:prstGeom>
          <a:noFill/>
        </p:spPr>
        <p:txBody>
          <a:bodyPr wrap="square" rtlCol="0">
            <a:spAutoFit/>
          </a:bodyPr>
          <a:lstStyle/>
          <a:p>
            <a:pPr fontAlgn="auto">
              <a:lnSpc>
                <a:spcPct val="200000"/>
              </a:lnSpc>
            </a:pPr>
            <a:r>
              <a:rPr lang="zh-CN" altLang="en-US"/>
              <a:t>某某甲：听说你们被打穿了？</a:t>
            </a:r>
          </a:p>
          <a:p>
            <a:pPr fontAlgn="auto">
              <a:lnSpc>
                <a:spcPct val="200000"/>
              </a:lnSpc>
            </a:pPr>
            <a:r>
              <a:rPr lang="zh-CN" altLang="en-US"/>
              <a:t>某某已：没听说啊</a:t>
            </a:r>
          </a:p>
          <a:p>
            <a:pPr fontAlgn="auto">
              <a:lnSpc>
                <a:spcPct val="200000"/>
              </a:lnSpc>
            </a:pPr>
            <a:r>
              <a:rPr lang="zh-CN" altLang="en-US"/>
              <a:t>某某丙：快，接到指挥部消息我们被打穿了。快溯源查原因</a:t>
            </a:r>
          </a:p>
          <a:p>
            <a:pPr fontAlgn="auto">
              <a:lnSpc>
                <a:spcPct val="200000"/>
              </a:lnSpc>
            </a:pPr>
            <a:r>
              <a:rPr lang="zh-CN" altLang="en-US"/>
              <a:t>某某丁（监测人员）：没有发现任何攻击记录啊，</a:t>
            </a:r>
          </a:p>
          <a:p>
            <a:pPr fontAlgn="auto">
              <a:lnSpc>
                <a:spcPct val="200000"/>
              </a:lnSpc>
            </a:pPr>
            <a:r>
              <a:rPr lang="zh-CN" altLang="en-US">
                <a:sym typeface="+mn-ea"/>
              </a:rPr>
              <a:t>某某丙：快查查最近的可疑人员。</a:t>
            </a:r>
          </a:p>
          <a:p>
            <a:pPr fontAlgn="auto">
              <a:lnSpc>
                <a:spcPct val="200000"/>
              </a:lnSpc>
            </a:pPr>
            <a:r>
              <a:rPr lang="zh-CN" altLang="en-US">
                <a:sym typeface="+mn-ea"/>
              </a:rPr>
              <a:t>某某已：就一个安全厂家来拜访做了一下安全调研。提供了一些内网资料（销售是个美女哦）</a:t>
            </a:r>
          </a:p>
          <a:p>
            <a:pPr fontAlgn="auto">
              <a:lnSpc>
                <a:spcPct val="200000"/>
              </a:lnSpc>
            </a:pPr>
            <a:r>
              <a:rPr lang="zh-CN" altLang="en-US">
                <a:sym typeface="+mn-ea"/>
              </a:rPr>
              <a:t>甲……，丙……，丁……</a:t>
            </a:r>
          </a:p>
        </p:txBody>
      </p:sp>
      <p:pic>
        <p:nvPicPr>
          <p:cNvPr id="4" name="图片 3"/>
          <p:cNvPicPr>
            <a:picLocks noChangeAspect="1"/>
          </p:cNvPicPr>
          <p:nvPr/>
        </p:nvPicPr>
        <p:blipFill>
          <a:blip r:embed="rId2"/>
          <a:stretch>
            <a:fillRect/>
          </a:stretch>
        </p:blipFill>
        <p:spPr>
          <a:xfrm>
            <a:off x="7863840" y="1638935"/>
            <a:ext cx="3656965" cy="262763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身边的那些事（无人机）</a:t>
            </a:r>
          </a:p>
        </p:txBody>
      </p:sp>
      <p:pic>
        <p:nvPicPr>
          <p:cNvPr id="2" name="图片 1"/>
          <p:cNvPicPr>
            <a:picLocks noChangeAspect="1"/>
          </p:cNvPicPr>
          <p:nvPr/>
        </p:nvPicPr>
        <p:blipFill>
          <a:blip r:embed="rId2"/>
          <a:stretch>
            <a:fillRect/>
          </a:stretch>
        </p:blipFill>
        <p:spPr>
          <a:xfrm>
            <a:off x="1285240" y="1404620"/>
            <a:ext cx="4716145" cy="4716145"/>
          </a:xfrm>
          <a:prstGeom prst="rect">
            <a:avLst/>
          </a:prstGeom>
        </p:spPr>
      </p:pic>
      <p:sp>
        <p:nvSpPr>
          <p:cNvPr id="5" name="文本框 4"/>
          <p:cNvSpPr txBox="1"/>
          <p:nvPr/>
        </p:nvSpPr>
        <p:spPr>
          <a:xfrm>
            <a:off x="6809740" y="2331720"/>
            <a:ext cx="4238625" cy="2861310"/>
          </a:xfrm>
          <a:prstGeom prst="rect">
            <a:avLst/>
          </a:prstGeom>
          <a:noFill/>
        </p:spPr>
        <p:txBody>
          <a:bodyPr wrap="square" rtlCol="0">
            <a:spAutoFit/>
          </a:bodyPr>
          <a:lstStyle/>
          <a:p>
            <a:pPr fontAlgn="auto">
              <a:lnSpc>
                <a:spcPct val="200000"/>
              </a:lnSpc>
            </a:pPr>
            <a:r>
              <a:rPr lang="zh-CN" altLang="en-US"/>
              <a:t>我是一只小飞机、进入内网我第一，随身携带字典神器，连接</a:t>
            </a:r>
            <a:r>
              <a:rPr lang="en-US" altLang="zh-CN"/>
              <a:t>wifi</a:t>
            </a:r>
            <a:r>
              <a:rPr lang="zh-CN" altLang="en-US"/>
              <a:t>我看行。</a:t>
            </a:r>
          </a:p>
          <a:p>
            <a:pPr fontAlgn="auto">
              <a:lnSpc>
                <a:spcPct val="200000"/>
              </a:lnSpc>
            </a:pPr>
            <a:r>
              <a:rPr lang="en-US" altLang="zh-CN">
                <a:solidFill>
                  <a:srgbClr val="FF0000"/>
                </a:solidFill>
              </a:rPr>
              <a:t>hw</a:t>
            </a:r>
            <a:r>
              <a:rPr lang="zh-CN" altLang="en-US">
                <a:solidFill>
                  <a:srgbClr val="FF0000"/>
                </a:solidFill>
              </a:rPr>
              <a:t>期间，红队利用无人机进入蓝队工作地点，企图通过无人机破解</a:t>
            </a:r>
            <a:r>
              <a:rPr lang="en-US" altLang="zh-CN">
                <a:solidFill>
                  <a:srgbClr val="FF0000"/>
                </a:solidFill>
              </a:rPr>
              <a:t>WIFI</a:t>
            </a:r>
            <a:r>
              <a:rPr lang="zh-CN" altLang="en-US">
                <a:solidFill>
                  <a:srgbClr val="FF0000"/>
                </a:solidFill>
              </a:rPr>
              <a:t>密码，连接进入内网。</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a:t>
            </a:r>
          </a:p>
        </p:txBody>
      </p:sp>
      <p:sp>
        <p:nvSpPr>
          <p:cNvPr id="3" name="文本框 2"/>
          <p:cNvSpPr txBox="1"/>
          <p:nvPr/>
        </p:nvSpPr>
        <p:spPr>
          <a:xfrm>
            <a:off x="1136015" y="3774440"/>
            <a:ext cx="4238625" cy="2306955"/>
          </a:xfrm>
          <a:prstGeom prst="rect">
            <a:avLst/>
          </a:prstGeom>
          <a:noFill/>
        </p:spPr>
        <p:txBody>
          <a:bodyPr wrap="square" rtlCol="0">
            <a:spAutoFit/>
          </a:bodyPr>
          <a:lstStyle/>
          <a:p>
            <a:pPr fontAlgn="auto">
              <a:lnSpc>
                <a:spcPct val="200000"/>
              </a:lnSpc>
            </a:pPr>
            <a:r>
              <a:rPr lang="zh-CN" altLang="en-US"/>
              <a:t>某某甲：听说某银行被打穿了，被打进金融城域网了</a:t>
            </a:r>
          </a:p>
          <a:p>
            <a:pPr fontAlgn="auto">
              <a:lnSpc>
                <a:spcPct val="200000"/>
              </a:lnSpc>
            </a:pPr>
            <a:r>
              <a:rPr lang="zh-CN" altLang="en-US"/>
              <a:t>某某已：对的，都传疯了。</a:t>
            </a:r>
          </a:p>
          <a:p>
            <a:pPr fontAlgn="auto">
              <a:lnSpc>
                <a:spcPct val="200000"/>
              </a:lnSpc>
            </a:pPr>
            <a:r>
              <a:rPr lang="zh-CN" altLang="en-US"/>
              <a:t>某某丙：快！！！盯着人行专线。</a:t>
            </a:r>
          </a:p>
        </p:txBody>
      </p:sp>
      <p:pic>
        <p:nvPicPr>
          <p:cNvPr id="7" name="图片 6"/>
          <p:cNvPicPr>
            <a:picLocks noChangeAspect="1"/>
          </p:cNvPicPr>
          <p:nvPr/>
        </p:nvPicPr>
        <p:blipFill>
          <a:blip r:embed="rId2"/>
          <a:stretch>
            <a:fillRect/>
          </a:stretch>
        </p:blipFill>
        <p:spPr>
          <a:xfrm>
            <a:off x="1136015" y="1397635"/>
            <a:ext cx="3657600" cy="1657350"/>
          </a:xfrm>
          <a:prstGeom prst="rect">
            <a:avLst/>
          </a:prstGeom>
        </p:spPr>
      </p:pic>
      <p:pic>
        <p:nvPicPr>
          <p:cNvPr id="8" name="图片 7"/>
          <p:cNvPicPr>
            <a:picLocks noChangeAspect="1"/>
          </p:cNvPicPr>
          <p:nvPr/>
        </p:nvPicPr>
        <p:blipFill>
          <a:blip r:embed="rId3"/>
          <a:stretch>
            <a:fillRect/>
          </a:stretch>
        </p:blipFill>
        <p:spPr>
          <a:xfrm>
            <a:off x="6666865" y="1397635"/>
            <a:ext cx="3595370" cy="4773930"/>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a:t>
            </a:r>
            <a:r>
              <a:rPr lang="en-US" altLang="zh-CN" sz="3200" b="1" dirty="0">
                <a:effectLst>
                  <a:outerShdw blurRad="38100" dist="38100" dir="2700000" algn="tl">
                    <a:srgbClr val="C0C0C0"/>
                  </a:outerShdw>
                </a:effectLst>
              </a:rPr>
              <a:t>badfile</a:t>
            </a:r>
            <a:r>
              <a:rPr lang="zh-CN" altLang="en-US" sz="3200" b="1" dirty="0">
                <a:effectLst>
                  <a:outerShdw blurRad="38100" dist="38100" dir="2700000" algn="tl">
                    <a:srgbClr val="C0C0C0"/>
                  </a:outerShdw>
                </a:effectLst>
              </a:rPr>
              <a:t>）</a:t>
            </a:r>
          </a:p>
        </p:txBody>
      </p:sp>
      <p:pic>
        <p:nvPicPr>
          <p:cNvPr id="4" name="图片 3"/>
          <p:cNvPicPr>
            <a:picLocks noChangeAspect="1"/>
          </p:cNvPicPr>
          <p:nvPr/>
        </p:nvPicPr>
        <p:blipFill>
          <a:blip r:embed="rId3"/>
          <a:stretch>
            <a:fillRect/>
          </a:stretch>
        </p:blipFill>
        <p:spPr>
          <a:xfrm>
            <a:off x="728345" y="1166495"/>
            <a:ext cx="10829925" cy="3660140"/>
          </a:xfrm>
          <a:prstGeom prst="rect">
            <a:avLst/>
          </a:prstGeom>
        </p:spPr>
      </p:pic>
      <p:sp>
        <p:nvSpPr>
          <p:cNvPr id="6" name="文本框 5"/>
          <p:cNvSpPr txBox="1"/>
          <p:nvPr/>
        </p:nvSpPr>
        <p:spPr>
          <a:xfrm>
            <a:off x="716915" y="5024120"/>
            <a:ext cx="10757535" cy="1198880"/>
          </a:xfrm>
          <a:prstGeom prst="rect">
            <a:avLst/>
          </a:prstGeom>
          <a:noFill/>
        </p:spPr>
        <p:txBody>
          <a:bodyPr wrap="none" rtlCol="0">
            <a:spAutoFit/>
          </a:bodyPr>
          <a:lstStyle/>
          <a:p>
            <a:pPr fontAlgn="auto">
              <a:lnSpc>
                <a:spcPct val="200000"/>
              </a:lnSpc>
            </a:pPr>
            <a:r>
              <a:rPr lang="zh-CN" altLang="en-US"/>
              <a:t>红队利用招聘网站、脉脉等渠道，获取到蓝队用户系统管理员的人员信息，通过定向钓鱼，发送后门的</a:t>
            </a:r>
            <a:r>
              <a:rPr lang="en-US" altLang="zh-CN"/>
              <a:t>PE</a:t>
            </a:r>
          </a:p>
          <a:p>
            <a:pPr fontAlgn="auto">
              <a:lnSpc>
                <a:spcPct val="200000"/>
              </a:lnSpc>
            </a:pPr>
            <a:r>
              <a:rPr lang="zh-CN" altLang="en-US"/>
              <a:t>文件，导致蓝队用户电脑被远程控制，以致于内网被进入。</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身边的那些事（钓鱼邮件）</a:t>
            </a:r>
          </a:p>
        </p:txBody>
      </p:sp>
      <p:pic>
        <p:nvPicPr>
          <p:cNvPr id="3" name="图片 2"/>
          <p:cNvPicPr>
            <a:picLocks noChangeAspect="1"/>
          </p:cNvPicPr>
          <p:nvPr/>
        </p:nvPicPr>
        <p:blipFill>
          <a:blip r:embed="rId3"/>
          <a:stretch>
            <a:fillRect/>
          </a:stretch>
        </p:blipFill>
        <p:spPr>
          <a:xfrm>
            <a:off x="1054100" y="1209675"/>
            <a:ext cx="6170295" cy="3247390"/>
          </a:xfrm>
          <a:prstGeom prst="rect">
            <a:avLst/>
          </a:prstGeom>
        </p:spPr>
      </p:pic>
      <p:pic>
        <p:nvPicPr>
          <p:cNvPr id="5" name="图片 4"/>
          <p:cNvPicPr>
            <a:picLocks noChangeAspect="1"/>
          </p:cNvPicPr>
          <p:nvPr/>
        </p:nvPicPr>
        <p:blipFill>
          <a:blip r:embed="rId4"/>
          <a:stretch>
            <a:fillRect/>
          </a:stretch>
        </p:blipFill>
        <p:spPr>
          <a:xfrm>
            <a:off x="1054100" y="4457065"/>
            <a:ext cx="8305800" cy="2238375"/>
          </a:xfrm>
          <a:prstGeom prst="rect">
            <a:avLst/>
          </a:prstGeom>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身边的那些事（间谍）</a:t>
            </a:r>
          </a:p>
        </p:txBody>
      </p:sp>
      <p:pic>
        <p:nvPicPr>
          <p:cNvPr id="2" name="图片 1"/>
          <p:cNvPicPr>
            <a:picLocks noChangeAspect="1"/>
          </p:cNvPicPr>
          <p:nvPr/>
        </p:nvPicPr>
        <p:blipFill>
          <a:blip r:embed="rId3"/>
          <a:stretch>
            <a:fillRect/>
          </a:stretch>
        </p:blipFill>
        <p:spPr>
          <a:xfrm>
            <a:off x="6246495" y="1216660"/>
            <a:ext cx="5231130" cy="2817495"/>
          </a:xfrm>
          <a:prstGeom prst="rect">
            <a:avLst/>
          </a:prstGeom>
        </p:spPr>
      </p:pic>
      <p:sp>
        <p:nvSpPr>
          <p:cNvPr id="4" name="文本框 3"/>
          <p:cNvSpPr txBox="1"/>
          <p:nvPr/>
        </p:nvSpPr>
        <p:spPr>
          <a:xfrm>
            <a:off x="768985" y="1452245"/>
            <a:ext cx="7094855" cy="2306955"/>
          </a:xfrm>
          <a:prstGeom prst="rect">
            <a:avLst/>
          </a:prstGeom>
          <a:noFill/>
        </p:spPr>
        <p:txBody>
          <a:bodyPr wrap="square" rtlCol="0">
            <a:spAutoFit/>
          </a:bodyPr>
          <a:lstStyle/>
          <a:p>
            <a:pPr fontAlgn="auto">
              <a:lnSpc>
                <a:spcPct val="200000"/>
              </a:lnSpc>
            </a:pPr>
            <a:r>
              <a:rPr lang="zh-CN" altLang="en-US"/>
              <a:t>某某甲：听说红队现在都提前一个月入职到甲方</a:t>
            </a:r>
          </a:p>
          <a:p>
            <a:pPr fontAlgn="auto">
              <a:lnSpc>
                <a:spcPct val="200000"/>
              </a:lnSpc>
            </a:pPr>
            <a:r>
              <a:rPr lang="zh-CN" altLang="en-US"/>
              <a:t>某某已：啊，还有这种操作</a:t>
            </a:r>
          </a:p>
          <a:p>
            <a:pPr fontAlgn="auto">
              <a:lnSpc>
                <a:spcPct val="200000"/>
              </a:lnSpc>
            </a:pPr>
            <a:r>
              <a:rPr lang="zh-CN" altLang="en-US"/>
              <a:t>某某丙：对啊，现在红队操作越来越骚了。</a:t>
            </a:r>
          </a:p>
          <a:p>
            <a:pPr fontAlgn="auto">
              <a:lnSpc>
                <a:spcPct val="200000"/>
              </a:lnSpc>
            </a:pPr>
            <a:endParaRPr lang="zh-CN" altLang="en-US">
              <a:sym typeface="+mn-ea"/>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3" name="组合 92"/>
          <p:cNvGrpSpPr/>
          <p:nvPr/>
        </p:nvGrpSpPr>
        <p:grpSpPr>
          <a:xfrm>
            <a:off x="400393" y="459781"/>
            <a:ext cx="719667" cy="719667"/>
            <a:chOff x="1066" y="824"/>
            <a:chExt cx="850" cy="850"/>
          </a:xfrm>
        </p:grpSpPr>
        <p:sp>
          <p:nvSpPr>
            <p:cNvPr id="94" name=" 184"/>
            <p:cNvSpPr/>
            <p:nvPr/>
          </p:nvSpPr>
          <p:spPr>
            <a:xfrm>
              <a:off x="1066" y="824"/>
              <a:ext cx="851" cy="851"/>
            </a:xfrm>
            <a:prstGeom prst="ellipse">
              <a:avLst/>
            </a:prstGeom>
            <a:solidFill>
              <a:srgbClr val="0070C0"/>
            </a:solidFill>
            <a:ln>
              <a:noFill/>
            </a:ln>
            <a:scene3d>
              <a:camera prst="orthographicFront"/>
              <a:lightRig rig="flood" dir="t">
                <a:rot lat="0" lon="0" rev="0"/>
              </a:lightRig>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u="sng">
                <a:solidFill>
                  <a:srgbClr val="FFFFFF"/>
                </a:solidFill>
              </a:endParaRPr>
            </a:p>
          </p:txBody>
        </p:sp>
        <p:sp>
          <p:nvSpPr>
            <p:cNvPr id="95" name="稻壳儿小白白(http://dwz.cn/Wu2UP)"/>
            <p:cNvSpPr/>
            <p:nvPr/>
          </p:nvSpPr>
          <p:spPr bwMode="auto">
            <a:xfrm>
              <a:off x="1246" y="1003"/>
              <a:ext cx="492" cy="494"/>
            </a:xfrm>
            <a:custGeom>
              <a:avLst/>
              <a:gdLst>
                <a:gd name="T0" fmla="*/ 304285122 w 634"/>
                <a:gd name="T1" fmla="*/ 169668656 h 619"/>
                <a:gd name="T2" fmla="*/ 304285122 w 634"/>
                <a:gd name="T3" fmla="*/ 169668656 h 619"/>
                <a:gd name="T4" fmla="*/ 104658444 w 634"/>
                <a:gd name="T5" fmla="*/ 169668656 h 619"/>
                <a:gd name="T6" fmla="*/ 85277221 w 634"/>
                <a:gd name="T7" fmla="*/ 188876534 h 619"/>
                <a:gd name="T8" fmla="*/ 104658444 w 634"/>
                <a:gd name="T9" fmla="*/ 197839943 h 619"/>
                <a:gd name="T10" fmla="*/ 304285122 w 634"/>
                <a:gd name="T11" fmla="*/ 197839943 h 619"/>
                <a:gd name="T12" fmla="*/ 313329907 w 634"/>
                <a:gd name="T13" fmla="*/ 188876534 h 619"/>
                <a:gd name="T14" fmla="*/ 304285122 w 634"/>
                <a:gd name="T15" fmla="*/ 169668656 h 619"/>
                <a:gd name="T16" fmla="*/ 304285122 w 634"/>
                <a:gd name="T17" fmla="*/ 245219109 h 619"/>
                <a:gd name="T18" fmla="*/ 304285122 w 634"/>
                <a:gd name="T19" fmla="*/ 245219109 h 619"/>
                <a:gd name="T20" fmla="*/ 104658444 w 634"/>
                <a:gd name="T21" fmla="*/ 245219109 h 619"/>
                <a:gd name="T22" fmla="*/ 85277221 w 634"/>
                <a:gd name="T23" fmla="*/ 263786858 h 619"/>
                <a:gd name="T24" fmla="*/ 104658444 w 634"/>
                <a:gd name="T25" fmla="*/ 273390397 h 619"/>
                <a:gd name="T26" fmla="*/ 304285122 w 634"/>
                <a:gd name="T27" fmla="*/ 273390397 h 619"/>
                <a:gd name="T28" fmla="*/ 313329907 w 634"/>
                <a:gd name="T29" fmla="*/ 263786858 h 619"/>
                <a:gd name="T30" fmla="*/ 304285122 w 634"/>
                <a:gd name="T31" fmla="*/ 245219109 h 619"/>
                <a:gd name="T32" fmla="*/ 351446125 w 634"/>
                <a:gd name="T33" fmla="*/ 0 h 619"/>
                <a:gd name="T34" fmla="*/ 351446125 w 634"/>
                <a:gd name="T35" fmla="*/ 0 h 619"/>
                <a:gd name="T36" fmla="*/ 47161003 w 634"/>
                <a:gd name="T37" fmla="*/ 0 h 619"/>
                <a:gd name="T38" fmla="*/ 0 w 634"/>
                <a:gd name="T39" fmla="*/ 47379166 h 619"/>
                <a:gd name="T40" fmla="*/ 0 w 634"/>
                <a:gd name="T41" fmla="*/ 348940850 h 619"/>
                <a:gd name="T42" fmla="*/ 47161003 w 634"/>
                <a:gd name="T43" fmla="*/ 395679887 h 619"/>
                <a:gd name="T44" fmla="*/ 351446125 w 634"/>
                <a:gd name="T45" fmla="*/ 395679887 h 619"/>
                <a:gd name="T46" fmla="*/ 408943566 w 634"/>
                <a:gd name="T47" fmla="*/ 348940850 h 619"/>
                <a:gd name="T48" fmla="*/ 408943566 w 634"/>
                <a:gd name="T49" fmla="*/ 47379166 h 619"/>
                <a:gd name="T50" fmla="*/ 351446125 w 634"/>
                <a:gd name="T51" fmla="*/ 0 h 619"/>
                <a:gd name="T52" fmla="*/ 379872133 w 634"/>
                <a:gd name="T53" fmla="*/ 348940850 h 619"/>
                <a:gd name="T54" fmla="*/ 379872133 w 634"/>
                <a:gd name="T55" fmla="*/ 348940850 h 619"/>
                <a:gd name="T56" fmla="*/ 351446125 w 634"/>
                <a:gd name="T57" fmla="*/ 377112138 h 619"/>
                <a:gd name="T58" fmla="*/ 47161003 w 634"/>
                <a:gd name="T59" fmla="*/ 377112138 h 619"/>
                <a:gd name="T60" fmla="*/ 28426008 w 634"/>
                <a:gd name="T61" fmla="*/ 348940850 h 619"/>
                <a:gd name="T62" fmla="*/ 28426008 w 634"/>
                <a:gd name="T63" fmla="*/ 47379166 h 619"/>
                <a:gd name="T64" fmla="*/ 47161003 w 634"/>
                <a:gd name="T65" fmla="*/ 18567749 h 619"/>
                <a:gd name="T66" fmla="*/ 351446125 w 634"/>
                <a:gd name="T67" fmla="*/ 18567749 h 619"/>
                <a:gd name="T68" fmla="*/ 379872133 w 634"/>
                <a:gd name="T69" fmla="*/ 47379166 h 619"/>
                <a:gd name="T70" fmla="*/ 379872133 w 634"/>
                <a:gd name="T71" fmla="*/ 348940850 h 619"/>
                <a:gd name="T72" fmla="*/ 304285122 w 634"/>
                <a:gd name="T73" fmla="*/ 94118202 h 619"/>
                <a:gd name="T74" fmla="*/ 304285122 w 634"/>
                <a:gd name="T75" fmla="*/ 94118202 h 619"/>
                <a:gd name="T76" fmla="*/ 104658444 w 634"/>
                <a:gd name="T77" fmla="*/ 94118202 h 619"/>
                <a:gd name="T78" fmla="*/ 85277221 w 634"/>
                <a:gd name="T79" fmla="*/ 113326080 h 619"/>
                <a:gd name="T80" fmla="*/ 104658444 w 634"/>
                <a:gd name="T81" fmla="*/ 122929619 h 619"/>
                <a:gd name="T82" fmla="*/ 304285122 w 634"/>
                <a:gd name="T83" fmla="*/ 122929619 h 619"/>
                <a:gd name="T84" fmla="*/ 313329907 w 634"/>
                <a:gd name="T85" fmla="*/ 113326080 h 619"/>
                <a:gd name="T86" fmla="*/ 304285122 w 634"/>
                <a:gd name="T87" fmla="*/ 94118202 h 6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4" h="619">
                  <a:moveTo>
                    <a:pt x="471" y="265"/>
                  </a:moveTo>
                  <a:lnTo>
                    <a:pt x="471" y="265"/>
                  </a:lnTo>
                  <a:cubicBezTo>
                    <a:pt x="162" y="265"/>
                    <a:pt x="162" y="265"/>
                    <a:pt x="162" y="265"/>
                  </a:cubicBezTo>
                  <a:cubicBezTo>
                    <a:pt x="147" y="265"/>
                    <a:pt x="132" y="280"/>
                    <a:pt x="132" y="295"/>
                  </a:cubicBezTo>
                  <a:cubicBezTo>
                    <a:pt x="132" y="295"/>
                    <a:pt x="147" y="309"/>
                    <a:pt x="162" y="309"/>
                  </a:cubicBezTo>
                  <a:cubicBezTo>
                    <a:pt x="471" y="309"/>
                    <a:pt x="471" y="309"/>
                    <a:pt x="471" y="309"/>
                  </a:cubicBezTo>
                  <a:cubicBezTo>
                    <a:pt x="485" y="309"/>
                    <a:pt x="485" y="295"/>
                    <a:pt x="485" y="295"/>
                  </a:cubicBezTo>
                  <a:cubicBezTo>
                    <a:pt x="485" y="280"/>
                    <a:pt x="485" y="265"/>
                    <a:pt x="471" y="265"/>
                  </a:cubicBezTo>
                  <a:close/>
                  <a:moveTo>
                    <a:pt x="471" y="383"/>
                  </a:moveTo>
                  <a:lnTo>
                    <a:pt x="471" y="383"/>
                  </a:lnTo>
                  <a:cubicBezTo>
                    <a:pt x="162" y="383"/>
                    <a:pt x="162" y="383"/>
                    <a:pt x="162" y="383"/>
                  </a:cubicBezTo>
                  <a:cubicBezTo>
                    <a:pt x="147" y="383"/>
                    <a:pt x="132" y="398"/>
                    <a:pt x="132" y="412"/>
                  </a:cubicBezTo>
                  <a:cubicBezTo>
                    <a:pt x="132" y="412"/>
                    <a:pt x="147" y="427"/>
                    <a:pt x="162" y="427"/>
                  </a:cubicBezTo>
                  <a:cubicBezTo>
                    <a:pt x="471" y="427"/>
                    <a:pt x="471" y="427"/>
                    <a:pt x="471" y="427"/>
                  </a:cubicBezTo>
                  <a:cubicBezTo>
                    <a:pt x="485" y="427"/>
                    <a:pt x="485" y="412"/>
                    <a:pt x="485" y="412"/>
                  </a:cubicBezTo>
                  <a:cubicBezTo>
                    <a:pt x="485" y="398"/>
                    <a:pt x="485" y="383"/>
                    <a:pt x="471" y="383"/>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71" y="147"/>
                  </a:moveTo>
                  <a:lnTo>
                    <a:pt x="471" y="147"/>
                  </a:lnTo>
                  <a:cubicBezTo>
                    <a:pt x="162" y="147"/>
                    <a:pt x="162" y="147"/>
                    <a:pt x="162" y="147"/>
                  </a:cubicBezTo>
                  <a:cubicBezTo>
                    <a:pt x="147" y="147"/>
                    <a:pt x="132" y="162"/>
                    <a:pt x="132" y="177"/>
                  </a:cubicBezTo>
                  <a:cubicBezTo>
                    <a:pt x="132" y="177"/>
                    <a:pt x="147" y="192"/>
                    <a:pt x="162" y="192"/>
                  </a:cubicBezTo>
                  <a:cubicBezTo>
                    <a:pt x="471" y="192"/>
                    <a:pt x="471" y="192"/>
                    <a:pt x="471" y="192"/>
                  </a:cubicBezTo>
                  <a:cubicBezTo>
                    <a:pt x="485" y="192"/>
                    <a:pt x="485" y="177"/>
                    <a:pt x="485" y="177"/>
                  </a:cubicBezTo>
                  <a:cubicBezTo>
                    <a:pt x="485" y="162"/>
                    <a:pt x="485" y="147"/>
                    <a:pt x="471" y="14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08" tIns="60955" rIns="121908" bIns="60955" anchor="ctr"/>
            <a:lstStyle/>
            <a:p>
              <a:endParaRPr lang="zh-CN" altLang="en-US"/>
            </a:p>
          </p:txBody>
        </p:sp>
      </p:grpSp>
      <p:sp>
        <p:nvSpPr>
          <p:cNvPr id="96" name="Text Placeholder 4"/>
          <p:cNvSpPr txBox="1"/>
          <p:nvPr/>
        </p:nvSpPr>
        <p:spPr>
          <a:xfrm>
            <a:off x="1156547" y="488425"/>
            <a:ext cx="3008380" cy="662379"/>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目录</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2400" b="1" dirty="0">
                <a:solidFill>
                  <a:schemeClr val="accent1"/>
                </a:solidFill>
                <a:latin typeface="微软雅黑" panose="020B0503020204020204" pitchFamily="34" charset="-122"/>
                <a:ea typeface="微软雅黑" panose="020B0503020204020204" pitchFamily="34" charset="-122"/>
              </a:rPr>
              <a:t>Contents</a:t>
            </a:r>
            <a:endParaRPr lang="en-GB" sz="2400" b="1" dirty="0">
              <a:solidFill>
                <a:schemeClr val="accent1"/>
              </a:solidFill>
              <a:latin typeface="微软雅黑" panose="020B0503020204020204" pitchFamily="34" charset="-122"/>
              <a:ea typeface="微软雅黑" panose="020B0503020204020204" pitchFamily="34" charset="-122"/>
            </a:endParaRPr>
          </a:p>
        </p:txBody>
      </p:sp>
      <p:sp>
        <p:nvSpPr>
          <p:cNvPr id="99" name="矩形 98"/>
          <p:cNvSpPr/>
          <p:nvPr/>
        </p:nvSpPr>
        <p:spPr>
          <a:xfrm>
            <a:off x="1276043" y="1212427"/>
            <a:ext cx="8160060" cy="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12" name="组合 11"/>
          <p:cNvGrpSpPr/>
          <p:nvPr/>
        </p:nvGrpSpPr>
        <p:grpSpPr>
          <a:xfrm>
            <a:off x="2531959" y="1674108"/>
            <a:ext cx="5527040" cy="3971465"/>
            <a:chOff x="2531959" y="1674108"/>
            <a:chExt cx="5527040" cy="3971465"/>
          </a:xfrm>
        </p:grpSpPr>
        <p:grpSp>
          <p:nvGrpSpPr>
            <p:cNvPr id="9" name="组合 8"/>
            <p:cNvGrpSpPr/>
            <p:nvPr/>
          </p:nvGrpSpPr>
          <p:grpSpPr>
            <a:xfrm>
              <a:off x="2531959" y="1674108"/>
              <a:ext cx="5527040" cy="661720"/>
              <a:chOff x="2531959" y="1674108"/>
              <a:chExt cx="5527040" cy="661720"/>
            </a:xfrm>
          </p:grpSpPr>
          <p:sp>
            <p:nvSpPr>
              <p:cNvPr id="26" name="平行四边形 25"/>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27"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01</a:t>
                </a:r>
                <a:endParaRPr lang="zh-CN" altLang="en-US" sz="3700" dirty="0">
                  <a:solidFill>
                    <a:schemeClr val="bg1"/>
                  </a:solidFill>
                  <a:latin typeface="Impact" panose="020B0806030902050204" pitchFamily="34" charset="0"/>
                </a:endParaRPr>
              </a:p>
            </p:txBody>
          </p:sp>
          <p:grpSp>
            <p:nvGrpSpPr>
              <p:cNvPr id="28" name="组合 27"/>
              <p:cNvGrpSpPr/>
              <p:nvPr/>
            </p:nvGrpSpPr>
            <p:grpSpPr>
              <a:xfrm>
                <a:off x="3359152" y="1704341"/>
                <a:ext cx="4699847" cy="535940"/>
                <a:chOff x="4315150" y="953426"/>
                <a:chExt cx="3857250" cy="540057"/>
              </a:xfrm>
            </p:grpSpPr>
            <p:sp>
              <p:nvSpPr>
                <p:cNvPr id="30" name="平行四边形 29"/>
                <p:cNvSpPr/>
                <p:nvPr/>
              </p:nvSpPr>
              <p:spPr>
                <a:xfrm>
                  <a:off x="4315150" y="953426"/>
                  <a:ext cx="3857250" cy="540057"/>
                </a:xfrm>
                <a:prstGeom prst="parallelogram">
                  <a:avLst>
                    <a:gd name="adj" fmla="val 48207"/>
                  </a:avLst>
                </a:prstGeom>
                <a:solidFill>
                  <a:srgbClr val="4F81BD"/>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29" name="矩形 28"/>
                <p:cNvSpPr/>
                <p:nvPr/>
              </p:nvSpPr>
              <p:spPr>
                <a:xfrm>
                  <a:off x="4549966" y="991950"/>
                  <a:ext cx="3331204" cy="348176"/>
                </a:xfrm>
                <a:prstGeom prst="rect">
                  <a:avLst/>
                </a:prstGeom>
                <a:ln w="15875">
                  <a:noFill/>
                </a:ln>
              </p:spPr>
              <p:txBody>
                <a:bodyPr wrap="square" lIns="68580" tIns="34290" rIns="68580" bIns="34290">
                  <a:spAutoFit/>
                </a:bodyPr>
                <a:lstStyle/>
                <a:p>
                  <a:r>
                    <a:rPr lang="zh-CN" altLang="en-US" b="1" dirty="0">
                      <a:latin typeface="微软雅黑" panose="020B0503020204020204" pitchFamily="34" charset="-122"/>
                      <a:ea typeface="微软雅黑" panose="020B0503020204020204" pitchFamily="34" charset="-122"/>
                    </a:rPr>
                    <a:t>网络安全法</a:t>
                  </a:r>
                </a:p>
              </p:txBody>
            </p:sp>
          </p:grpSp>
        </p:grpSp>
        <p:grpSp>
          <p:nvGrpSpPr>
            <p:cNvPr id="10" name="组合 9"/>
            <p:cNvGrpSpPr/>
            <p:nvPr/>
          </p:nvGrpSpPr>
          <p:grpSpPr>
            <a:xfrm>
              <a:off x="2531959" y="2468866"/>
              <a:ext cx="5527040" cy="661720"/>
              <a:chOff x="2531959" y="2448035"/>
              <a:chExt cx="5527040" cy="661720"/>
            </a:xfrm>
          </p:grpSpPr>
          <p:sp>
            <p:nvSpPr>
              <p:cNvPr id="50" name="平行四边形 49"/>
              <p:cNvSpPr/>
              <p:nvPr/>
            </p:nvSpPr>
            <p:spPr>
              <a:xfrm>
                <a:off x="2531959" y="2477421"/>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51" name="文本框 9"/>
              <p:cNvSpPr txBox="1"/>
              <p:nvPr/>
            </p:nvSpPr>
            <p:spPr>
              <a:xfrm>
                <a:off x="2691132" y="2448035"/>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02</a:t>
                </a:r>
                <a:endParaRPr lang="zh-CN" altLang="en-US" sz="3700" dirty="0">
                  <a:solidFill>
                    <a:schemeClr val="bg1"/>
                  </a:solidFill>
                  <a:latin typeface="Impact" panose="020B0806030902050204" pitchFamily="34" charset="0"/>
                </a:endParaRPr>
              </a:p>
            </p:txBody>
          </p:sp>
          <p:grpSp>
            <p:nvGrpSpPr>
              <p:cNvPr id="52" name="组合 51"/>
              <p:cNvGrpSpPr/>
              <p:nvPr/>
            </p:nvGrpSpPr>
            <p:grpSpPr>
              <a:xfrm>
                <a:off x="3359152" y="2478268"/>
                <a:ext cx="4699847" cy="535940"/>
                <a:chOff x="4315150" y="953426"/>
                <a:chExt cx="3857250" cy="540057"/>
              </a:xfrm>
              <a:pattFill prst="pct5">
                <a:fgClr>
                  <a:schemeClr val="accent1"/>
                </a:fgClr>
                <a:bgClr>
                  <a:schemeClr val="bg1"/>
                </a:bgClr>
              </a:pattFill>
            </p:grpSpPr>
            <p:sp>
              <p:nvSpPr>
                <p:cNvPr id="53" name="平行四边形 52"/>
                <p:cNvSpPr/>
                <p:nvPr/>
              </p:nvSpPr>
              <p:spPr>
                <a:xfrm>
                  <a:off x="4315150" y="953426"/>
                  <a:ext cx="3857250" cy="540057"/>
                </a:xfrm>
                <a:prstGeom prst="parallelogram">
                  <a:avLst>
                    <a:gd name="adj" fmla="val 48207"/>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solidFill>
                      <a:schemeClr val="tx1">
                        <a:lumMod val="75000"/>
                        <a:lumOff val="25000"/>
                      </a:schemeClr>
                    </a:solidFill>
                  </a:endParaRPr>
                </a:p>
              </p:txBody>
            </p:sp>
            <p:sp>
              <p:nvSpPr>
                <p:cNvPr id="54" name="矩形 53"/>
                <p:cNvSpPr/>
                <p:nvPr/>
              </p:nvSpPr>
              <p:spPr>
                <a:xfrm>
                  <a:off x="4549966" y="991950"/>
                  <a:ext cx="3331204" cy="348176"/>
                </a:xfrm>
                <a:prstGeom prst="rect">
                  <a:avLst/>
                </a:prstGeom>
                <a:grpFill/>
                <a:ln w="15875">
                  <a:noFill/>
                </a:ln>
              </p:spPr>
              <p:txBody>
                <a:bodyPr wrap="square" lIns="68580" tIns="34290" rIns="68580" bIns="34290">
                  <a:spAutoFit/>
                </a:bodyPr>
                <a:lstStyle/>
                <a:p>
                  <a:pPr lvl="0" algn="l"/>
                  <a:r>
                    <a:rPr lang="zh-CN" altLang="en-US" b="1" dirty="0">
                      <a:solidFill>
                        <a:schemeClr val="tx2"/>
                      </a:solidFill>
                      <a:latin typeface="微软雅黑" panose="020B0503020204020204" pitchFamily="34" charset="-122"/>
                      <a:ea typeface="微软雅黑" panose="020B0503020204020204" pitchFamily="34" charset="-122"/>
                      <a:sym typeface="+mn-ea"/>
                    </a:rPr>
                    <a:t>安全事件-发生在身边的故事</a:t>
                  </a:r>
                </a:p>
              </p:txBody>
            </p:sp>
          </p:grpSp>
        </p:grpSp>
        <p:grpSp>
          <p:nvGrpSpPr>
            <p:cNvPr id="11" name="组合 10"/>
            <p:cNvGrpSpPr/>
            <p:nvPr/>
          </p:nvGrpSpPr>
          <p:grpSpPr>
            <a:xfrm>
              <a:off x="2531959" y="3316104"/>
              <a:ext cx="5527040" cy="661720"/>
              <a:chOff x="2531959" y="3221962"/>
              <a:chExt cx="5527040" cy="661720"/>
            </a:xfrm>
          </p:grpSpPr>
          <p:sp>
            <p:nvSpPr>
              <p:cNvPr id="56" name="平行四边形 55"/>
              <p:cNvSpPr/>
              <p:nvPr/>
            </p:nvSpPr>
            <p:spPr>
              <a:xfrm>
                <a:off x="2531959" y="3251348"/>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57" name="文本框 9"/>
              <p:cNvSpPr txBox="1"/>
              <p:nvPr/>
            </p:nvSpPr>
            <p:spPr>
              <a:xfrm>
                <a:off x="2691132" y="3221962"/>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03</a:t>
                </a:r>
                <a:endParaRPr lang="zh-CN" altLang="en-US" sz="3700" dirty="0">
                  <a:solidFill>
                    <a:schemeClr val="bg1"/>
                  </a:solidFill>
                  <a:latin typeface="Impact" panose="020B0806030902050204" pitchFamily="34" charset="0"/>
                </a:endParaRPr>
              </a:p>
            </p:txBody>
          </p:sp>
          <p:grpSp>
            <p:nvGrpSpPr>
              <p:cNvPr id="58" name="组合 57"/>
              <p:cNvGrpSpPr/>
              <p:nvPr/>
            </p:nvGrpSpPr>
            <p:grpSpPr>
              <a:xfrm>
                <a:off x="3359152" y="3252195"/>
                <a:ext cx="4699847" cy="535940"/>
                <a:chOff x="4315150" y="953426"/>
                <a:chExt cx="3857250" cy="540057"/>
              </a:xfrm>
              <a:pattFill prst="pct5">
                <a:fgClr>
                  <a:schemeClr val="accent1"/>
                </a:fgClr>
                <a:bgClr>
                  <a:schemeClr val="bg1"/>
                </a:bgClr>
              </a:pattFill>
            </p:grpSpPr>
            <p:sp>
              <p:nvSpPr>
                <p:cNvPr id="59" name="平行四边形 58"/>
                <p:cNvSpPr/>
                <p:nvPr/>
              </p:nvSpPr>
              <p:spPr>
                <a:xfrm>
                  <a:off x="4315150" y="953426"/>
                  <a:ext cx="3857250" cy="540057"/>
                </a:xfrm>
                <a:prstGeom prst="parallelogram">
                  <a:avLst>
                    <a:gd name="adj" fmla="val 48207"/>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solidFill>
                      <a:schemeClr val="tx1">
                        <a:lumMod val="75000"/>
                        <a:lumOff val="25000"/>
                      </a:schemeClr>
                    </a:solidFill>
                  </a:endParaRPr>
                </a:p>
              </p:txBody>
            </p:sp>
            <p:sp>
              <p:nvSpPr>
                <p:cNvPr id="60" name="矩形 59"/>
                <p:cNvSpPr/>
                <p:nvPr/>
              </p:nvSpPr>
              <p:spPr>
                <a:xfrm>
                  <a:off x="4549966" y="991950"/>
                  <a:ext cx="3331204" cy="348176"/>
                </a:xfrm>
                <a:prstGeom prst="rect">
                  <a:avLst/>
                </a:prstGeom>
                <a:grpFill/>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信息</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61" name="组合 60"/>
            <p:cNvGrpSpPr/>
            <p:nvPr/>
          </p:nvGrpSpPr>
          <p:grpSpPr>
            <a:xfrm>
              <a:off x="2531959" y="4134802"/>
              <a:ext cx="5527040" cy="661720"/>
              <a:chOff x="2531959" y="1674108"/>
              <a:chExt cx="5527040" cy="661720"/>
            </a:xfrm>
          </p:grpSpPr>
          <p:sp>
            <p:nvSpPr>
              <p:cNvPr id="62" name="平行四边形 61"/>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3"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04</a:t>
                </a:r>
                <a:endParaRPr lang="zh-CN" altLang="en-US" sz="3700" dirty="0">
                  <a:solidFill>
                    <a:schemeClr val="bg1"/>
                  </a:solidFill>
                  <a:latin typeface="Impact" panose="020B0806030902050204" pitchFamily="34" charset="0"/>
                </a:endParaRPr>
              </a:p>
            </p:txBody>
          </p:sp>
          <p:grpSp>
            <p:nvGrpSpPr>
              <p:cNvPr id="64" name="组合 63"/>
              <p:cNvGrpSpPr/>
              <p:nvPr/>
            </p:nvGrpSpPr>
            <p:grpSpPr>
              <a:xfrm>
                <a:off x="3359152" y="1704340"/>
                <a:ext cx="4699847" cy="535940"/>
                <a:chOff x="4315150" y="953425"/>
                <a:chExt cx="3857250" cy="540057"/>
              </a:xfrm>
            </p:grpSpPr>
            <p:sp>
              <p:nvSpPr>
                <p:cNvPr id="65" name="平行四边形 64"/>
                <p:cNvSpPr/>
                <p:nvPr/>
              </p:nvSpPr>
              <p:spPr>
                <a:xfrm>
                  <a:off x="4315150" y="953425"/>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66" name="矩形 65"/>
                <p:cNvSpPr/>
                <p:nvPr/>
              </p:nvSpPr>
              <p:spPr>
                <a:xfrm>
                  <a:off x="4549966" y="991950"/>
                  <a:ext cx="3331204" cy="348176"/>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追踪问题的根源</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67" name="组合 66"/>
            <p:cNvGrpSpPr/>
            <p:nvPr/>
          </p:nvGrpSpPr>
          <p:grpSpPr>
            <a:xfrm>
              <a:off x="2531959" y="4983853"/>
              <a:ext cx="5527040" cy="661720"/>
              <a:chOff x="2531959" y="1674108"/>
              <a:chExt cx="5527040" cy="661720"/>
            </a:xfrm>
          </p:grpSpPr>
          <p:sp>
            <p:nvSpPr>
              <p:cNvPr id="68" name="平行四边形 67"/>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9"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05</a:t>
                </a:r>
                <a:endParaRPr lang="zh-CN" altLang="en-US" sz="3700" dirty="0">
                  <a:solidFill>
                    <a:schemeClr val="bg1"/>
                  </a:solidFill>
                  <a:latin typeface="Impact" panose="020B0806030902050204" pitchFamily="34" charset="0"/>
                </a:endParaRPr>
              </a:p>
            </p:txBody>
          </p:sp>
          <p:grpSp>
            <p:nvGrpSpPr>
              <p:cNvPr id="70" name="组合 69"/>
              <p:cNvGrpSpPr/>
              <p:nvPr/>
            </p:nvGrpSpPr>
            <p:grpSpPr>
              <a:xfrm>
                <a:off x="3359152" y="1704341"/>
                <a:ext cx="4699847" cy="535940"/>
                <a:chOff x="4315150" y="953426"/>
                <a:chExt cx="3857250" cy="540057"/>
              </a:xfrm>
            </p:grpSpPr>
            <p:sp>
              <p:nvSpPr>
                <p:cNvPr id="71" name="平行四边形 70"/>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72" name="矩形 71"/>
                <p:cNvSpPr/>
                <p:nvPr/>
              </p:nvSpPr>
              <p:spPr>
                <a:xfrm>
                  <a:off x="4549966" y="991950"/>
                  <a:ext cx="3331204" cy="348176"/>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rPr>
                    <a:t>建立良好的安全习惯</a:t>
                  </a:r>
                </a:p>
              </p:txBody>
            </p:sp>
          </p:grpSp>
        </p:grpSp>
      </p:gr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en-US" altLang="zh-CN" sz="3200" b="1" dirty="0">
                <a:effectLst>
                  <a:outerShdw blurRad="38100" dist="38100" dir="2700000" algn="tl">
                    <a:srgbClr val="C0C0C0"/>
                  </a:outerShdw>
                </a:effectLst>
              </a:rPr>
              <a:t>HW-</a:t>
            </a:r>
            <a:r>
              <a:rPr lang="zh-CN" altLang="en-US" sz="3200" b="1" dirty="0">
                <a:effectLst>
                  <a:outerShdw blurRad="38100" dist="38100" dir="2700000" algn="tl">
                    <a:srgbClr val="C0C0C0"/>
                  </a:outerShdw>
                </a:effectLst>
              </a:rPr>
              <a:t>身边的那些事（</a:t>
            </a:r>
            <a:r>
              <a:rPr lang="en-US" altLang="zh-CN" sz="3200" b="1" dirty="0">
                <a:effectLst>
                  <a:outerShdw blurRad="38100" dist="38100" dir="2700000" algn="tl">
                    <a:srgbClr val="C0C0C0"/>
                  </a:outerShdw>
                </a:effectLst>
              </a:rPr>
              <a:t>badusb</a:t>
            </a:r>
            <a:r>
              <a:rPr lang="zh-CN" altLang="en-US" sz="3200" b="1" dirty="0">
                <a:effectLst>
                  <a:outerShdw blurRad="38100" dist="38100" dir="2700000" algn="tl">
                    <a:srgbClr val="C0C0C0"/>
                  </a:outerShdw>
                </a:effectLst>
              </a:rPr>
              <a:t>）</a:t>
            </a:r>
          </a:p>
        </p:txBody>
      </p:sp>
      <p:sp>
        <p:nvSpPr>
          <p:cNvPr id="38914" name="文本框 1"/>
          <p:cNvSpPr txBox="1"/>
          <p:nvPr/>
        </p:nvSpPr>
        <p:spPr>
          <a:xfrm>
            <a:off x="1192848" y="1465580"/>
            <a:ext cx="4473575" cy="299974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1800">
                <a:latin typeface="Arial" panose="020B0604020202020204" pitchFamily="34" charset="0"/>
              </a:rPr>
              <a:t>1</a:t>
            </a:r>
            <a:r>
              <a:rPr lang="zh-CN" altLang="en-US" sz="1800">
                <a:latin typeface="Arial" panose="020B0604020202020204" pitchFamily="34" charset="0"/>
              </a:rPr>
              <a:t>、      攻击者通过在公司门口、特定上班区域</a:t>
            </a:r>
            <a:r>
              <a:rPr lang="zh-CN" altLang="en-US" sz="1800">
                <a:solidFill>
                  <a:srgbClr val="FF0000"/>
                </a:solidFill>
                <a:latin typeface="Arial" panose="020B0604020202020204" pitchFamily="34" charset="0"/>
              </a:rPr>
              <a:t>故意丢弃</a:t>
            </a:r>
            <a:r>
              <a:rPr lang="en-US" altLang="zh-CN" sz="1800">
                <a:solidFill>
                  <a:srgbClr val="FF0000"/>
                </a:solidFill>
                <a:latin typeface="Arial" panose="020B0604020202020204" pitchFamily="34" charset="0"/>
              </a:rPr>
              <a:t>U</a:t>
            </a:r>
            <a:r>
              <a:rPr lang="zh-CN" altLang="en-US" sz="1800">
                <a:solidFill>
                  <a:srgbClr val="FF0000"/>
                </a:solidFill>
                <a:latin typeface="Arial" panose="020B0604020202020204" pitchFamily="34" charset="0"/>
              </a:rPr>
              <a:t>盘、诱使员工捡到并使用，</a:t>
            </a:r>
            <a:r>
              <a:rPr lang="zh-CN" altLang="en-US" sz="1800">
                <a:latin typeface="Arial" panose="020B0604020202020204" pitchFamily="34" charset="0"/>
              </a:rPr>
              <a:t>实现对电脑的远程控制、敏感信息读取</a:t>
            </a:r>
          </a:p>
          <a:p>
            <a:pPr marL="0" lvl="0" indent="0" eaLnBrk="1" hangingPunct="1">
              <a:lnSpc>
                <a:spcPct val="150000"/>
              </a:lnSpc>
              <a:spcBef>
                <a:spcPct val="0"/>
              </a:spcBef>
              <a:buNone/>
            </a:pPr>
            <a:r>
              <a:rPr lang="en-US" altLang="zh-CN" sz="1800">
                <a:latin typeface="Arial" panose="020B0604020202020204" pitchFamily="34" charset="0"/>
                <a:sym typeface="+mn-ea"/>
              </a:rPr>
              <a:t>2</a:t>
            </a:r>
            <a:r>
              <a:rPr lang="zh-CN" altLang="en-US" sz="1800">
                <a:latin typeface="Arial" panose="020B0604020202020204" pitchFamily="34" charset="0"/>
                <a:sym typeface="+mn-ea"/>
              </a:rPr>
              <a:t>、      通过冒充第三方人员到现场进行数据</a:t>
            </a:r>
            <a:r>
              <a:rPr lang="en-US" altLang="zh-CN" sz="1800">
                <a:latin typeface="Arial" panose="020B0604020202020204" pitchFamily="34" charset="0"/>
                <a:sym typeface="+mn-ea"/>
              </a:rPr>
              <a:t>copy</a:t>
            </a:r>
          </a:p>
          <a:p>
            <a:pPr marL="0" lvl="0" indent="0" eaLnBrk="1" hangingPunct="1">
              <a:lnSpc>
                <a:spcPct val="150000"/>
              </a:lnSpc>
              <a:spcBef>
                <a:spcPct val="0"/>
              </a:spcBef>
              <a:buNone/>
            </a:pPr>
            <a:r>
              <a:rPr lang="en-US" altLang="zh-CN" sz="1800">
                <a:latin typeface="Arial" panose="020B0604020202020204" pitchFamily="34" charset="0"/>
                <a:sym typeface="+mn-ea"/>
              </a:rPr>
              <a:t>3</a:t>
            </a:r>
            <a:r>
              <a:rPr lang="zh-CN" altLang="en-US" sz="1800">
                <a:latin typeface="Arial" panose="020B0604020202020204" pitchFamily="34" charset="0"/>
                <a:sym typeface="+mn-ea"/>
              </a:rPr>
              <a:t>、      通过快递等方式邮寄到客户人员</a:t>
            </a:r>
            <a:endParaRPr lang="zh-CN" altLang="en-US" sz="1800">
              <a:latin typeface="Arial" panose="020B0604020202020204" pitchFamily="34" charset="0"/>
            </a:endParaRPr>
          </a:p>
          <a:p>
            <a:pPr marL="0" lvl="0" indent="0" eaLnBrk="1" hangingPunct="1">
              <a:lnSpc>
                <a:spcPct val="150000"/>
              </a:lnSpc>
              <a:spcBef>
                <a:spcPct val="0"/>
              </a:spcBef>
              <a:buNone/>
            </a:pPr>
            <a:endParaRPr lang="zh-CN" altLang="en-US" sz="1800">
              <a:latin typeface="Arial" panose="020B0604020202020204" pitchFamily="34" charset="0"/>
            </a:endParaRPr>
          </a:p>
        </p:txBody>
      </p:sp>
      <p:pic>
        <p:nvPicPr>
          <p:cNvPr id="38915" name="Picture 2"/>
          <p:cNvPicPr>
            <a:picLocks noChangeAspect="1"/>
          </p:cNvPicPr>
          <p:nvPr/>
        </p:nvPicPr>
        <p:blipFill>
          <a:blip r:embed="rId3"/>
          <a:stretch>
            <a:fillRect/>
          </a:stretch>
        </p:blipFill>
        <p:spPr>
          <a:xfrm>
            <a:off x="7407593" y="1674495"/>
            <a:ext cx="3622675" cy="2376488"/>
          </a:xfrm>
          <a:prstGeom prst="rect">
            <a:avLst/>
          </a:prstGeom>
          <a:noFill/>
          <a:ln w="9525">
            <a:noFill/>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12470" y="162560"/>
            <a:ext cx="5731510" cy="3464560"/>
          </a:xfrm>
          <a:prstGeom prst="rect">
            <a:avLst/>
          </a:prstGeom>
        </p:spPr>
      </p:pic>
      <p:pic>
        <p:nvPicPr>
          <p:cNvPr id="3" name="图片 2"/>
          <p:cNvPicPr>
            <a:picLocks noChangeAspect="1"/>
          </p:cNvPicPr>
          <p:nvPr/>
        </p:nvPicPr>
        <p:blipFill>
          <a:blip r:embed="rId4"/>
          <a:stretch>
            <a:fillRect/>
          </a:stretch>
        </p:blipFill>
        <p:spPr>
          <a:xfrm>
            <a:off x="4292600" y="2896235"/>
            <a:ext cx="5662295" cy="3492500"/>
          </a:xfrm>
          <a:prstGeom prst="rect">
            <a:avLst/>
          </a:prstGeom>
        </p:spPr>
      </p:pic>
      <p:sp>
        <p:nvSpPr>
          <p:cNvPr id="4" name="文本框 3"/>
          <p:cNvSpPr txBox="1"/>
          <p:nvPr/>
        </p:nvSpPr>
        <p:spPr>
          <a:xfrm>
            <a:off x="388620" y="4079875"/>
            <a:ext cx="3496945" cy="1753235"/>
          </a:xfrm>
          <a:prstGeom prst="rect">
            <a:avLst/>
          </a:prstGeom>
          <a:noFill/>
        </p:spPr>
        <p:txBody>
          <a:bodyPr wrap="square" rtlCol="0">
            <a:spAutoFit/>
          </a:bodyPr>
          <a:lstStyle/>
          <a:p>
            <a:pPr fontAlgn="auto">
              <a:lnSpc>
                <a:spcPct val="150000"/>
              </a:lnSpc>
            </a:pPr>
            <a:r>
              <a:rPr lang="zh-CN" altLang="en-US">
                <a:solidFill>
                  <a:srgbClr val="FF0000"/>
                </a:solidFill>
              </a:rPr>
              <a:t>现代战争既要进行前方战场的主力对抗，也要做好后方舆情的安排部署。被对方调侃了，我们也要调侃回去！</a:t>
            </a:r>
          </a:p>
        </p:txBody>
      </p:sp>
      <p:sp>
        <p:nvSpPr>
          <p:cNvPr id="5" name="文本框 4"/>
          <p:cNvSpPr txBox="1"/>
          <p:nvPr/>
        </p:nvSpPr>
        <p:spPr>
          <a:xfrm>
            <a:off x="7146290" y="591185"/>
            <a:ext cx="2085340" cy="1476375"/>
          </a:xfrm>
          <a:prstGeom prst="rect">
            <a:avLst/>
          </a:prstGeom>
          <a:noFill/>
        </p:spPr>
        <p:txBody>
          <a:bodyPr wrap="square" rtlCol="0">
            <a:spAutoFit/>
          </a:bodyPr>
          <a:lstStyle/>
          <a:p>
            <a:r>
              <a:rPr lang="en-US" altLang="zh-CN"/>
              <a:t>HW</a:t>
            </a:r>
            <a:r>
              <a:rPr lang="zh-CN" altLang="en-US"/>
              <a:t>意义</a:t>
            </a:r>
            <a:endParaRPr lang="en-US" altLang="zh-CN"/>
          </a:p>
          <a:p>
            <a:r>
              <a:rPr lang="en-US" altLang="zh-CN"/>
              <a:t>1</a:t>
            </a:r>
            <a:r>
              <a:rPr lang="zh-CN" altLang="en-US"/>
              <a:t>、发现问题</a:t>
            </a:r>
          </a:p>
          <a:p>
            <a:r>
              <a:rPr lang="en-US" altLang="zh-CN"/>
              <a:t>2</a:t>
            </a:r>
            <a:r>
              <a:rPr lang="zh-CN" altLang="en-US"/>
              <a:t>、解决问题</a:t>
            </a:r>
          </a:p>
          <a:p>
            <a:r>
              <a:rPr lang="en-US" altLang="zh-CN"/>
              <a:t>3</a:t>
            </a:r>
            <a:r>
              <a:rPr lang="zh-CN" altLang="en-US"/>
              <a:t>、安全加固</a:t>
            </a:r>
          </a:p>
          <a:p>
            <a:r>
              <a:rPr lang="en-US" altLang="zh-CN"/>
              <a:t>4</a:t>
            </a:r>
            <a:r>
              <a:rPr lang="zh-CN" altLang="en-US"/>
              <a:t>、红蓝对抗</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1127050" y="369741"/>
            <a:ext cx="6609907" cy="628650"/>
          </a:xfrm>
          <a:prstGeom prst="rect">
            <a:avLst/>
          </a:prstGeom>
          <a:effectLst>
            <a:outerShdw dist="35921" dir="2700000" algn="ctr" rotWithShape="0">
              <a:srgbClr val="808080">
                <a:alpha val="50000"/>
              </a:srgbClr>
            </a:outerShdw>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zh-CN" altLang="en-US" sz="3200" b="1" dirty="0">
                <a:effectLst>
                  <a:outerShdw blurRad="38100" dist="38100" dir="2700000" algn="tl">
                    <a:srgbClr val="C0C0C0"/>
                  </a:outerShdw>
                </a:effectLst>
                <a:latin typeface="+mj-ea"/>
              </a:rPr>
              <a:t>干货时间完</a:t>
            </a:r>
          </a:p>
        </p:txBody>
      </p:sp>
      <p:sp>
        <p:nvSpPr>
          <p:cNvPr id="6" name="Rectangle 4"/>
          <p:cNvSpPr txBox="1">
            <a:spLocks noChangeArrowheads="1"/>
          </p:cNvSpPr>
          <p:nvPr/>
        </p:nvSpPr>
        <p:spPr>
          <a:xfrm>
            <a:off x="742950" y="1584960"/>
            <a:ext cx="10445115" cy="4841240"/>
          </a:xfrm>
          <a:prstGeom prst="rect">
            <a:avLst/>
          </a:prstGeom>
          <a:effectLst>
            <a:outerShdw dist="35921" dir="2700000" algn="ctr" rotWithShape="0">
              <a:srgbClr val="808080">
                <a:alpha val="50000"/>
              </a:srgbClr>
            </a:outerShdw>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5400" b="1" dirty="0">
                <a:effectLst>
                  <a:outerShdw blurRad="38100" dist="38100" dir="2700000" algn="tl">
                    <a:srgbClr val="C0C0C0"/>
                  </a:outerShdw>
                </a:effectLst>
                <a:latin typeface="+mj-ea"/>
              </a:rPr>
              <a:t>所以。。。</a:t>
            </a:r>
          </a:p>
          <a:p>
            <a:endParaRPr lang="zh-CN" altLang="en-US" sz="5400" dirty="0"/>
          </a:p>
          <a:p>
            <a:endParaRPr lang="zh-CN" altLang="en-US" sz="5400" dirty="0"/>
          </a:p>
          <a:p>
            <a:r>
              <a:rPr lang="zh-CN" altLang="en-US" sz="5400" dirty="0"/>
              <a:t>                          </a:t>
            </a:r>
          </a:p>
          <a:p>
            <a:endParaRPr lang="zh-CN" altLang="en-US" sz="5400" dirty="0"/>
          </a:p>
          <a:p>
            <a:pPr algn="r"/>
            <a:r>
              <a:rPr lang="zh-CN" altLang="en-US" sz="5400" dirty="0"/>
              <a:t>不关我的事</a:t>
            </a:r>
          </a:p>
        </p:txBody>
      </p:sp>
      <p:pic>
        <p:nvPicPr>
          <p:cNvPr id="4" name="图片 3"/>
          <p:cNvPicPr>
            <a:picLocks noChangeAspect="1"/>
          </p:cNvPicPr>
          <p:nvPr/>
        </p:nvPicPr>
        <p:blipFill>
          <a:blip r:embed="rId3"/>
          <a:stretch>
            <a:fillRect/>
          </a:stretch>
        </p:blipFill>
        <p:spPr>
          <a:xfrm>
            <a:off x="1297305" y="2954655"/>
            <a:ext cx="3656965" cy="3604895"/>
          </a:xfrm>
          <a:prstGeom prst="rect">
            <a:avLst/>
          </a:prstGeom>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5000"/>
                <a:lumOff val="95000"/>
              </a:schemeClr>
            </a:gs>
            <a:gs pos="59000">
              <a:srgbClr val="0070C0"/>
            </a:gs>
            <a:gs pos="77000">
              <a:srgbClr val="1B60A8"/>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文本框 1"/>
          <p:cNvSpPr txBox="1"/>
          <p:nvPr/>
        </p:nvSpPr>
        <p:spPr>
          <a:xfrm>
            <a:off x="4451649" y="2844053"/>
            <a:ext cx="3401434" cy="923330"/>
          </a:xfrm>
          <a:prstGeom prst="rect">
            <a:avLst/>
          </a:prstGeom>
          <a:noFill/>
        </p:spPr>
        <p:txBody>
          <a:bodyPr wrap="square" rtlCol="0">
            <a:spAutoFit/>
          </a:bodyPr>
          <a:lstStyle/>
          <a:p>
            <a:r>
              <a:rPr lang="zh-CN" altLang="en-US" sz="5400" b="1" spc="600" dirty="0">
                <a:solidFill>
                  <a:srgbClr val="7030A0"/>
                </a:solidFill>
                <a:latin typeface="微软雅黑" panose="020B0503020204020204" pitchFamily="34" charset="-122"/>
                <a:ea typeface="微软雅黑" panose="020B0503020204020204" pitchFamily="34" charset="-122"/>
              </a:rPr>
              <a:t>攻击种类</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5353050" y="3234111"/>
            <a:ext cx="1485900" cy="581025"/>
          </a:xfrm>
        </p:spPr>
        <p:txBody>
          <a:bodyPr>
            <a:normAutofit/>
          </a:bodyPr>
          <a:lstStyle/>
          <a:p>
            <a:pPr marL="0" indent="0">
              <a:buNone/>
            </a:pPr>
            <a:r>
              <a:rPr kumimoji="1" lang="zh-CN" altLang="en-US" dirty="0">
                <a:solidFill>
                  <a:srgbClr val="FF0000"/>
                </a:solidFill>
              </a:rPr>
              <a:t>病毒木马类</a:t>
            </a:r>
            <a:endParaRPr kumimoji="1" lang="en-US" altLang="zh-CN" dirty="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勒索病毒</a:t>
            </a:r>
          </a:p>
        </p:txBody>
      </p:sp>
      <p:sp>
        <p:nvSpPr>
          <p:cNvPr id="3" name="内容占位符 2"/>
          <p:cNvSpPr>
            <a:spLocks noGrp="1"/>
          </p:cNvSpPr>
          <p:nvPr>
            <p:ph sz="quarter" idx="12"/>
          </p:nvPr>
        </p:nvSpPr>
        <p:spPr/>
        <p:txBody>
          <a:bodyPr/>
          <a:lstStyle/>
          <a:p>
            <a:r>
              <a:rPr kumimoji="1" lang="zh-CN" altLang="en-US" sz="1800" dirty="0"/>
              <a:t>定义：</a:t>
            </a:r>
            <a:endParaRPr kumimoji="1" lang="en-US" altLang="zh-CN" sz="1800" dirty="0"/>
          </a:p>
          <a:p>
            <a:pPr>
              <a:spcBef>
                <a:spcPts val="0"/>
              </a:spcBef>
            </a:pPr>
            <a:r>
              <a:rPr lang="zh-CN" altLang="en-US" b="0" dirty="0"/>
              <a:t>        一种恶意程序，可以感染设备、网络与数据中心并使其瘫痪，</a:t>
            </a:r>
            <a:endParaRPr lang="en-US" altLang="zh-CN" b="0" dirty="0"/>
          </a:p>
          <a:p>
            <a:pPr>
              <a:spcBef>
                <a:spcPts val="0"/>
              </a:spcBef>
            </a:pPr>
            <a:r>
              <a:rPr lang="zh-CN" altLang="en-US" b="0" dirty="0"/>
              <a:t>直至用户支付赎金使系统解锁。</a:t>
            </a:r>
            <a:endParaRPr kumimoji="1" lang="en-US" altLang="zh-CN" dirty="0"/>
          </a:p>
          <a:p>
            <a:endParaRPr kumimoji="1" lang="en-US" altLang="zh-CN" dirty="0"/>
          </a:p>
          <a:p>
            <a:r>
              <a:rPr kumimoji="1" lang="zh-CN" altLang="en-US" sz="1800" dirty="0"/>
              <a:t>特点：</a:t>
            </a:r>
            <a:endParaRPr kumimoji="1" lang="en-US" altLang="zh-CN" sz="1800" dirty="0"/>
          </a:p>
          <a:p>
            <a:pPr>
              <a:spcBef>
                <a:spcPts val="0"/>
              </a:spcBef>
            </a:pPr>
            <a:r>
              <a:rPr kumimoji="1" lang="en-US" altLang="zh-CN" dirty="0"/>
              <a:t>        </a:t>
            </a:r>
            <a:r>
              <a:rPr lang="zh-CN" altLang="en-US" b="0" dirty="0"/>
              <a:t>调用加密算法库、通过脚本文件进行</a:t>
            </a:r>
            <a:r>
              <a:rPr lang="en-US" altLang="zh-CN" b="0" dirty="0"/>
              <a:t>Http</a:t>
            </a:r>
            <a:r>
              <a:rPr lang="zh-CN" altLang="en-US" b="0" dirty="0"/>
              <a:t>请求、通过脚本文</a:t>
            </a:r>
            <a:endParaRPr lang="en-US" altLang="zh-CN" b="0" dirty="0"/>
          </a:p>
          <a:p>
            <a:pPr>
              <a:spcBef>
                <a:spcPts val="0"/>
              </a:spcBef>
            </a:pPr>
            <a:r>
              <a:rPr lang="zh-CN" altLang="en-US" b="0" dirty="0"/>
              <a:t>件下载文件、读取远程服务器文件、通过</a:t>
            </a:r>
            <a:r>
              <a:rPr lang="en-US" altLang="zh-CN" b="0" dirty="0" err="1"/>
              <a:t>wscript</a:t>
            </a:r>
            <a:r>
              <a:rPr lang="zh-CN" altLang="en-US" b="0" dirty="0"/>
              <a:t>执行文件、收集</a:t>
            </a:r>
            <a:endParaRPr lang="en-US" altLang="zh-CN" b="0" dirty="0"/>
          </a:p>
          <a:p>
            <a:pPr>
              <a:spcBef>
                <a:spcPts val="0"/>
              </a:spcBef>
            </a:pPr>
            <a:r>
              <a:rPr lang="zh-CN" altLang="en-US" b="0" dirty="0"/>
              <a:t>计算机信息、遍历文件。</a:t>
            </a:r>
            <a:endParaRPr kumimoji="1" lang="en-US" altLang="zh-CN" dirty="0"/>
          </a:p>
          <a:p>
            <a:endParaRPr kumimoji="1" lang="en-US" altLang="zh-CN" dirty="0"/>
          </a:p>
          <a:p>
            <a:r>
              <a:rPr kumimoji="1" lang="zh-CN" altLang="en-US" sz="1800" dirty="0"/>
              <a:t>工作过程：</a:t>
            </a:r>
            <a:endParaRPr kumimoji="1" lang="en-US" altLang="zh-CN" sz="1800" dirty="0"/>
          </a:p>
          <a:p>
            <a:pPr>
              <a:spcBef>
                <a:spcPts val="0"/>
              </a:spcBef>
            </a:pPr>
            <a:r>
              <a:rPr lang="zh-CN" altLang="en-US" b="0" dirty="0"/>
              <a:t>        勒索病毒通过自身的解密函数解密回连服务器地址，通过</a:t>
            </a:r>
            <a:r>
              <a:rPr lang="en-US" altLang="zh-CN" b="0" dirty="0"/>
              <a:t>HTTP</a:t>
            </a:r>
          </a:p>
          <a:p>
            <a:pPr>
              <a:spcBef>
                <a:spcPts val="0"/>
              </a:spcBef>
            </a:pPr>
            <a:r>
              <a:rPr lang="en-US" altLang="zh-CN" b="0" dirty="0"/>
              <a:t> GET </a:t>
            </a:r>
            <a:r>
              <a:rPr lang="zh-CN" altLang="en-US" b="0" dirty="0"/>
              <a:t>请求访问加密数据，保存加密数据到本地目录，然后通过解密</a:t>
            </a:r>
            <a:endParaRPr lang="en-US" altLang="zh-CN" b="0" dirty="0"/>
          </a:p>
          <a:p>
            <a:pPr>
              <a:spcBef>
                <a:spcPts val="0"/>
              </a:spcBef>
            </a:pPr>
            <a:r>
              <a:rPr lang="zh-CN" altLang="en-US" b="0" dirty="0"/>
              <a:t>函数解密出数据保存为</a:t>
            </a:r>
            <a:r>
              <a:rPr lang="en-US" altLang="zh-CN" b="0" dirty="0"/>
              <a:t>DLL</a:t>
            </a:r>
            <a:r>
              <a:rPr lang="zh-CN" altLang="en-US" b="0" dirty="0"/>
              <a:t>，最后再运行</a:t>
            </a:r>
            <a:r>
              <a:rPr lang="en-US" altLang="zh-CN" b="0" dirty="0"/>
              <a:t>DLL (</a:t>
            </a:r>
            <a:r>
              <a:rPr lang="zh-CN" altLang="en-US" b="0" dirty="0"/>
              <a:t>即勒索者主体</a:t>
            </a:r>
            <a:r>
              <a:rPr lang="en-US" altLang="zh-CN" b="0" dirty="0"/>
              <a:t>)</a:t>
            </a:r>
            <a:r>
              <a:rPr lang="zh-CN" altLang="en-US" b="0" dirty="0"/>
              <a:t>。该</a:t>
            </a:r>
            <a:r>
              <a:rPr lang="en-US" altLang="zh-CN" b="0" dirty="0"/>
              <a:t>DLL</a:t>
            </a:r>
          </a:p>
          <a:p>
            <a:pPr>
              <a:spcBef>
                <a:spcPts val="0"/>
              </a:spcBef>
            </a:pPr>
            <a:r>
              <a:rPr lang="zh-CN" altLang="en-US" b="0" dirty="0"/>
              <a:t>样本才是导致对数据加密的关键主体，且该主体通过调用系统文件生成</a:t>
            </a:r>
            <a:endParaRPr lang="en-US" altLang="zh-CN" b="0" dirty="0"/>
          </a:p>
          <a:p>
            <a:pPr>
              <a:spcBef>
                <a:spcPts val="0"/>
              </a:spcBef>
            </a:pPr>
            <a:r>
              <a:rPr lang="zh-CN" altLang="en-US" b="0" dirty="0"/>
              <a:t>密钥，进而实现对指定类型的文件进行加密，即无需联网下载密钥即可</a:t>
            </a:r>
            <a:endParaRPr lang="en-US" altLang="zh-CN" b="0" dirty="0"/>
          </a:p>
          <a:p>
            <a:pPr>
              <a:spcBef>
                <a:spcPts val="0"/>
              </a:spcBef>
            </a:pPr>
            <a:r>
              <a:rPr lang="zh-CN" altLang="en-US" b="0" dirty="0"/>
              <a:t>实现对文件加密。</a:t>
            </a:r>
            <a:endParaRPr kumimoji="1" lang="en-US" altLang="zh-CN" dirty="0"/>
          </a:p>
          <a:p>
            <a:endParaRPr kumimoji="1" lang="en-US" altLang="zh-CN" dirty="0"/>
          </a:p>
          <a:p>
            <a:r>
              <a:rPr kumimoji="1" lang="zh-CN" altLang="en-US" sz="1800" dirty="0"/>
              <a:t>危害：</a:t>
            </a:r>
            <a:endParaRPr kumimoji="1" lang="en-US" altLang="zh-CN" sz="1800" dirty="0"/>
          </a:p>
          <a:p>
            <a:pPr>
              <a:spcBef>
                <a:spcPts val="0"/>
              </a:spcBef>
            </a:pPr>
            <a:r>
              <a:rPr lang="zh-CN" altLang="en-US" b="0" dirty="0"/>
              <a:t>        勒索病毒会将电脑中的各类文档进行加密，让用户无法打开，并弹窗限时勒索付款提示信息，如果用户未在指定时间缴纳黑客要求的金额，被锁文件将永远无法恢复。</a:t>
            </a:r>
            <a:endParaRPr kumimoji="1" lang="zh-CN" altLang="en-US" dirty="0"/>
          </a:p>
        </p:txBody>
      </p:sp>
      <p:pic>
        <p:nvPicPr>
          <p:cNvPr id="5" name="图片 4"/>
          <p:cNvPicPr>
            <a:picLocks noChangeAspect="1"/>
          </p:cNvPicPr>
          <p:nvPr/>
        </p:nvPicPr>
        <p:blipFill>
          <a:blip r:embed="rId2"/>
          <a:stretch>
            <a:fillRect/>
          </a:stretch>
        </p:blipFill>
        <p:spPr>
          <a:xfrm>
            <a:off x="6613010" y="810321"/>
            <a:ext cx="5453960" cy="499946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4695" y="232528"/>
            <a:ext cx="7767842" cy="405102"/>
          </a:xfrm>
        </p:spPr>
        <p:txBody>
          <a:bodyPr/>
          <a:lstStyle/>
          <a:p>
            <a:r>
              <a:rPr lang="zh-CN" altLang="en-US" sz="2400" dirty="0">
                <a:latin typeface="微软雅黑" panose="020B0503020204020204" pitchFamily="34" charset="-122"/>
                <a:ea typeface="微软雅黑" panose="020B0503020204020204" pitchFamily="34" charset="-122"/>
              </a:rPr>
              <a:t>典型病毒：</a:t>
            </a:r>
            <a:r>
              <a:rPr lang="en-US" altLang="zh-CN" sz="2400" dirty="0">
                <a:latin typeface="微软雅黑" panose="020B0503020204020204" pitchFamily="34" charset="-122"/>
                <a:ea typeface="微软雅黑" panose="020B0503020204020204" pitchFamily="34" charset="-122"/>
              </a:rPr>
              <a:t>WannaCry</a:t>
            </a:r>
            <a:r>
              <a:rPr lang="zh-CN" altLang="en-US" sz="2400" dirty="0">
                <a:latin typeface="微软雅黑" panose="020B0503020204020204" pitchFamily="34" charset="-122"/>
                <a:ea typeface="微软雅黑" panose="020B0503020204020204" pitchFamily="34" charset="-122"/>
              </a:rPr>
              <a:t>家族</a:t>
            </a:r>
            <a:endParaRPr kumimoji="1" lang="zh-CN" altLang="en-US" dirty="0"/>
          </a:p>
        </p:txBody>
      </p:sp>
      <p:sp>
        <p:nvSpPr>
          <p:cNvPr id="4" name="文本框 3"/>
          <p:cNvSpPr txBox="1"/>
          <p:nvPr/>
        </p:nvSpPr>
        <p:spPr>
          <a:xfrm>
            <a:off x="532377" y="2784060"/>
            <a:ext cx="6347871" cy="4480778"/>
          </a:xfrm>
          <a:prstGeom prst="rect">
            <a:avLst/>
          </a:prstGeom>
          <a:noFill/>
        </p:spPr>
        <p:txBody>
          <a:bodyPr wrap="square" rtlCol="0">
            <a:spAutoFit/>
          </a:bodyPr>
          <a:lstStyle/>
          <a:p>
            <a:pPr>
              <a:lnSpc>
                <a:spcPct val="150000"/>
              </a:lnSpc>
            </a:pPr>
            <a:r>
              <a:rPr kumimoji="1" lang="zh-CN" altLang="en-US" sz="1600" dirty="0">
                <a:latin typeface="微软雅黑" panose="020B0503020204020204" pitchFamily="34" charset="-122"/>
                <a:ea typeface="微软雅黑" panose="020B0503020204020204" pitchFamily="34" charset="-122"/>
              </a:rPr>
              <a:t>病毒家族简介：</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sz="1600" dirty="0">
                <a:latin typeface="微软雅黑" panose="020B0503020204020204" pitchFamily="34" charset="-122"/>
                <a:ea typeface="微软雅黑" panose="020B0503020204020204" pitchFamily="34" charset="-122"/>
              </a:rPr>
              <a:t>WannaCry</a:t>
            </a:r>
            <a:r>
              <a:rPr kumimoji="1" lang="zh-CN" altLang="en-US" sz="1600" dirty="0">
                <a:latin typeface="微软雅黑" panose="020B0503020204020204" pitchFamily="34" charset="-122"/>
                <a:ea typeface="微软雅黑" panose="020B0503020204020204" pitchFamily="34" charset="-122"/>
              </a:rPr>
              <a:t>勒索病毒，最早出现在</a:t>
            </a:r>
            <a:r>
              <a:rPr kumimoji="1" lang="en-US" altLang="zh-CN" sz="1600" dirty="0">
                <a:latin typeface="微软雅黑" panose="020B0503020204020204" pitchFamily="34" charset="-122"/>
                <a:ea typeface="微软雅黑" panose="020B0503020204020204" pitchFamily="34" charset="-122"/>
              </a:rPr>
              <a:t>2017</a:t>
            </a:r>
            <a:r>
              <a:rPr kumimoji="1" lang="zh-CN" altLang="en-US" sz="1600" dirty="0">
                <a:latin typeface="微软雅黑" panose="020B0503020204020204" pitchFamily="34" charset="-122"/>
                <a:ea typeface="微软雅黑" panose="020B0503020204020204" pitchFamily="34" charset="-122"/>
              </a:rPr>
              <a:t>年</a:t>
            </a:r>
            <a:r>
              <a:rPr kumimoji="1" lang="en-US" altLang="zh-CN" sz="1600" dirty="0">
                <a:latin typeface="微软雅黑" panose="020B0503020204020204" pitchFamily="34" charset="-122"/>
                <a:ea typeface="微软雅黑" panose="020B0503020204020204" pitchFamily="34" charset="-122"/>
              </a:rPr>
              <a:t>5</a:t>
            </a:r>
            <a:r>
              <a:rPr kumimoji="1" lang="zh-CN" altLang="en-US" sz="1600" dirty="0">
                <a:latin typeface="微软雅黑" panose="020B0503020204020204" pitchFamily="34" charset="-122"/>
                <a:ea typeface="微软雅黑" panose="020B0503020204020204" pitchFamily="34" charset="-122"/>
              </a:rPr>
              <a:t>月；</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sz="1600" dirty="0">
                <a:latin typeface="微软雅黑" panose="020B0503020204020204" pitchFamily="34" charset="-122"/>
                <a:ea typeface="微软雅黑" panose="020B0503020204020204" pitchFamily="34" charset="-122"/>
              </a:rPr>
              <a:t>WannaCry </a:t>
            </a:r>
            <a:r>
              <a:rPr kumimoji="1" lang="zh-CN" altLang="en-US" sz="1600" dirty="0">
                <a:latin typeface="微软雅黑" panose="020B0503020204020204" pitchFamily="34" charset="-122"/>
                <a:ea typeface="微软雅黑" panose="020B0503020204020204" pitchFamily="34" charset="-122"/>
              </a:rPr>
              <a:t>不满足于单台设备加密，通过永恒之蓝漏洞传播感染其他设备；</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受害者文件被加上</a:t>
            </a:r>
            <a:r>
              <a:rPr kumimoji="1" lang="en-US" altLang="zh-CN" sz="1600" dirty="0">
                <a:latin typeface="微软雅黑" panose="020B0503020204020204" pitchFamily="34" charset="-122"/>
                <a:ea typeface="微软雅黑" panose="020B0503020204020204" pitchFamily="34" charset="-122"/>
              </a:rPr>
              <a:t>.WNCRY</a:t>
            </a:r>
            <a:r>
              <a:rPr kumimoji="1" lang="zh-CN" altLang="en-US" sz="1600" dirty="0">
                <a:latin typeface="微软雅黑" panose="020B0503020204020204" pitchFamily="34" charset="-122"/>
                <a:ea typeface="微软雅黑" panose="020B0503020204020204" pitchFamily="34" charset="-122"/>
              </a:rPr>
              <a:t>后缀，并弹出勒索窗口，要求支付赎金解密。</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网络中大量设备更新不及时，导致此病毒至今仍在肆虐，占比近</a:t>
            </a:r>
            <a:r>
              <a:rPr kumimoji="1" lang="en-US" altLang="zh-CN" sz="1600" dirty="0">
                <a:latin typeface="微软雅黑" panose="020B0503020204020204" pitchFamily="34" charset="-122"/>
                <a:ea typeface="微软雅黑" panose="020B0503020204020204" pitchFamily="34" charset="-122"/>
              </a:rPr>
              <a:t>40%</a:t>
            </a:r>
            <a:r>
              <a:rPr kumimoji="1" lang="zh-CN" altLang="en-US" sz="1600" dirty="0">
                <a:latin typeface="微软雅黑" panose="020B0503020204020204" pitchFamily="34" charset="-122"/>
                <a:ea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sz="1600" dirty="0">
                <a:latin typeface="微软雅黑" panose="020B0503020204020204" pitchFamily="34" charset="-122"/>
                <a:ea typeface="微软雅黑" panose="020B0503020204020204" pitchFamily="34" charset="-122"/>
              </a:rPr>
              <a:t>WannaCry</a:t>
            </a:r>
            <a:r>
              <a:rPr kumimoji="1" lang="zh-CN" altLang="en-US" sz="1600" dirty="0">
                <a:latin typeface="微软雅黑" panose="020B0503020204020204" pitchFamily="34" charset="-122"/>
                <a:ea typeface="微软雅黑" panose="020B0503020204020204" pitchFamily="34" charset="-122"/>
              </a:rPr>
              <a:t>影响范围包括中国、美国、俄罗斯及欧洲在内的</a:t>
            </a:r>
            <a:r>
              <a:rPr kumimoji="1" lang="en-US" altLang="zh-CN" sz="1600" dirty="0">
                <a:latin typeface="微软雅黑" panose="020B0503020204020204" pitchFamily="34" charset="-122"/>
                <a:ea typeface="微软雅黑" panose="020B0503020204020204" pitchFamily="34" charset="-122"/>
              </a:rPr>
              <a:t>100</a:t>
            </a:r>
            <a:r>
              <a:rPr kumimoji="1" lang="zh-CN" altLang="en-US" sz="1600" dirty="0">
                <a:latin typeface="微软雅黑" panose="020B0503020204020204" pitchFamily="34" charset="-122"/>
                <a:ea typeface="微软雅黑" panose="020B0503020204020204" pitchFamily="34" charset="-122"/>
              </a:rPr>
              <a:t>多个国家，我国部分高校内网、大型企业内网和政府机构专网遭受攻击较为严重。</a:t>
            </a:r>
          </a:p>
          <a:p>
            <a:pPr marL="285750" indent="-285750">
              <a:lnSpc>
                <a:spcPct val="150000"/>
              </a:lnSpc>
              <a:buFont typeface="Arial" panose="020B0604020202020204" pitchFamily="34" charset="0"/>
              <a:buChar char="•"/>
            </a:pPr>
            <a:endParaRPr kumimoji="1" lang="en-US" altLang="zh-CN" sz="16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32377" y="1215610"/>
            <a:ext cx="2824480" cy="1568450"/>
          </a:xfrm>
          <a:prstGeom prst="rect">
            <a:avLst/>
          </a:prstGeom>
          <a:noFill/>
        </p:spPr>
        <p:txBody>
          <a:bodyPr wrap="none" rtlCol="0">
            <a:spAutoFit/>
          </a:bodyPr>
          <a:lstStyle/>
          <a:p>
            <a:pPr>
              <a:lnSpc>
                <a:spcPct val="150000"/>
              </a:lnSpc>
            </a:pPr>
            <a:r>
              <a:rPr kumimoji="1" lang="zh-CN" altLang="en-US" sz="1600" dirty="0">
                <a:latin typeface="微软雅黑" panose="020B0503020204020204" pitchFamily="34" charset="-122"/>
                <a:ea typeface="微软雅黑" panose="020B0503020204020204" pitchFamily="34" charset="-122"/>
              </a:rPr>
              <a:t>时间：</a:t>
            </a:r>
            <a:r>
              <a:rPr kumimoji="1" lang="en-US" altLang="zh-CN" sz="1600" dirty="0">
                <a:latin typeface="微软雅黑" panose="020B0503020204020204" pitchFamily="34" charset="-122"/>
                <a:ea typeface="微软雅黑" panose="020B0503020204020204" pitchFamily="34" charset="-122"/>
              </a:rPr>
              <a:t>2017</a:t>
            </a:r>
            <a:r>
              <a:rPr kumimoji="1" lang="zh-CN" altLang="en-US" sz="1600" dirty="0">
                <a:latin typeface="微软雅黑" panose="020B0503020204020204" pitchFamily="34" charset="-122"/>
                <a:ea typeface="微软雅黑" panose="020B0503020204020204" pitchFamily="34" charset="-122"/>
              </a:rPr>
              <a:t>年</a:t>
            </a:r>
            <a:r>
              <a:rPr kumimoji="1" lang="en-US" altLang="zh-CN" sz="1600" dirty="0">
                <a:latin typeface="微软雅黑" panose="020B0503020204020204" pitchFamily="34" charset="-122"/>
                <a:ea typeface="微软雅黑" panose="020B0503020204020204" pitchFamily="34" charset="-122"/>
              </a:rPr>
              <a:t>5</a:t>
            </a:r>
            <a:r>
              <a:rPr kumimoji="1" lang="zh-CN" altLang="en-US" sz="1600" dirty="0">
                <a:latin typeface="微软雅黑" panose="020B0503020204020204" pitchFamily="34" charset="-122"/>
                <a:ea typeface="微软雅黑" panose="020B0503020204020204" pitchFamily="34" charset="-122"/>
              </a:rPr>
              <a:t>月</a:t>
            </a:r>
            <a:endParaRPr kumimoji="1" lang="en-US" altLang="zh-CN" sz="1600" dirty="0">
              <a:latin typeface="微软雅黑" panose="020B0503020204020204" pitchFamily="34" charset="-122"/>
              <a:ea typeface="微软雅黑" panose="020B0503020204020204" pitchFamily="34" charset="-122"/>
            </a:endParaRPr>
          </a:p>
          <a:p>
            <a:pPr>
              <a:lnSpc>
                <a:spcPct val="150000"/>
              </a:lnSpc>
            </a:pPr>
            <a:r>
              <a:rPr kumimoji="1" lang="zh-CN" altLang="en-US" sz="1600" dirty="0">
                <a:latin typeface="微软雅黑" panose="020B0503020204020204" pitchFamily="34" charset="-122"/>
                <a:ea typeface="微软雅黑" panose="020B0503020204020204" pitchFamily="34" charset="-122"/>
              </a:rPr>
              <a:t>传播方式：利用永恒之蓝传播</a:t>
            </a:r>
            <a:endParaRPr kumimoji="1" lang="en-US" altLang="zh-CN" sz="1600" dirty="0">
              <a:latin typeface="微软雅黑" panose="020B0503020204020204" pitchFamily="34" charset="-122"/>
              <a:ea typeface="微软雅黑" panose="020B0503020204020204" pitchFamily="34" charset="-122"/>
            </a:endParaRPr>
          </a:p>
          <a:p>
            <a:pPr>
              <a:lnSpc>
                <a:spcPct val="150000"/>
              </a:lnSpc>
            </a:pPr>
            <a:r>
              <a:rPr kumimoji="1" lang="zh-CN" altLang="en-US" sz="1600" dirty="0">
                <a:latin typeface="微软雅黑" panose="020B0503020204020204" pitchFamily="34" charset="-122"/>
                <a:ea typeface="微软雅黑" panose="020B0503020204020204" pitchFamily="34" charset="-122"/>
              </a:rPr>
              <a:t>加密后缀：</a:t>
            </a:r>
            <a:r>
              <a:rPr kumimoji="1" lang="en-US" altLang="zh-CN" sz="1600" dirty="0">
                <a:latin typeface="微软雅黑" panose="020B0503020204020204" pitchFamily="34" charset="-122"/>
                <a:ea typeface="微软雅黑" panose="020B0503020204020204" pitchFamily="34" charset="-122"/>
              </a:rPr>
              <a:t>.WNCRY</a:t>
            </a:r>
          </a:p>
          <a:p>
            <a:pPr>
              <a:lnSpc>
                <a:spcPct val="150000"/>
              </a:lnSpc>
            </a:pPr>
            <a:r>
              <a:rPr kumimoji="1" lang="zh-CN" altLang="en-US" sz="1600" dirty="0">
                <a:latin typeface="微软雅黑" panose="020B0503020204020204" pitchFamily="34" charset="-122"/>
                <a:ea typeface="微软雅黑" panose="020B0503020204020204" pitchFamily="34" charset="-122"/>
              </a:rPr>
              <a:t>影响范围：全球</a:t>
            </a:r>
            <a:r>
              <a:rPr kumimoji="1" lang="en-US" altLang="zh-CN" sz="1600" dirty="0">
                <a:latin typeface="微软雅黑" panose="020B0503020204020204" pitchFamily="34" charset="-122"/>
                <a:ea typeface="微软雅黑" panose="020B0503020204020204" pitchFamily="34" charset="-122"/>
              </a:rPr>
              <a:t> N </a:t>
            </a:r>
            <a:r>
              <a:rPr kumimoji="1" lang="zh-CN" altLang="en-US" sz="1600" dirty="0">
                <a:latin typeface="微软雅黑" panose="020B0503020204020204" pitchFamily="34" charset="-122"/>
                <a:ea typeface="微软雅黑" panose="020B0503020204020204" pitchFamily="34" charset="-122"/>
              </a:rPr>
              <a:t>个国家</a:t>
            </a:r>
          </a:p>
        </p:txBody>
      </p:sp>
      <p:pic>
        <p:nvPicPr>
          <p:cNvPr id="6" name="图片 5"/>
          <p:cNvPicPr>
            <a:picLocks noChangeAspect="1"/>
          </p:cNvPicPr>
          <p:nvPr/>
        </p:nvPicPr>
        <p:blipFill>
          <a:blip r:embed="rId3"/>
          <a:stretch>
            <a:fillRect/>
          </a:stretch>
        </p:blipFill>
        <p:spPr>
          <a:xfrm>
            <a:off x="6880248" y="2152650"/>
            <a:ext cx="4159926" cy="287179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4695" y="232528"/>
            <a:ext cx="7767842" cy="403225"/>
          </a:xfrm>
        </p:spPr>
        <p:txBody>
          <a:bodyPr/>
          <a:lstStyle/>
          <a:p>
            <a:r>
              <a:rPr lang="zh-CN" altLang="en-US" sz="2400" dirty="0">
                <a:latin typeface="微软雅黑" panose="020B0503020204020204" pitchFamily="34" charset="-122"/>
                <a:ea typeface="微软雅黑" panose="020B0503020204020204" pitchFamily="34" charset="-122"/>
              </a:rPr>
              <a:t>典型案例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台积电台湾三大基地被曝遭勒索病毒入侵</a:t>
            </a:r>
            <a:endParaRPr kumimoji="1" lang="zh-CN" altLang="en-US" dirty="0"/>
          </a:p>
        </p:txBody>
      </p:sp>
      <p:sp>
        <p:nvSpPr>
          <p:cNvPr id="4" name="文本框 3"/>
          <p:cNvSpPr txBox="1"/>
          <p:nvPr/>
        </p:nvSpPr>
        <p:spPr>
          <a:xfrm>
            <a:off x="532377" y="2414729"/>
            <a:ext cx="10654432" cy="3093154"/>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事件简介：</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台积电在装设新机台时，因没有按照操作流程，遭受</a:t>
            </a:r>
            <a:r>
              <a:rPr kumimoji="1" lang="en-US" altLang="zh-CN" sz="1600" dirty="0">
                <a:latin typeface="微软雅黑" panose="020B0503020204020204" pitchFamily="34" charset="-122"/>
                <a:ea typeface="微软雅黑" panose="020B0503020204020204" pitchFamily="34" charset="-122"/>
              </a:rPr>
              <a:t>WannaCry</a:t>
            </a:r>
            <a:r>
              <a:rPr kumimoji="1" lang="zh-CN" altLang="en-US" sz="1600" dirty="0">
                <a:latin typeface="微软雅黑" panose="020B0503020204020204" pitchFamily="34" charset="-122"/>
                <a:ea typeface="微软雅黑" panose="020B0503020204020204" pitchFamily="34" charset="-122"/>
              </a:rPr>
              <a:t>的变种病毒感染</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sz="1600" dirty="0">
                <a:latin typeface="微软雅黑" panose="020B0503020204020204" pitchFamily="34" charset="-122"/>
                <a:ea typeface="微软雅黑" panose="020B0503020204020204" pitchFamily="34" charset="-122"/>
              </a:rPr>
              <a:t>8</a:t>
            </a:r>
            <a:r>
              <a:rPr kumimoji="1" lang="zh-CN" altLang="en-US" sz="1600" dirty="0">
                <a:latin typeface="微软雅黑" panose="020B0503020204020204" pitchFamily="34" charset="-122"/>
                <a:ea typeface="微软雅黑" panose="020B0503020204020204" pitchFamily="34" charset="-122"/>
              </a:rPr>
              <a:t>月</a:t>
            </a:r>
            <a:r>
              <a:rPr kumimoji="1" lang="en-US" altLang="zh-CN" sz="1600" dirty="0">
                <a:latin typeface="微软雅黑" panose="020B0503020204020204" pitchFamily="34" charset="-122"/>
                <a:ea typeface="微软雅黑" panose="020B0503020204020204" pitchFamily="34" charset="-122"/>
              </a:rPr>
              <a:t>3</a:t>
            </a:r>
            <a:r>
              <a:rPr kumimoji="1" lang="zh-CN" altLang="en-US" sz="1600" dirty="0">
                <a:latin typeface="微软雅黑" panose="020B0503020204020204" pitchFamily="34" charset="-122"/>
                <a:ea typeface="微软雅黑" panose="020B0503020204020204" pitchFamily="34" charset="-122"/>
              </a:rPr>
              <a:t>日晚，台积电位于台湾新竹科学园区的</a:t>
            </a:r>
            <a:r>
              <a:rPr kumimoji="1" lang="en-US" altLang="zh-CN" sz="1600" dirty="0">
                <a:latin typeface="微软雅黑" panose="020B0503020204020204" pitchFamily="34" charset="-122"/>
                <a:ea typeface="微软雅黑" panose="020B0503020204020204" pitchFamily="34" charset="-122"/>
              </a:rPr>
              <a:t>12</a:t>
            </a:r>
            <a:r>
              <a:rPr kumimoji="1" lang="zh-CN" altLang="en-US" sz="1600" dirty="0">
                <a:latin typeface="微软雅黑" panose="020B0503020204020204" pitchFamily="34" charset="-122"/>
                <a:ea typeface="微软雅黑" panose="020B0503020204020204" pitchFamily="34" charset="-122"/>
              </a:rPr>
              <a:t>英寸晶圆厂和营运总部，突然传出电脑遭病毒入侵且生产线全数停摆的消息。几个小时之内，台积电位于台中科学园区的</a:t>
            </a:r>
            <a:r>
              <a:rPr kumimoji="1" lang="en-US" altLang="zh-CN" sz="1600" dirty="0">
                <a:latin typeface="微软雅黑" panose="020B0503020204020204" pitchFamily="34" charset="-122"/>
                <a:ea typeface="微软雅黑" panose="020B0503020204020204" pitchFamily="34" charset="-122"/>
              </a:rPr>
              <a:t>Fab 15</a:t>
            </a:r>
            <a:r>
              <a:rPr kumimoji="1" lang="zh-CN" altLang="en-US" sz="1600" dirty="0">
                <a:latin typeface="微软雅黑" panose="020B0503020204020204" pitchFamily="34" charset="-122"/>
                <a:ea typeface="微软雅黑" panose="020B0503020204020204" pitchFamily="34" charset="-122"/>
              </a:rPr>
              <a:t>厂，以及台南科学园区的</a:t>
            </a:r>
            <a:r>
              <a:rPr kumimoji="1" lang="en-US" altLang="zh-CN" sz="1600" dirty="0">
                <a:latin typeface="微软雅黑" panose="020B0503020204020204" pitchFamily="34" charset="-122"/>
                <a:ea typeface="微软雅黑" panose="020B0503020204020204" pitchFamily="34" charset="-122"/>
              </a:rPr>
              <a:t>Fab 14</a:t>
            </a:r>
            <a:r>
              <a:rPr kumimoji="1" lang="zh-CN" altLang="en-US" sz="1600" dirty="0">
                <a:latin typeface="微软雅黑" panose="020B0503020204020204" pitchFamily="34" charset="-122"/>
                <a:ea typeface="微软雅黑" panose="020B0503020204020204" pitchFamily="34" charset="-122"/>
              </a:rPr>
              <a:t>厂也陆续传出同样消息，这代表台积电在台湾北、中、南三处重要生产基地，同步因为病毒入侵而导致生产线停摆。</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t>根据台积电最新公告第</a:t>
            </a:r>
            <a:r>
              <a:rPr lang="en-US" altLang="zh-CN" dirty="0"/>
              <a:t>3</a:t>
            </a:r>
            <a:r>
              <a:rPr lang="zh-CN" altLang="en-US" dirty="0"/>
              <a:t>季财报显示，电脑病毒造成的损失为</a:t>
            </a:r>
            <a:r>
              <a:rPr lang="en-US" altLang="zh-CN" dirty="0"/>
              <a:t>25.96</a:t>
            </a:r>
            <a:r>
              <a:rPr lang="zh-CN" altLang="en-US" dirty="0"/>
              <a:t>亿，约占季营收</a:t>
            </a:r>
            <a:r>
              <a:rPr lang="en-US" altLang="zh-CN" dirty="0"/>
              <a:t>1%</a:t>
            </a:r>
            <a:r>
              <a:rPr lang="zh-CN" altLang="en-US" dirty="0"/>
              <a:t>。</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sz="16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32377" y="1257937"/>
            <a:ext cx="2236510" cy="1156792"/>
          </a:xfrm>
          <a:prstGeom prst="rect">
            <a:avLst/>
          </a:prstGeom>
          <a:noFill/>
        </p:spPr>
        <p:txBody>
          <a:bodyPr wrap="none" rtlCol="0">
            <a:spAutoFit/>
          </a:bodyPr>
          <a:lstStyle/>
          <a:p>
            <a:pPr>
              <a:lnSpc>
                <a:spcPct val="150000"/>
              </a:lnSpc>
            </a:pPr>
            <a:r>
              <a:rPr kumimoji="1" lang="zh-CN" altLang="en-US" sz="1600" dirty="0">
                <a:latin typeface="微软雅黑" panose="020B0503020204020204" pitchFamily="34" charset="-122"/>
                <a:ea typeface="微软雅黑" panose="020B0503020204020204" pitchFamily="34" charset="-122"/>
              </a:rPr>
              <a:t>时间：</a:t>
            </a:r>
            <a:r>
              <a:rPr kumimoji="1" lang="en-US" altLang="zh-CN" sz="1600" dirty="0">
                <a:latin typeface="微软雅黑" panose="020B0503020204020204" pitchFamily="34" charset="-122"/>
                <a:ea typeface="微软雅黑" panose="020B0503020204020204" pitchFamily="34" charset="-122"/>
              </a:rPr>
              <a:t>2018</a:t>
            </a:r>
            <a:r>
              <a:rPr kumimoji="1" lang="zh-CN" altLang="en-US" sz="1600" dirty="0">
                <a:latin typeface="微软雅黑" panose="020B0503020204020204" pitchFamily="34" charset="-122"/>
                <a:ea typeface="微软雅黑" panose="020B0503020204020204" pitchFamily="34" charset="-122"/>
              </a:rPr>
              <a:t>年</a:t>
            </a:r>
            <a:r>
              <a:rPr kumimoji="1" lang="en-US" altLang="zh-CN" sz="1600" dirty="0">
                <a:latin typeface="微软雅黑" panose="020B0503020204020204" pitchFamily="34" charset="-122"/>
                <a:ea typeface="微软雅黑" panose="020B0503020204020204" pitchFamily="34" charset="-122"/>
              </a:rPr>
              <a:t>8</a:t>
            </a:r>
            <a:r>
              <a:rPr kumimoji="1" lang="zh-CN" altLang="en-US" sz="1600" dirty="0">
                <a:latin typeface="微软雅黑" panose="020B0503020204020204" pitchFamily="34" charset="-122"/>
                <a:ea typeface="微软雅黑" panose="020B0503020204020204" pitchFamily="34" charset="-122"/>
              </a:rPr>
              <a:t>月</a:t>
            </a:r>
            <a:endParaRPr kumimoji="1" lang="en-US" altLang="zh-CN" sz="1600" dirty="0">
              <a:latin typeface="微软雅黑" panose="020B0503020204020204" pitchFamily="34" charset="-122"/>
              <a:ea typeface="微软雅黑" panose="020B0503020204020204" pitchFamily="34" charset="-122"/>
            </a:endParaRPr>
          </a:p>
          <a:p>
            <a:pPr>
              <a:lnSpc>
                <a:spcPct val="150000"/>
              </a:lnSpc>
            </a:pPr>
            <a:r>
              <a:rPr kumimoji="1" lang="zh-CN" altLang="en-US" sz="1600" dirty="0">
                <a:latin typeface="微软雅黑" panose="020B0503020204020204" pitchFamily="34" charset="-122"/>
                <a:ea typeface="微软雅黑" panose="020B0503020204020204" pitchFamily="34" charset="-122"/>
              </a:rPr>
              <a:t>泄露规模：</a:t>
            </a:r>
            <a:r>
              <a:rPr kumimoji="1" lang="en-US" altLang="zh-CN" sz="1600" dirty="0">
                <a:latin typeface="微软雅黑" panose="020B0503020204020204" pitchFamily="34" charset="-122"/>
                <a:ea typeface="微软雅黑" panose="020B0503020204020204" pitchFamily="34" charset="-122"/>
              </a:rPr>
              <a:t>25.96</a:t>
            </a:r>
            <a:r>
              <a:rPr kumimoji="1" lang="zh-CN" altLang="en-US" sz="1600" dirty="0">
                <a:latin typeface="微软雅黑" panose="020B0503020204020204" pitchFamily="34" charset="-122"/>
                <a:ea typeface="微软雅黑" panose="020B0503020204020204" pitchFamily="34" charset="-122"/>
              </a:rPr>
              <a:t>亿</a:t>
            </a:r>
            <a:endParaRPr kumimoji="1" lang="en-US" altLang="zh-CN" sz="1600" dirty="0">
              <a:latin typeface="微软雅黑" panose="020B0503020204020204" pitchFamily="34" charset="-122"/>
              <a:ea typeface="微软雅黑" panose="020B0503020204020204" pitchFamily="34" charset="-122"/>
            </a:endParaRPr>
          </a:p>
          <a:p>
            <a:pPr>
              <a:lnSpc>
                <a:spcPct val="150000"/>
              </a:lnSpc>
            </a:pPr>
            <a:r>
              <a:rPr kumimoji="1" lang="zh-CN" altLang="en-US" sz="1600" dirty="0">
                <a:latin typeface="微软雅黑" panose="020B0503020204020204" pitchFamily="34" charset="-122"/>
                <a:ea typeface="微软雅黑" panose="020B0503020204020204" pitchFamily="34" charset="-122"/>
              </a:rPr>
              <a:t>单位性质：大型制造业</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挖矿病毒</a:t>
            </a:r>
          </a:p>
        </p:txBody>
      </p:sp>
      <p:sp>
        <p:nvSpPr>
          <p:cNvPr id="3" name="内容占位符 2"/>
          <p:cNvSpPr>
            <a:spLocks noGrp="1"/>
          </p:cNvSpPr>
          <p:nvPr>
            <p:ph sz="quarter" idx="12"/>
          </p:nvPr>
        </p:nvSpPr>
        <p:spPr/>
        <p:txBody>
          <a:bodyPr>
            <a:normAutofit/>
          </a:bodyPr>
          <a:lstStyle/>
          <a:p>
            <a:r>
              <a:rPr kumimoji="1" lang="zh-CN" altLang="en-US" sz="1800" dirty="0"/>
              <a:t>定义：</a:t>
            </a:r>
            <a:endParaRPr kumimoji="1" lang="en-US" altLang="zh-CN" sz="1800" dirty="0"/>
          </a:p>
          <a:p>
            <a:pPr>
              <a:spcBef>
                <a:spcPts val="0"/>
              </a:spcBef>
            </a:pPr>
            <a:r>
              <a:rPr kumimoji="1" lang="en-US" altLang="zh-CN" b="0" dirty="0"/>
              <a:t>        </a:t>
            </a:r>
            <a:r>
              <a:rPr kumimoji="1" lang="zh-CN" altLang="en-US" b="0" dirty="0"/>
              <a:t>一种恶意程序，可自动传播，在未授权的情况下，占用系统资源，为攻击者谋利，使得受害者机器性能明显下降，影响正常使用。</a:t>
            </a:r>
            <a:endParaRPr kumimoji="1" lang="en-US" altLang="zh-CN" b="0" dirty="0"/>
          </a:p>
          <a:p>
            <a:endParaRPr kumimoji="1" lang="en-US" altLang="zh-CN" b="0" dirty="0"/>
          </a:p>
          <a:p>
            <a:r>
              <a:rPr kumimoji="1" lang="zh-CN" altLang="en-US" sz="1800" dirty="0"/>
              <a:t>特点：</a:t>
            </a:r>
            <a:endParaRPr kumimoji="1" lang="en-US" altLang="zh-CN" sz="1800" dirty="0"/>
          </a:p>
          <a:p>
            <a:pPr>
              <a:spcBef>
                <a:spcPts val="0"/>
              </a:spcBef>
            </a:pPr>
            <a:r>
              <a:rPr kumimoji="1" lang="en-US" altLang="zh-CN" dirty="0"/>
              <a:t>        </a:t>
            </a:r>
            <a:r>
              <a:rPr kumimoji="1" lang="zh-CN" altLang="en-US" b="0" dirty="0"/>
              <a:t>占用</a:t>
            </a:r>
            <a:r>
              <a:rPr kumimoji="1" lang="en-US" altLang="zh-CN" b="0" dirty="0"/>
              <a:t>CPU</a:t>
            </a:r>
            <a:r>
              <a:rPr kumimoji="1" lang="zh-CN" altLang="en-US" b="0" dirty="0"/>
              <a:t>或</a:t>
            </a:r>
            <a:r>
              <a:rPr kumimoji="1" lang="en-US" altLang="zh-CN" b="0" dirty="0"/>
              <a:t>GPU</a:t>
            </a:r>
            <a:r>
              <a:rPr kumimoji="1" lang="zh-CN" altLang="en-US" b="0" dirty="0"/>
              <a:t>等计算资源、自动建立后门、创建混淆进程、</a:t>
            </a:r>
            <a:endParaRPr kumimoji="1" lang="en-US" altLang="zh-CN" b="0" dirty="0"/>
          </a:p>
          <a:p>
            <a:pPr>
              <a:spcBef>
                <a:spcPts val="0"/>
              </a:spcBef>
            </a:pPr>
            <a:r>
              <a:rPr kumimoji="1" lang="zh-CN" altLang="en-US" b="0" dirty="0"/>
              <a:t>定期改变进程名与</a:t>
            </a:r>
            <a:r>
              <a:rPr kumimoji="1" lang="en-US" altLang="zh-CN" b="0" dirty="0"/>
              <a:t>PID</a:t>
            </a:r>
            <a:r>
              <a:rPr kumimoji="1" lang="zh-CN" altLang="en-US" b="0" dirty="0"/>
              <a:t>、扫描</a:t>
            </a:r>
            <a:r>
              <a:rPr kumimoji="1" lang="en-US" altLang="zh-CN" b="0" dirty="0" err="1"/>
              <a:t>ssh</a:t>
            </a:r>
            <a:r>
              <a:rPr kumimoji="1" lang="zh-CN" altLang="en-US" b="0" dirty="0"/>
              <a:t>文件感染其他机器。</a:t>
            </a:r>
            <a:endParaRPr kumimoji="1" lang="en-US" altLang="zh-CN" b="0" dirty="0"/>
          </a:p>
          <a:p>
            <a:endParaRPr kumimoji="1" lang="en-US" altLang="zh-CN" b="0" dirty="0"/>
          </a:p>
          <a:p>
            <a:r>
              <a:rPr kumimoji="1" lang="zh-CN" altLang="en-US" sz="1800" dirty="0"/>
              <a:t>工作过程：</a:t>
            </a:r>
            <a:endParaRPr kumimoji="1" lang="en-US" altLang="zh-CN" sz="1800" dirty="0"/>
          </a:p>
          <a:p>
            <a:pPr>
              <a:spcBef>
                <a:spcPts val="0"/>
              </a:spcBef>
            </a:pPr>
            <a:r>
              <a:rPr kumimoji="1" lang="en-US" altLang="zh-CN" dirty="0"/>
              <a:t>        </a:t>
            </a:r>
            <a:r>
              <a:rPr kumimoji="1" lang="zh-CN" altLang="en-US" b="0" dirty="0"/>
              <a:t>受害者</a:t>
            </a:r>
            <a:r>
              <a:rPr kumimoji="1" lang="en-US" altLang="zh-CN" b="0" dirty="0"/>
              <a:t>A</a:t>
            </a:r>
            <a:r>
              <a:rPr kumimoji="1" lang="zh-CN" altLang="en-US" b="0" dirty="0"/>
              <a:t>机器会从攻击者</a:t>
            </a:r>
            <a:r>
              <a:rPr kumimoji="1" lang="en-US" altLang="zh-CN" b="0" dirty="0"/>
              <a:t>Web</a:t>
            </a:r>
            <a:r>
              <a:rPr kumimoji="1" lang="zh-CN" altLang="en-US" b="0" dirty="0"/>
              <a:t>服务器下载挖矿程序，而后会利</a:t>
            </a:r>
            <a:endParaRPr kumimoji="1" lang="en-US" altLang="zh-CN" b="0" dirty="0"/>
          </a:p>
          <a:p>
            <a:pPr>
              <a:spcBef>
                <a:spcPts val="0"/>
              </a:spcBef>
            </a:pPr>
            <a:r>
              <a:rPr kumimoji="1" lang="zh-CN" altLang="en-US" b="0" dirty="0"/>
              <a:t>用系统上的已有漏洞建立后门。攻击脚本首先</a:t>
            </a:r>
            <a:r>
              <a:rPr lang="zh-CN" altLang="en-US" b="0" dirty="0"/>
              <a:t>杀死其他同类产品以</a:t>
            </a:r>
            <a:endParaRPr lang="en-US" altLang="zh-CN" b="0" dirty="0"/>
          </a:p>
          <a:p>
            <a:pPr>
              <a:spcBef>
                <a:spcPts val="0"/>
              </a:spcBef>
            </a:pPr>
            <a:r>
              <a:rPr lang="zh-CN" altLang="en-US" b="0" dirty="0"/>
              <a:t>及安全软件。并且每隔一定周期检测一次进程是否存，添加计划任</a:t>
            </a:r>
            <a:endParaRPr lang="en-US" altLang="zh-CN" b="0" dirty="0"/>
          </a:p>
          <a:p>
            <a:pPr>
              <a:spcBef>
                <a:spcPts val="0"/>
              </a:spcBef>
            </a:pPr>
            <a:r>
              <a:rPr lang="zh-CN" altLang="en-US" b="0" dirty="0"/>
              <a:t>务并且检查木马文件，若未检测到就会自行远程下载并执行。同时，</a:t>
            </a:r>
            <a:endParaRPr lang="en-US" altLang="zh-CN" b="0" dirty="0"/>
          </a:p>
          <a:p>
            <a:pPr>
              <a:spcBef>
                <a:spcPts val="0"/>
              </a:spcBef>
            </a:pPr>
            <a:r>
              <a:rPr lang="zh-CN" altLang="en-US" b="0" dirty="0"/>
              <a:t>程序自动扫描受害者机器上的</a:t>
            </a:r>
            <a:r>
              <a:rPr lang="en-US" altLang="zh-CN" b="0" dirty="0"/>
              <a:t>SSH</a:t>
            </a:r>
            <a:r>
              <a:rPr lang="zh-CN" altLang="en-US" b="0" dirty="0"/>
              <a:t>文件，进行横向感染。</a:t>
            </a:r>
            <a:endParaRPr lang="en-US" altLang="zh-CN" b="0" dirty="0"/>
          </a:p>
          <a:p>
            <a:endParaRPr kumimoji="1" lang="en-US" altLang="zh-CN" b="0" dirty="0"/>
          </a:p>
          <a:p>
            <a:r>
              <a:rPr kumimoji="1" lang="zh-CN" altLang="en-US" sz="1800" dirty="0"/>
              <a:t>危害：</a:t>
            </a:r>
            <a:endParaRPr kumimoji="1" lang="en-US" altLang="zh-CN" sz="1800" dirty="0"/>
          </a:p>
          <a:p>
            <a:pPr>
              <a:spcBef>
                <a:spcPts val="0"/>
              </a:spcBef>
            </a:pPr>
            <a:r>
              <a:rPr lang="zh-CN" altLang="en-US" b="0" dirty="0"/>
              <a:t>          占用系统资源、影响系统正常使用。</a:t>
            </a:r>
            <a:endParaRPr kumimoji="1" lang="zh-CN" altLang="en-US" dirty="0"/>
          </a:p>
        </p:txBody>
      </p:sp>
      <p:pic>
        <p:nvPicPr>
          <p:cNvPr id="5" name="图片 4"/>
          <p:cNvPicPr>
            <a:picLocks noChangeAspect="1"/>
          </p:cNvPicPr>
          <p:nvPr/>
        </p:nvPicPr>
        <p:blipFill>
          <a:blip r:embed="rId2"/>
          <a:stretch>
            <a:fillRect/>
          </a:stretch>
        </p:blipFill>
        <p:spPr>
          <a:xfrm>
            <a:off x="6673541" y="2047348"/>
            <a:ext cx="4762500" cy="31718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特洛伊木马</a:t>
            </a:r>
          </a:p>
        </p:txBody>
      </p:sp>
      <p:sp>
        <p:nvSpPr>
          <p:cNvPr id="3" name="内容占位符 2"/>
          <p:cNvSpPr>
            <a:spLocks noGrp="1"/>
          </p:cNvSpPr>
          <p:nvPr>
            <p:ph sz="quarter" idx="12"/>
          </p:nvPr>
        </p:nvSpPr>
        <p:spPr/>
        <p:txBody>
          <a:bodyPr>
            <a:normAutofit lnSpcReduction="10000"/>
          </a:bodyPr>
          <a:lstStyle/>
          <a:p>
            <a:r>
              <a:rPr kumimoji="1" lang="zh-CN" altLang="en-US" sz="1800" dirty="0"/>
              <a:t>定义：</a:t>
            </a:r>
            <a:endParaRPr kumimoji="1" lang="en-US" altLang="zh-CN" sz="1800" dirty="0"/>
          </a:p>
          <a:p>
            <a:pPr>
              <a:spcBef>
                <a:spcPts val="0"/>
              </a:spcBef>
            </a:pPr>
            <a:r>
              <a:rPr lang="zh-CN" altLang="en-US" b="0" dirty="0"/>
              <a:t>        完整的木马程序一般由两个部份组成：服务器程序与控制器程序。“中了木马”就是指安装了木马的服务器程序，若你的电脑被安装了服务器程序，则拥有控制器程序的人就可以通过网络控制装有服务器程序的电脑。</a:t>
            </a:r>
            <a:endParaRPr kumimoji="1" lang="en-US" altLang="zh-CN" dirty="0"/>
          </a:p>
          <a:p>
            <a:endParaRPr kumimoji="1" lang="en-US" altLang="zh-CN" sz="1800" dirty="0"/>
          </a:p>
          <a:p>
            <a:r>
              <a:rPr kumimoji="1" lang="zh-CN" altLang="en-US" sz="1800" dirty="0"/>
              <a:t>特点：</a:t>
            </a:r>
            <a:endParaRPr kumimoji="1" lang="en-US" altLang="zh-CN" sz="1800" dirty="0"/>
          </a:p>
          <a:p>
            <a:pPr>
              <a:spcBef>
                <a:spcPts val="0"/>
              </a:spcBef>
            </a:pPr>
            <a:r>
              <a:rPr lang="en-US" altLang="zh-CN" b="0" dirty="0"/>
              <a:t>        </a:t>
            </a:r>
            <a:r>
              <a:rPr lang="zh-CN" altLang="en-US" b="0" dirty="0"/>
              <a:t>注入正常程序中，当用户执行正常程序时，启动自身。自动在任</a:t>
            </a:r>
            <a:endParaRPr lang="en-US" altLang="zh-CN" b="0" dirty="0"/>
          </a:p>
          <a:p>
            <a:pPr>
              <a:spcBef>
                <a:spcPts val="0"/>
              </a:spcBef>
            </a:pPr>
            <a:r>
              <a:rPr lang="zh-CN" altLang="en-US" b="0" dirty="0"/>
              <a:t>务管理器中隐藏，并以</a:t>
            </a:r>
            <a:r>
              <a:rPr lang="en-US" altLang="zh-CN" b="0" dirty="0"/>
              <a:t>“</a:t>
            </a:r>
            <a:r>
              <a:rPr lang="zh-CN" altLang="en-US" b="0" dirty="0"/>
              <a:t>系统服务</a:t>
            </a:r>
            <a:r>
              <a:rPr lang="en-US" altLang="zh-CN" b="0" dirty="0"/>
              <a:t>”</a:t>
            </a:r>
            <a:r>
              <a:rPr lang="zh-CN" altLang="en-US" b="0" dirty="0"/>
              <a:t>的方式欺骗操作系统。包含具有</a:t>
            </a:r>
            <a:endParaRPr lang="en-US" altLang="zh-CN" b="0" dirty="0"/>
          </a:p>
          <a:p>
            <a:pPr>
              <a:spcBef>
                <a:spcPts val="0"/>
              </a:spcBef>
            </a:pPr>
            <a:r>
              <a:rPr lang="zh-CN" altLang="en-US" b="0" dirty="0"/>
              <a:t>未公开并且可能产生危险后果的功能的程序。具备自动恢复功能且打</a:t>
            </a:r>
            <a:endParaRPr lang="en-US" altLang="zh-CN" b="0" dirty="0"/>
          </a:p>
          <a:p>
            <a:pPr>
              <a:spcBef>
                <a:spcPts val="0"/>
              </a:spcBef>
            </a:pPr>
            <a:r>
              <a:rPr lang="zh-CN" altLang="en-US" b="0" dirty="0"/>
              <a:t>开特殊端口。</a:t>
            </a:r>
            <a:endParaRPr kumimoji="1" lang="en-US" altLang="zh-CN" sz="1800" dirty="0"/>
          </a:p>
          <a:p>
            <a:endParaRPr kumimoji="1" lang="en-US" altLang="zh-CN" dirty="0"/>
          </a:p>
          <a:p>
            <a:r>
              <a:rPr kumimoji="1" lang="zh-CN" altLang="en-US" sz="1800" dirty="0"/>
              <a:t>工作过程：</a:t>
            </a:r>
            <a:endParaRPr kumimoji="1" lang="en-US" altLang="zh-CN" sz="1800" dirty="0"/>
          </a:p>
          <a:p>
            <a:pPr>
              <a:lnSpc>
                <a:spcPct val="110000"/>
              </a:lnSpc>
              <a:spcBef>
                <a:spcPts val="0"/>
              </a:spcBef>
            </a:pPr>
            <a:r>
              <a:rPr lang="zh-CN" altLang="en-US" b="0" dirty="0"/>
              <a:t>        木马一般都采用</a:t>
            </a:r>
            <a:r>
              <a:rPr lang="en-US" altLang="zh-CN" b="0" dirty="0"/>
              <a:t>C/S</a:t>
            </a:r>
            <a:r>
              <a:rPr lang="zh-CN" altLang="en-US" b="0" dirty="0"/>
              <a:t>架构，服务器程序被植入到受害者的电脑中，</a:t>
            </a:r>
            <a:endParaRPr lang="en-US" altLang="zh-CN" b="0" dirty="0"/>
          </a:p>
          <a:p>
            <a:pPr>
              <a:lnSpc>
                <a:spcPct val="110000"/>
              </a:lnSpc>
              <a:spcBef>
                <a:spcPts val="0"/>
              </a:spcBef>
            </a:pPr>
            <a:r>
              <a:rPr lang="zh-CN" altLang="en-US" b="0" dirty="0"/>
              <a:t>控制器程序攻击者端运行，攻击者利用控制器程序主动或被动的连接</a:t>
            </a:r>
            <a:endParaRPr lang="en-US" altLang="zh-CN" b="0" dirty="0"/>
          </a:p>
          <a:p>
            <a:pPr>
              <a:lnSpc>
                <a:spcPct val="110000"/>
              </a:lnSpc>
              <a:spcBef>
                <a:spcPts val="0"/>
              </a:spcBef>
            </a:pPr>
            <a:r>
              <a:rPr lang="zh-CN" altLang="en-US" b="0" dirty="0"/>
              <a:t>服务器，对目标主机的控制。木马运行后，会打开目标主机的一个或</a:t>
            </a:r>
            <a:endParaRPr lang="en-US" altLang="zh-CN" b="0" dirty="0"/>
          </a:p>
          <a:p>
            <a:pPr>
              <a:lnSpc>
                <a:spcPct val="110000"/>
              </a:lnSpc>
              <a:spcBef>
                <a:spcPts val="0"/>
              </a:spcBef>
            </a:pPr>
            <a:r>
              <a:rPr lang="zh-CN" altLang="en-US" b="0" dirty="0"/>
              <a:t>多个端口。连接成功后，攻击者进入目标主机电脑内部，通过控制器</a:t>
            </a:r>
            <a:endParaRPr lang="en-US" altLang="zh-CN" b="0" dirty="0"/>
          </a:p>
          <a:p>
            <a:pPr>
              <a:lnSpc>
                <a:spcPct val="110000"/>
              </a:lnSpc>
              <a:spcBef>
                <a:spcPts val="0"/>
              </a:spcBef>
            </a:pPr>
            <a:r>
              <a:rPr lang="zh-CN" altLang="en-US" b="0" dirty="0"/>
              <a:t>可以对目标主机进行控制操作。而这种连接很容易被用户和安全防护</a:t>
            </a:r>
            <a:endParaRPr lang="en-US" altLang="zh-CN" b="0" dirty="0"/>
          </a:p>
          <a:p>
            <a:pPr>
              <a:lnSpc>
                <a:spcPct val="110000"/>
              </a:lnSpc>
              <a:spcBef>
                <a:spcPts val="0"/>
              </a:spcBef>
            </a:pPr>
            <a:r>
              <a:rPr lang="zh-CN" altLang="en-US" b="0" dirty="0"/>
              <a:t>系统发现，为了防止木马被发现，木马会采用多种技术实现连接隐藏，</a:t>
            </a:r>
            <a:endParaRPr lang="en-US" altLang="zh-CN" b="0" dirty="0"/>
          </a:p>
          <a:p>
            <a:pPr>
              <a:lnSpc>
                <a:spcPct val="110000"/>
              </a:lnSpc>
              <a:spcBef>
                <a:spcPts val="0"/>
              </a:spcBef>
            </a:pPr>
            <a:r>
              <a:rPr lang="zh-CN" altLang="en-US" b="0" dirty="0"/>
              <a:t>以提高木马种植和控制的成功率。</a:t>
            </a:r>
            <a:endParaRPr kumimoji="1" lang="en-US" altLang="zh-CN" dirty="0"/>
          </a:p>
          <a:p>
            <a:r>
              <a:rPr kumimoji="1" lang="zh-CN" altLang="en-US" sz="1800" dirty="0"/>
              <a:t>危害：</a:t>
            </a:r>
            <a:endParaRPr kumimoji="1" lang="en-US" altLang="zh-CN" sz="1800" dirty="0"/>
          </a:p>
          <a:p>
            <a:r>
              <a:rPr kumimoji="1" lang="en-US" altLang="zh-CN" sz="1800" dirty="0"/>
              <a:t>        </a:t>
            </a:r>
            <a:r>
              <a:rPr kumimoji="1" lang="zh-CN" altLang="en-US" b="0" dirty="0"/>
              <a:t>个人隐私数据泄露，占用系统资源</a:t>
            </a:r>
            <a:endParaRPr kumimoji="1" lang="en-US" altLang="zh-CN" b="0" dirty="0"/>
          </a:p>
          <a:p>
            <a:endParaRPr kumimoji="1" lang="zh-CN" altLang="en-US" dirty="0"/>
          </a:p>
        </p:txBody>
      </p:sp>
      <p:pic>
        <p:nvPicPr>
          <p:cNvPr id="5" name="图片 4"/>
          <p:cNvPicPr>
            <a:picLocks noChangeAspect="1"/>
          </p:cNvPicPr>
          <p:nvPr/>
        </p:nvPicPr>
        <p:blipFill>
          <a:blip r:embed="rId2"/>
          <a:stretch>
            <a:fillRect/>
          </a:stretch>
        </p:blipFill>
        <p:spPr>
          <a:xfrm>
            <a:off x="6817113" y="1882519"/>
            <a:ext cx="4748095" cy="35014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141373" y="464403"/>
            <a:ext cx="4337792"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分钟讲述网络安全法</a:t>
            </a:r>
          </a:p>
        </p:txBody>
      </p:sp>
      <p:sp>
        <p:nvSpPr>
          <p:cNvPr id="5" name="内容占位符 2"/>
          <p:cNvSpPr txBox="1"/>
          <p:nvPr/>
        </p:nvSpPr>
        <p:spPr>
          <a:xfrm>
            <a:off x="5760399" y="1754623"/>
            <a:ext cx="6339840" cy="4639891"/>
          </a:xfrm>
          <a:prstGeom prst="rect">
            <a:avLst/>
          </a:prstGeom>
        </p:spPr>
        <p:txBody>
          <a:bodyPr>
            <a:noAutofit/>
          </a:bodyPr>
          <a:lstStyle>
            <a:lvl1pPr marL="342900" indent="-342900" algn="l" rtl="0" eaLnBrk="0" fontAlgn="base" hangingPunct="0">
              <a:spcBef>
                <a:spcPct val="20000"/>
              </a:spcBef>
              <a:spcAft>
                <a:spcPct val="0"/>
              </a:spcAft>
              <a:buChar char="•"/>
              <a:defRPr sz="3200" b="1">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微软雅黑" panose="020B0503020204020204" pitchFamily="34" charset="-122"/>
                <a:ea typeface="微软雅黑" panose="020B0503020204020204" pitchFamily="34" charset="-122"/>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50000"/>
              </a:lnSpc>
              <a:spcBef>
                <a:spcPts val="0"/>
              </a:spcBef>
              <a:spcAft>
                <a:spcPts val="1200"/>
              </a:spcAft>
              <a:buNone/>
              <a:defRPr/>
            </a:pPr>
            <a:r>
              <a:rPr lang="zh-CN" altLang="en-US" sz="2400" b="0" dirty="0"/>
              <a:t> </a:t>
            </a:r>
            <a:r>
              <a:rPr lang="en-US" altLang="zh-CN" sz="2400" b="0" dirty="0"/>
              <a:t>《</a:t>
            </a:r>
            <a:r>
              <a:rPr lang="zh-CN" altLang="en-US" sz="2400" b="0" dirty="0"/>
              <a:t>中华人民共和国网络安全法</a:t>
            </a:r>
            <a:r>
              <a:rPr lang="en-US" altLang="zh-CN" sz="2400" b="0" dirty="0"/>
              <a:t>》</a:t>
            </a:r>
            <a:r>
              <a:rPr lang="zh-CN" altLang="en-US" sz="2400" b="0" dirty="0"/>
              <a:t>是为了</a:t>
            </a:r>
            <a:r>
              <a:rPr lang="zh-CN" altLang="en-US" sz="2400" b="0" dirty="0">
                <a:solidFill>
                  <a:srgbClr val="FF0000"/>
                </a:solidFill>
              </a:rPr>
              <a:t>保障网络安全</a:t>
            </a:r>
            <a:r>
              <a:rPr lang="zh-CN" altLang="en-US" sz="2400" b="0" dirty="0"/>
              <a:t>，维护</a:t>
            </a:r>
            <a:r>
              <a:rPr lang="zh-CN" altLang="en-US" sz="2400" b="0" dirty="0">
                <a:solidFill>
                  <a:srgbClr val="FF0000"/>
                </a:solidFill>
              </a:rPr>
              <a:t>网络空间主权</a:t>
            </a:r>
            <a:r>
              <a:rPr lang="zh-CN" altLang="en-US" sz="2400" b="0" dirty="0"/>
              <a:t>和</a:t>
            </a:r>
            <a:r>
              <a:rPr lang="zh-CN" altLang="en-US" sz="2400" b="0" dirty="0">
                <a:solidFill>
                  <a:srgbClr val="FF0000"/>
                </a:solidFill>
              </a:rPr>
              <a:t>国家安全、社会公共利益，保护公民、法人和其他组织的合法权益，</a:t>
            </a:r>
            <a:r>
              <a:rPr lang="zh-CN" altLang="en-US" sz="2400" b="0" dirty="0"/>
              <a:t>促进经济社会信息化健康发展，制定的法律。由全国人民代表大会常务委员会于</a:t>
            </a:r>
            <a:r>
              <a:rPr lang="en-US" altLang="zh-CN" sz="2400" b="0" dirty="0">
                <a:solidFill>
                  <a:srgbClr val="FF0000"/>
                </a:solidFill>
              </a:rPr>
              <a:t>2016</a:t>
            </a:r>
            <a:r>
              <a:rPr lang="zh-CN" altLang="en-US" sz="2400" b="0" dirty="0">
                <a:solidFill>
                  <a:srgbClr val="FF0000"/>
                </a:solidFill>
              </a:rPr>
              <a:t>年</a:t>
            </a:r>
            <a:r>
              <a:rPr lang="en-US" altLang="zh-CN" sz="2400" b="0" dirty="0">
                <a:solidFill>
                  <a:srgbClr val="FF0000"/>
                </a:solidFill>
              </a:rPr>
              <a:t>11</a:t>
            </a:r>
            <a:r>
              <a:rPr lang="zh-CN" altLang="en-US" sz="2400" b="0" dirty="0">
                <a:solidFill>
                  <a:srgbClr val="FF0000"/>
                </a:solidFill>
              </a:rPr>
              <a:t>月</a:t>
            </a:r>
            <a:r>
              <a:rPr lang="en-US" altLang="zh-CN" sz="2400" b="0" dirty="0">
                <a:solidFill>
                  <a:srgbClr val="FF0000"/>
                </a:solidFill>
              </a:rPr>
              <a:t>7</a:t>
            </a:r>
            <a:r>
              <a:rPr lang="zh-CN" altLang="en-US" sz="2400" b="0" dirty="0">
                <a:solidFill>
                  <a:srgbClr val="FF0000"/>
                </a:solidFill>
              </a:rPr>
              <a:t>日发布，自</a:t>
            </a:r>
            <a:r>
              <a:rPr lang="en-US" altLang="zh-CN" sz="2400" b="0" dirty="0">
                <a:solidFill>
                  <a:srgbClr val="FF0000"/>
                </a:solidFill>
              </a:rPr>
              <a:t>2017</a:t>
            </a:r>
            <a:r>
              <a:rPr lang="zh-CN" altLang="en-US" sz="2400" b="0" dirty="0">
                <a:solidFill>
                  <a:srgbClr val="FF0000"/>
                </a:solidFill>
              </a:rPr>
              <a:t>年</a:t>
            </a:r>
            <a:r>
              <a:rPr lang="en-US" altLang="zh-CN" sz="2400" b="0" dirty="0">
                <a:solidFill>
                  <a:srgbClr val="FF0000"/>
                </a:solidFill>
              </a:rPr>
              <a:t>6</a:t>
            </a:r>
            <a:r>
              <a:rPr lang="zh-CN" altLang="en-US" sz="2400" b="0" dirty="0">
                <a:solidFill>
                  <a:srgbClr val="FF0000"/>
                </a:solidFill>
              </a:rPr>
              <a:t>月</a:t>
            </a:r>
            <a:r>
              <a:rPr lang="en-US" altLang="zh-CN" sz="2400" b="0" dirty="0">
                <a:solidFill>
                  <a:srgbClr val="FF0000"/>
                </a:solidFill>
              </a:rPr>
              <a:t>1</a:t>
            </a:r>
            <a:r>
              <a:rPr lang="zh-CN" altLang="en-US" sz="2400" b="0" dirty="0">
                <a:solidFill>
                  <a:srgbClr val="FF0000"/>
                </a:solidFill>
              </a:rPr>
              <a:t>日起施行。</a:t>
            </a:r>
            <a:endParaRPr lang="en-US" altLang="zh-CN" sz="2400" b="0" dirty="0">
              <a:solidFill>
                <a:srgbClr val="FF0000"/>
              </a:solidFill>
            </a:endParaRPr>
          </a:p>
        </p:txBody>
      </p:sp>
      <p:pic>
        <p:nvPicPr>
          <p:cNvPr id="7" name="图片 6"/>
          <p:cNvPicPr>
            <a:picLocks noChangeAspect="1"/>
          </p:cNvPicPr>
          <p:nvPr/>
        </p:nvPicPr>
        <p:blipFill>
          <a:blip r:embed="rId3"/>
          <a:stretch>
            <a:fillRect/>
          </a:stretch>
        </p:blipFill>
        <p:spPr>
          <a:xfrm>
            <a:off x="155578" y="2028941"/>
            <a:ext cx="5347761" cy="3445192"/>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22" presetClass="entr" presetSubtype="8" fill="hold" nodeType="withEffect">
                                  <p:stCondLst>
                                    <p:cond delay="8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par>
                                <p:cTn id="11" presetID="22" presetClass="entr" presetSubtype="4" fill="hold" nodeType="withEffect">
                                  <p:stCondLst>
                                    <p:cond delay="80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蠕虫病毒</a:t>
            </a:r>
          </a:p>
        </p:txBody>
      </p:sp>
      <p:sp>
        <p:nvSpPr>
          <p:cNvPr id="3" name="内容占位符 2"/>
          <p:cNvSpPr>
            <a:spLocks noGrp="1"/>
          </p:cNvSpPr>
          <p:nvPr>
            <p:ph sz="quarter" idx="12"/>
          </p:nvPr>
        </p:nvSpPr>
        <p:spPr/>
        <p:txBody>
          <a:bodyPr>
            <a:normAutofit/>
          </a:bodyPr>
          <a:lstStyle/>
          <a:p>
            <a:r>
              <a:rPr kumimoji="1" lang="zh-CN" altLang="en-US" sz="1800" dirty="0"/>
              <a:t>定义：</a:t>
            </a:r>
            <a:endParaRPr kumimoji="1" lang="en-US" altLang="zh-CN" sz="1800" dirty="0"/>
          </a:p>
          <a:p>
            <a:pPr>
              <a:spcBef>
                <a:spcPts val="0"/>
              </a:spcBef>
            </a:pPr>
            <a:r>
              <a:rPr lang="zh-CN" altLang="en-US" b="0" dirty="0"/>
              <a:t>        蠕虫是一种可以自我复制的代码，并且通过网络传播，通常无需人为干预就能传播。蠕虫病毒入侵并完全控制一台计算机之后，就会把这台机器作为宿主，进而扫描并感染其他计算机。</a:t>
            </a:r>
            <a:endParaRPr lang="en-US" altLang="zh-CN" b="0" dirty="0"/>
          </a:p>
          <a:p>
            <a:pPr>
              <a:spcBef>
                <a:spcPts val="0"/>
              </a:spcBef>
            </a:pPr>
            <a:r>
              <a:rPr lang="zh-CN" altLang="en-US" b="0" dirty="0"/>
              <a:t>当这些新的被蠕虫入侵的计算机被控制之后，蠕虫会以这些计算机为</a:t>
            </a:r>
            <a:endParaRPr lang="en-US" altLang="zh-CN" b="0" dirty="0"/>
          </a:p>
          <a:p>
            <a:pPr>
              <a:spcBef>
                <a:spcPts val="0"/>
              </a:spcBef>
            </a:pPr>
            <a:r>
              <a:rPr lang="zh-CN" altLang="en-US" b="0" dirty="0"/>
              <a:t>宿主继续扫描并感染其他计算机，这种行为会</a:t>
            </a:r>
            <a:r>
              <a:rPr lang="en-US" altLang="zh-CN" b="0" dirty="0"/>
              <a:t>—</a:t>
            </a:r>
            <a:r>
              <a:rPr lang="zh-CN" altLang="en-US" b="0" dirty="0"/>
              <a:t>直延续下去。蠕虫使</a:t>
            </a:r>
            <a:endParaRPr lang="en-US" altLang="zh-CN" b="0" dirty="0"/>
          </a:p>
          <a:p>
            <a:pPr>
              <a:spcBef>
                <a:spcPts val="0"/>
              </a:spcBef>
            </a:pPr>
            <a:r>
              <a:rPr lang="zh-CN" altLang="en-US" b="0" dirty="0"/>
              <a:t>用这种递归的方法进行传播，按照指数增长的规律分布自己，进而及</a:t>
            </a:r>
            <a:endParaRPr lang="en-US" altLang="zh-CN" b="0" dirty="0"/>
          </a:p>
          <a:p>
            <a:pPr>
              <a:spcBef>
                <a:spcPts val="0"/>
              </a:spcBef>
            </a:pPr>
            <a:r>
              <a:rPr lang="zh-CN" altLang="en-US" b="0" dirty="0"/>
              <a:t>时控制越来越多的计算机。</a:t>
            </a:r>
            <a:endParaRPr kumimoji="1" lang="en-US" altLang="zh-CN" dirty="0"/>
          </a:p>
          <a:p>
            <a:r>
              <a:rPr kumimoji="1" lang="zh-CN" altLang="en-US" sz="1800" dirty="0"/>
              <a:t>特点：</a:t>
            </a:r>
            <a:endParaRPr kumimoji="1" lang="en-US" altLang="zh-CN" sz="1800" dirty="0"/>
          </a:p>
          <a:p>
            <a:pPr>
              <a:spcBef>
                <a:spcPts val="0"/>
              </a:spcBef>
            </a:pPr>
            <a:r>
              <a:rPr kumimoji="1" lang="en-US" altLang="zh-CN" sz="1800" b="0" dirty="0"/>
              <a:t>        </a:t>
            </a:r>
            <a:r>
              <a:rPr kumimoji="1" lang="zh-CN" altLang="en-US" b="0" dirty="0"/>
              <a:t>不依赖宿主程序、利用漏洞主动攻击、通过蠕虫网络隐藏攻击者</a:t>
            </a:r>
            <a:endParaRPr kumimoji="1" lang="en-US" altLang="zh-CN" b="0" dirty="0"/>
          </a:p>
          <a:p>
            <a:pPr>
              <a:spcBef>
                <a:spcPts val="0"/>
              </a:spcBef>
            </a:pPr>
            <a:r>
              <a:rPr kumimoji="1" lang="zh-CN" altLang="en-US" b="0" dirty="0"/>
              <a:t>的位置。</a:t>
            </a:r>
            <a:endParaRPr kumimoji="1" lang="en-US" altLang="zh-CN" b="0" dirty="0"/>
          </a:p>
          <a:p>
            <a:r>
              <a:rPr kumimoji="1" lang="zh-CN" altLang="en-US" sz="1800" dirty="0"/>
              <a:t>工作过程：</a:t>
            </a:r>
            <a:endParaRPr kumimoji="1" lang="en-US" altLang="zh-CN" sz="1800" dirty="0"/>
          </a:p>
          <a:p>
            <a:pPr>
              <a:spcBef>
                <a:spcPts val="0"/>
              </a:spcBef>
            </a:pPr>
            <a:r>
              <a:rPr lang="zh-CN" altLang="en-US" b="0" dirty="0"/>
              <a:t>        蠕虫病毒的程序其工作流程可以分为漏洞扫描、攻击、传染、现</a:t>
            </a:r>
            <a:endParaRPr lang="en-US" altLang="zh-CN" b="0" dirty="0"/>
          </a:p>
          <a:p>
            <a:pPr>
              <a:spcBef>
                <a:spcPts val="0"/>
              </a:spcBef>
            </a:pPr>
            <a:r>
              <a:rPr lang="zh-CN" altLang="en-US" b="0" dirty="0"/>
              <a:t>场处理四个阶段，首先蠕虫程序随机</a:t>
            </a:r>
            <a:r>
              <a:rPr lang="en-US" altLang="zh-CN" b="0" dirty="0"/>
              <a:t>(</a:t>
            </a:r>
            <a:r>
              <a:rPr lang="zh-CN" altLang="en-US" b="0" dirty="0"/>
              <a:t>或在某种倾向性策略下</a:t>
            </a:r>
            <a:r>
              <a:rPr lang="en-US" altLang="zh-CN" b="0" dirty="0"/>
              <a:t>)</a:t>
            </a:r>
            <a:r>
              <a:rPr lang="zh-CN" altLang="en-US" b="0" dirty="0"/>
              <a:t>选取某一</a:t>
            </a:r>
            <a:endParaRPr lang="en-US" altLang="zh-CN" b="0" dirty="0"/>
          </a:p>
          <a:p>
            <a:pPr>
              <a:spcBef>
                <a:spcPts val="0"/>
              </a:spcBef>
            </a:pPr>
            <a:r>
              <a:rPr lang="zh-CN" altLang="en-US" b="0" dirty="0"/>
              <a:t>段</a:t>
            </a:r>
            <a:r>
              <a:rPr lang="en-US" altLang="zh-CN" b="0" dirty="0"/>
              <a:t>IP</a:t>
            </a:r>
            <a:r>
              <a:rPr lang="zh-CN" altLang="en-US" b="0" dirty="0"/>
              <a:t>地址，接着对这一地址段的主机扫描，当扫描到有漏洞的计算机系</a:t>
            </a:r>
            <a:endParaRPr lang="en-US" altLang="zh-CN" b="0" dirty="0"/>
          </a:p>
          <a:p>
            <a:pPr>
              <a:spcBef>
                <a:spcPts val="0"/>
              </a:spcBef>
            </a:pPr>
            <a:r>
              <a:rPr lang="zh-CN" altLang="en-US" b="0" dirty="0"/>
              <a:t>统后，将蠕虫主体迁移到目标主机。然后，蠕虫程序进入被感染的系统</a:t>
            </a:r>
            <a:endParaRPr lang="en-US" altLang="zh-CN" b="0" dirty="0"/>
          </a:p>
          <a:p>
            <a:pPr>
              <a:spcBef>
                <a:spcPts val="0"/>
              </a:spcBef>
            </a:pPr>
            <a:r>
              <a:rPr lang="zh-CN" altLang="en-US" b="0" dirty="0"/>
              <a:t>，对目标主机进行现场处理。同时，蠕虫程序生成多个副本，重复上述</a:t>
            </a:r>
            <a:endParaRPr lang="en-US" altLang="zh-CN" b="0" dirty="0"/>
          </a:p>
          <a:p>
            <a:pPr>
              <a:spcBef>
                <a:spcPts val="0"/>
              </a:spcBef>
            </a:pPr>
            <a:r>
              <a:rPr lang="zh-CN" altLang="en-US" b="0" dirty="0"/>
              <a:t>流程。</a:t>
            </a:r>
            <a:endParaRPr kumimoji="1" lang="en-US" altLang="zh-CN" dirty="0"/>
          </a:p>
          <a:p>
            <a:r>
              <a:rPr kumimoji="1" lang="zh-CN" altLang="en-US" sz="1800" dirty="0"/>
              <a:t>危害：</a:t>
            </a:r>
            <a:endParaRPr kumimoji="1" lang="en-US" altLang="zh-CN" sz="1800" dirty="0"/>
          </a:p>
          <a:p>
            <a:pPr>
              <a:spcBef>
                <a:spcPts val="0"/>
              </a:spcBef>
            </a:pPr>
            <a:r>
              <a:rPr kumimoji="1" lang="en-US" altLang="zh-CN" sz="1800" b="0" dirty="0"/>
              <a:t>        </a:t>
            </a:r>
            <a:r>
              <a:rPr kumimoji="1" lang="zh-CN" altLang="en-US" b="0" dirty="0"/>
              <a:t>拒绝服务、隐私信息丢失</a:t>
            </a:r>
          </a:p>
        </p:txBody>
      </p:sp>
      <p:pic>
        <p:nvPicPr>
          <p:cNvPr id="5" name="图片 4"/>
          <p:cNvPicPr>
            <a:picLocks noChangeAspect="1"/>
          </p:cNvPicPr>
          <p:nvPr/>
        </p:nvPicPr>
        <p:blipFill>
          <a:blip r:embed="rId3"/>
          <a:stretch>
            <a:fillRect/>
          </a:stretch>
        </p:blipFill>
        <p:spPr>
          <a:xfrm>
            <a:off x="6899849" y="1542523"/>
            <a:ext cx="4762500" cy="41814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宏病毒</a:t>
            </a:r>
          </a:p>
        </p:txBody>
      </p:sp>
      <p:sp>
        <p:nvSpPr>
          <p:cNvPr id="3" name="内容占位符 2"/>
          <p:cNvSpPr>
            <a:spLocks noGrp="1"/>
          </p:cNvSpPr>
          <p:nvPr>
            <p:ph sz="quarter" idx="12"/>
          </p:nvPr>
        </p:nvSpPr>
        <p:spPr/>
        <p:txBody>
          <a:bodyPr/>
          <a:lstStyle/>
          <a:p>
            <a:r>
              <a:rPr kumimoji="1" lang="zh-CN" altLang="en-US" sz="1800" dirty="0"/>
              <a:t>定义：</a:t>
            </a:r>
            <a:endParaRPr kumimoji="1" lang="en-US" altLang="zh-CN" sz="1800" dirty="0"/>
          </a:p>
          <a:p>
            <a:pPr>
              <a:spcBef>
                <a:spcPts val="0"/>
              </a:spcBef>
            </a:pPr>
            <a:r>
              <a:rPr lang="zh-CN" altLang="en-US" b="0" dirty="0"/>
              <a:t>        宏病毒是一种寄存在文档或模板的宏中的计算机病毒。</a:t>
            </a:r>
            <a:endParaRPr kumimoji="1" lang="en-US" altLang="zh-CN" dirty="0"/>
          </a:p>
          <a:p>
            <a:endParaRPr kumimoji="1" lang="en-US" altLang="zh-CN" dirty="0"/>
          </a:p>
          <a:p>
            <a:r>
              <a:rPr kumimoji="1" lang="zh-CN" altLang="en-US" sz="1800" dirty="0"/>
              <a:t>特点：</a:t>
            </a:r>
            <a:endParaRPr kumimoji="1" lang="en-US" altLang="zh-CN" sz="1800" dirty="0"/>
          </a:p>
          <a:p>
            <a:pPr>
              <a:spcBef>
                <a:spcPts val="0"/>
              </a:spcBef>
            </a:pPr>
            <a:r>
              <a:rPr lang="zh-CN" altLang="en-US" b="0" dirty="0"/>
              <a:t>        感染文档、传播速度极快、病毒制作周期短、多平台交叉感染</a:t>
            </a:r>
            <a:endParaRPr kumimoji="1" lang="en-US" altLang="zh-CN" dirty="0"/>
          </a:p>
          <a:p>
            <a:endParaRPr kumimoji="1" lang="en-US" altLang="zh-CN" dirty="0"/>
          </a:p>
          <a:p>
            <a:r>
              <a:rPr kumimoji="1" lang="zh-CN" altLang="en-US" sz="1800" dirty="0"/>
              <a:t>工作过程：</a:t>
            </a:r>
            <a:endParaRPr kumimoji="1" lang="en-US" altLang="zh-CN" sz="1800" dirty="0"/>
          </a:p>
          <a:p>
            <a:pPr>
              <a:spcBef>
                <a:spcPts val="0"/>
              </a:spcBef>
            </a:pPr>
            <a:r>
              <a:rPr lang="zh-CN" altLang="en-US" b="0" dirty="0"/>
              <a:t>        打开感染宏病毒的文档，其中的宏就会被执行，于是宏病毒就会</a:t>
            </a:r>
            <a:endParaRPr lang="en-US" altLang="zh-CN" b="0" dirty="0"/>
          </a:p>
          <a:p>
            <a:pPr>
              <a:spcBef>
                <a:spcPts val="0"/>
              </a:spcBef>
            </a:pPr>
            <a:r>
              <a:rPr lang="zh-CN" altLang="en-US" b="0" dirty="0"/>
              <a:t>被激活，转移到计算机上。从此以后，所有自动保存的文档都会“感</a:t>
            </a:r>
            <a:endParaRPr lang="en-US" altLang="zh-CN" b="0" dirty="0"/>
          </a:p>
          <a:p>
            <a:pPr>
              <a:spcBef>
                <a:spcPts val="0"/>
              </a:spcBef>
            </a:pPr>
            <a:r>
              <a:rPr lang="zh-CN" altLang="en-US" b="0" dirty="0"/>
              <a:t>染”上这种宏病毒，而且如果其他用户打开了感染病毒的文档，宏病</a:t>
            </a:r>
            <a:endParaRPr lang="en-US" altLang="zh-CN" b="0" dirty="0"/>
          </a:p>
          <a:p>
            <a:pPr>
              <a:spcBef>
                <a:spcPts val="0"/>
              </a:spcBef>
            </a:pPr>
            <a:r>
              <a:rPr lang="zh-CN" altLang="en-US" b="0" dirty="0"/>
              <a:t>毒又会转移到他的计算机上。</a:t>
            </a:r>
            <a:endParaRPr kumimoji="1" lang="en-US" altLang="zh-CN" dirty="0"/>
          </a:p>
          <a:p>
            <a:endParaRPr kumimoji="1" lang="en-US" altLang="zh-CN" dirty="0"/>
          </a:p>
          <a:p>
            <a:r>
              <a:rPr kumimoji="1" lang="zh-CN" altLang="en-US" sz="1800" dirty="0"/>
              <a:t>危害</a:t>
            </a:r>
            <a:r>
              <a:rPr kumimoji="1" lang="en-US" altLang="zh-CN" sz="1800" dirty="0"/>
              <a:t>:</a:t>
            </a:r>
          </a:p>
          <a:p>
            <a:pPr>
              <a:spcBef>
                <a:spcPts val="0"/>
              </a:spcBef>
            </a:pPr>
            <a:r>
              <a:rPr lang="zh-CN" altLang="en-US" b="0" dirty="0"/>
              <a:t>        感染了宏病毒的文档不能正常打印。封闭或改变文件存储路径，</a:t>
            </a:r>
            <a:endParaRPr lang="en-US" altLang="zh-CN" b="0" dirty="0"/>
          </a:p>
          <a:p>
            <a:pPr>
              <a:spcBef>
                <a:spcPts val="0"/>
              </a:spcBef>
            </a:pPr>
            <a:r>
              <a:rPr lang="zh-CN" altLang="en-US" b="0" dirty="0"/>
              <a:t>将文件改名。非法复制文件，封闭有关菜单，文件无法正常编辑。调</a:t>
            </a:r>
            <a:endParaRPr lang="en-US" altLang="zh-CN" b="0" dirty="0"/>
          </a:p>
          <a:p>
            <a:pPr>
              <a:spcBef>
                <a:spcPts val="0"/>
              </a:spcBef>
            </a:pPr>
            <a:r>
              <a:rPr lang="zh-CN" altLang="en-US" b="0" dirty="0"/>
              <a:t>用系统命令，造成系统破坏。</a:t>
            </a:r>
            <a:endParaRPr kumimoji="1" lang="zh-CN" altLang="en-US" dirty="0"/>
          </a:p>
        </p:txBody>
      </p:sp>
      <p:pic>
        <p:nvPicPr>
          <p:cNvPr id="6" name="图片 5"/>
          <p:cNvPicPr>
            <a:picLocks noChangeAspect="1"/>
          </p:cNvPicPr>
          <p:nvPr/>
        </p:nvPicPr>
        <p:blipFill>
          <a:blip r:embed="rId2"/>
          <a:stretch>
            <a:fillRect/>
          </a:stretch>
        </p:blipFill>
        <p:spPr>
          <a:xfrm>
            <a:off x="6750205" y="1393903"/>
            <a:ext cx="4757854" cy="407019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4695" y="232528"/>
            <a:ext cx="7767842" cy="432802"/>
          </a:xfrm>
        </p:spPr>
        <p:txBody>
          <a:bodyPr/>
          <a:lstStyle/>
          <a:p>
            <a:r>
              <a:rPr kumimoji="1" lang="zh-CN" altLang="en-US" dirty="0"/>
              <a:t>流氓软件</a:t>
            </a:r>
            <a:r>
              <a:rPr kumimoji="1" lang="en-US" altLang="zh-CN" dirty="0"/>
              <a:t>/</a:t>
            </a:r>
            <a:r>
              <a:rPr kumimoji="1" lang="zh-CN" altLang="en-US" dirty="0"/>
              <a:t>间谍软件</a:t>
            </a:r>
            <a:endParaRPr kumimoji="1" lang="en-US" altLang="zh-CN" dirty="0"/>
          </a:p>
        </p:txBody>
      </p:sp>
      <p:sp>
        <p:nvSpPr>
          <p:cNvPr id="3" name="内容占位符 2"/>
          <p:cNvSpPr>
            <a:spLocks noGrp="1"/>
          </p:cNvSpPr>
          <p:nvPr>
            <p:ph sz="quarter" idx="12"/>
          </p:nvPr>
        </p:nvSpPr>
        <p:spPr/>
        <p:txBody>
          <a:bodyPr>
            <a:normAutofit/>
          </a:bodyPr>
          <a:lstStyle/>
          <a:p>
            <a:r>
              <a:rPr kumimoji="1" lang="zh-CN" altLang="en-US" sz="1800" dirty="0"/>
              <a:t>定义：</a:t>
            </a:r>
            <a:endParaRPr kumimoji="1" lang="en-US" altLang="zh-CN" sz="1800" dirty="0"/>
          </a:p>
          <a:p>
            <a:pPr>
              <a:lnSpc>
                <a:spcPct val="100000"/>
              </a:lnSpc>
              <a:spcBef>
                <a:spcPts val="0"/>
              </a:spcBef>
            </a:pPr>
            <a:r>
              <a:rPr lang="zh-CN" altLang="en-US" b="0" dirty="0"/>
              <a:t>        流氓软件、间谍软件起源于国外的“</a:t>
            </a:r>
            <a:r>
              <a:rPr lang="en-US" altLang="zh-CN" b="0" dirty="0" err="1"/>
              <a:t>Badware</a:t>
            </a:r>
            <a:r>
              <a:rPr lang="en-US" altLang="zh-CN" b="0" dirty="0"/>
              <a:t>”</a:t>
            </a:r>
            <a:r>
              <a:rPr lang="zh-CN" altLang="en-US" b="0" dirty="0"/>
              <a:t>一词。对“</a:t>
            </a:r>
            <a:r>
              <a:rPr lang="en-US" altLang="zh-CN" b="0" dirty="0" err="1"/>
              <a:t>Badware</a:t>
            </a:r>
            <a:r>
              <a:rPr lang="en-US" altLang="zh-CN" b="0" dirty="0"/>
              <a:t>”</a:t>
            </a:r>
            <a:r>
              <a:rPr lang="zh-CN" altLang="en-US" b="0" dirty="0"/>
              <a:t>的定义为：是一种跟踪你上网行为并将你的个人信息反馈给隐藏的市场利益集团的软件，并且，他们可以通过该软件能向受害者弹出广告。流氓软件是指在未明确提示用户或未经用户许可的情况下，在用户计算机或其他终端上安装运行，侵害用户合法权益的软</a:t>
            </a:r>
            <a:endParaRPr lang="en-US" altLang="zh-CN" b="0" dirty="0"/>
          </a:p>
          <a:p>
            <a:pPr>
              <a:lnSpc>
                <a:spcPct val="100000"/>
              </a:lnSpc>
              <a:spcBef>
                <a:spcPts val="0"/>
              </a:spcBef>
            </a:pPr>
            <a:r>
              <a:rPr lang="zh-CN" altLang="en-US" b="0" dirty="0"/>
              <a:t>件，但不包含中国法律法规规定的计算机病毒。间谍软件是一种能够在用户不知情的情况下，</a:t>
            </a:r>
            <a:endParaRPr lang="en-US" altLang="zh-CN" b="0" dirty="0"/>
          </a:p>
          <a:p>
            <a:pPr>
              <a:lnSpc>
                <a:spcPct val="100000"/>
              </a:lnSpc>
              <a:spcBef>
                <a:spcPts val="0"/>
              </a:spcBef>
            </a:pPr>
            <a:r>
              <a:rPr lang="zh-CN" altLang="en-US" b="0" dirty="0"/>
              <a:t>在其电脑上安装后门、收集用户信息的软件。它能够削弱用户对其使用经验、隐私和系统安</a:t>
            </a:r>
            <a:endParaRPr lang="en-US" altLang="zh-CN" b="0" dirty="0"/>
          </a:p>
          <a:p>
            <a:pPr>
              <a:lnSpc>
                <a:spcPct val="100000"/>
              </a:lnSpc>
              <a:spcBef>
                <a:spcPts val="0"/>
              </a:spcBef>
            </a:pPr>
            <a:r>
              <a:rPr lang="zh-CN" altLang="en-US" b="0" dirty="0"/>
              <a:t>全的物质控制能力。</a:t>
            </a:r>
            <a:endParaRPr lang="en-US" altLang="zh-CN" b="0" dirty="0"/>
          </a:p>
          <a:p>
            <a:endParaRPr kumimoji="1" lang="en-US" altLang="zh-CN" dirty="0"/>
          </a:p>
          <a:p>
            <a:r>
              <a:rPr kumimoji="1" lang="zh-CN" altLang="en-US" sz="1800" dirty="0"/>
              <a:t>特点：</a:t>
            </a:r>
            <a:endParaRPr kumimoji="1" lang="en-US" altLang="zh-CN" sz="1800" dirty="0"/>
          </a:p>
          <a:p>
            <a:pPr>
              <a:spcBef>
                <a:spcPts val="0"/>
              </a:spcBef>
            </a:pPr>
            <a:r>
              <a:rPr lang="zh-CN" altLang="en-US" b="0" dirty="0"/>
              <a:t>        强制安装、难以卸载、浏览器劫持、广告弹出、恶意收集用户信息、恶意卸载、恶意</a:t>
            </a:r>
            <a:endParaRPr lang="en-US" altLang="zh-CN" b="0" dirty="0"/>
          </a:p>
          <a:p>
            <a:pPr>
              <a:spcBef>
                <a:spcPts val="0"/>
              </a:spcBef>
            </a:pPr>
            <a:r>
              <a:rPr lang="zh-CN" altLang="en-US" b="0" dirty="0"/>
              <a:t>捆绑、恶意安装等。</a:t>
            </a:r>
            <a:endParaRPr kumimoji="1" lang="en-US" altLang="zh-CN" dirty="0"/>
          </a:p>
          <a:p>
            <a:r>
              <a:rPr kumimoji="1" lang="zh-CN" altLang="en-US" sz="1800" dirty="0"/>
              <a:t>工作过程：</a:t>
            </a:r>
            <a:endParaRPr kumimoji="1" lang="en-US" altLang="zh-CN" sz="1800" dirty="0"/>
          </a:p>
          <a:p>
            <a:pPr>
              <a:spcBef>
                <a:spcPts val="0"/>
              </a:spcBef>
            </a:pPr>
            <a:r>
              <a:rPr lang="zh-CN" altLang="en-US" b="0" dirty="0"/>
              <a:t>        在自身安装包中捆绑其它有害软件的安装包（目标软件具有完善卸载功能且无害、无明</a:t>
            </a:r>
            <a:endParaRPr lang="en-US" altLang="zh-CN" b="0" dirty="0"/>
          </a:p>
          <a:p>
            <a:pPr>
              <a:spcBef>
                <a:spcPts val="0"/>
              </a:spcBef>
            </a:pPr>
            <a:r>
              <a:rPr lang="zh-CN" altLang="en-US" b="0" dirty="0"/>
              <a:t>显恶意行为的）收集敏感信息，但隐私权协议未注明，隐私权协议缺失，或将隐私信息向第</a:t>
            </a:r>
            <a:endParaRPr lang="en-US" altLang="zh-CN" b="0" dirty="0"/>
          </a:p>
          <a:p>
            <a:pPr>
              <a:spcBef>
                <a:spcPts val="0"/>
              </a:spcBef>
            </a:pPr>
            <a:r>
              <a:rPr lang="zh-CN" altLang="en-US" b="0" dirty="0"/>
              <a:t>三方泄露</a:t>
            </a:r>
            <a:r>
              <a:rPr lang="en-US" altLang="zh-CN" b="0" dirty="0"/>
              <a:t>/</a:t>
            </a:r>
            <a:r>
              <a:rPr lang="zh-CN" altLang="en-US" b="0" dirty="0"/>
              <a:t>出售。明显弱化系统安全性或稳定性的应用，如后台植入、破坏系统文件、恶意修</a:t>
            </a:r>
            <a:endParaRPr lang="en-US" altLang="zh-CN" b="0" dirty="0"/>
          </a:p>
          <a:p>
            <a:pPr>
              <a:spcBef>
                <a:spcPts val="0"/>
              </a:spcBef>
            </a:pPr>
            <a:r>
              <a:rPr lang="zh-CN" altLang="en-US" b="0" dirty="0"/>
              <a:t>改根证书等。无法以自身设置取消的返利链接捆绑或主页绑定。</a:t>
            </a:r>
            <a:endParaRPr kumimoji="1" lang="en-US" altLang="zh-CN" b="0" dirty="0"/>
          </a:p>
          <a:p>
            <a:r>
              <a:rPr kumimoji="1" lang="zh-CN" altLang="en-US" sz="1800" dirty="0"/>
              <a:t>危害：</a:t>
            </a:r>
            <a:endParaRPr kumimoji="1" lang="en-US" altLang="zh-CN" sz="1800" dirty="0"/>
          </a:p>
          <a:p>
            <a:pPr>
              <a:spcBef>
                <a:spcPts val="0"/>
              </a:spcBef>
            </a:pPr>
            <a:r>
              <a:rPr kumimoji="1" lang="zh-CN" altLang="en-US" b="0" dirty="0"/>
              <a:t>        窃取隐私，影响用户使用体验。</a:t>
            </a:r>
            <a:endParaRPr kumimoji="1" lang="en-US" altLang="zh-CN" b="0" dirty="0"/>
          </a:p>
          <a:p>
            <a:endParaRPr kumimoji="1" lang="zh-CN" altLang="en-US" dirty="0"/>
          </a:p>
        </p:txBody>
      </p:sp>
      <p:pic>
        <p:nvPicPr>
          <p:cNvPr id="5" name="图片 4"/>
          <p:cNvPicPr>
            <a:picLocks noChangeAspect="1"/>
          </p:cNvPicPr>
          <p:nvPr/>
        </p:nvPicPr>
        <p:blipFill>
          <a:blip r:embed="rId2"/>
          <a:stretch>
            <a:fillRect/>
          </a:stretch>
        </p:blipFill>
        <p:spPr>
          <a:xfrm>
            <a:off x="8794595" y="1789592"/>
            <a:ext cx="2744477" cy="387522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僵尸网络</a:t>
            </a:r>
          </a:p>
        </p:txBody>
      </p:sp>
      <p:sp>
        <p:nvSpPr>
          <p:cNvPr id="3" name="内容占位符 2"/>
          <p:cNvSpPr>
            <a:spLocks noGrp="1"/>
          </p:cNvSpPr>
          <p:nvPr>
            <p:ph sz="quarter" idx="12"/>
          </p:nvPr>
        </p:nvSpPr>
        <p:spPr>
          <a:xfrm>
            <a:off x="464695" y="865724"/>
            <a:ext cx="11288690" cy="5535075"/>
          </a:xfrm>
        </p:spPr>
        <p:txBody>
          <a:bodyPr>
            <a:normAutofit/>
          </a:bodyPr>
          <a:lstStyle/>
          <a:p>
            <a:r>
              <a:rPr lang="zh-CN" altLang="en-US" sz="1800" dirty="0"/>
              <a:t>定义：</a:t>
            </a:r>
            <a:endParaRPr lang="en-US" altLang="zh-CN" sz="1800" dirty="0"/>
          </a:p>
          <a:p>
            <a:pPr>
              <a:spcBef>
                <a:spcPts val="0"/>
              </a:spcBef>
            </a:pPr>
            <a:r>
              <a:rPr lang="zh-CN" altLang="en-US" b="0" dirty="0"/>
              <a:t>        采用一种或多种传播手段，将大量主机感染僵尸程序，从而在控制者和被感染主机之间所形成的一个可一对多控制的网络。</a:t>
            </a:r>
            <a:endParaRPr lang="en-US" altLang="zh-CN" b="0" dirty="0"/>
          </a:p>
          <a:p>
            <a:pPr>
              <a:spcBef>
                <a:spcPts val="0"/>
              </a:spcBef>
            </a:pPr>
            <a:r>
              <a:rPr lang="zh-CN" altLang="en-US" b="0" dirty="0"/>
              <a:t>僵尸程序：指实现恶意控制功能的程序代码；</a:t>
            </a:r>
            <a:endParaRPr lang="en-US" altLang="zh-CN" b="0" dirty="0"/>
          </a:p>
          <a:p>
            <a:pPr>
              <a:spcBef>
                <a:spcPts val="0"/>
              </a:spcBef>
            </a:pPr>
            <a:r>
              <a:rPr lang="zh-CN" altLang="en-US" b="0" dirty="0"/>
              <a:t>控制服务器：指控制和通信</a:t>
            </a:r>
            <a:r>
              <a:rPr lang="en-US" altLang="zh-CN" b="0" dirty="0"/>
              <a:t>(C&amp;C)</a:t>
            </a:r>
            <a:r>
              <a:rPr lang="zh-CN" altLang="en-US" b="0" dirty="0"/>
              <a:t>的中心服务器</a:t>
            </a:r>
            <a:endParaRPr kumimoji="1" lang="en-US" altLang="zh-CN" b="0" dirty="0"/>
          </a:p>
          <a:p>
            <a:endParaRPr kumimoji="1" lang="en-US" altLang="zh-CN" b="0" dirty="0"/>
          </a:p>
          <a:p>
            <a:r>
              <a:rPr kumimoji="1" lang="zh-CN" altLang="en-US" sz="1800" dirty="0"/>
              <a:t>特点：</a:t>
            </a:r>
            <a:endParaRPr kumimoji="1" lang="en-US" altLang="zh-CN" sz="1800" dirty="0"/>
          </a:p>
          <a:p>
            <a:pPr>
              <a:spcBef>
                <a:spcPts val="0"/>
              </a:spcBef>
            </a:pPr>
            <a:r>
              <a:rPr lang="zh-CN" altLang="en-US" b="0" dirty="0"/>
              <a:t>        可控制的网络，这个网络并不是指物理意义上具有拓扑结构的网络，它具</a:t>
            </a:r>
            <a:endParaRPr lang="en-US" altLang="zh-CN" b="0" dirty="0"/>
          </a:p>
          <a:p>
            <a:pPr>
              <a:spcBef>
                <a:spcPts val="0"/>
              </a:spcBef>
            </a:pPr>
            <a:r>
              <a:rPr lang="zh-CN" altLang="en-US" b="0" dirty="0"/>
              <a:t>有一定的分布性，随着</a:t>
            </a:r>
            <a:r>
              <a:rPr lang="en-US" altLang="zh-CN" b="0" dirty="0"/>
              <a:t>bot</a:t>
            </a:r>
            <a:r>
              <a:rPr lang="zh-CN" altLang="en-US" b="0" dirty="0"/>
              <a:t>程序的不断传播而不断有新位置的僵尸计算机添加到</a:t>
            </a:r>
            <a:endParaRPr lang="en-US" altLang="zh-CN" b="0" dirty="0"/>
          </a:p>
          <a:p>
            <a:pPr>
              <a:spcBef>
                <a:spcPts val="0"/>
              </a:spcBef>
            </a:pPr>
            <a:r>
              <a:rPr lang="zh-CN" altLang="en-US" b="0" dirty="0"/>
              <a:t>这个网络中来，可以一对多地执行相同的恶意行为。</a:t>
            </a:r>
            <a:endParaRPr kumimoji="1" lang="en-US" altLang="zh-CN" b="0" dirty="0"/>
          </a:p>
          <a:p>
            <a:endParaRPr kumimoji="1" lang="en-US" altLang="zh-CN" sz="1800" dirty="0"/>
          </a:p>
          <a:p>
            <a:r>
              <a:rPr kumimoji="1" lang="zh-CN" altLang="en-US" sz="1800" dirty="0"/>
              <a:t>工作过程：</a:t>
            </a:r>
            <a:endParaRPr kumimoji="1" lang="en-US" altLang="zh-CN" sz="1800" dirty="0"/>
          </a:p>
          <a:p>
            <a:pPr>
              <a:spcBef>
                <a:spcPts val="0"/>
              </a:spcBef>
            </a:pPr>
            <a:r>
              <a:rPr lang="en-US" altLang="zh-CN" b="0" dirty="0"/>
              <a:t>        Botnet</a:t>
            </a:r>
            <a:r>
              <a:rPr lang="zh-CN" altLang="en-US" b="0" dirty="0"/>
              <a:t>的工作过程包括传播、加入和控制三个阶段。通过主动攻击漏洞、</a:t>
            </a:r>
            <a:endParaRPr lang="en-US" altLang="zh-CN" b="0" dirty="0"/>
          </a:p>
          <a:p>
            <a:pPr>
              <a:spcBef>
                <a:spcPts val="0"/>
              </a:spcBef>
            </a:pPr>
            <a:r>
              <a:rPr lang="zh-CN" altLang="en-US" b="0" dirty="0"/>
              <a:t>邮件病毒、即时通信软件、恶意网站脚本、特洛伊木马等途径在网络中传播。</a:t>
            </a:r>
            <a:endParaRPr lang="en-US" altLang="zh-CN" b="0" dirty="0"/>
          </a:p>
          <a:p>
            <a:pPr>
              <a:spcBef>
                <a:spcPts val="0"/>
              </a:spcBef>
            </a:pPr>
            <a:r>
              <a:rPr lang="zh-CN" altLang="en-US" b="0" dirty="0"/>
              <a:t>在加入阶段，每一个被感染主机都会随着隐藏在自身上的</a:t>
            </a:r>
            <a:r>
              <a:rPr lang="en-US" altLang="zh-CN" b="0" dirty="0"/>
              <a:t>bot</a:t>
            </a:r>
            <a:r>
              <a:rPr lang="zh-CN" altLang="en-US" b="0" dirty="0"/>
              <a:t>程序的发作而加</a:t>
            </a:r>
            <a:endParaRPr lang="en-US" altLang="zh-CN" b="0" dirty="0"/>
          </a:p>
          <a:p>
            <a:pPr>
              <a:spcBef>
                <a:spcPts val="0"/>
              </a:spcBef>
            </a:pPr>
            <a:r>
              <a:rPr lang="zh-CN" altLang="en-US" b="0" dirty="0"/>
              <a:t>入到</a:t>
            </a:r>
            <a:r>
              <a:rPr lang="en-US" altLang="zh-CN" b="0" dirty="0"/>
              <a:t>Botnet</a:t>
            </a:r>
            <a:r>
              <a:rPr lang="zh-CN" altLang="en-US" b="0" dirty="0"/>
              <a:t>中去。在控制阶段，攻击者通过中心服务器发送预先定义好的控制</a:t>
            </a:r>
            <a:endParaRPr lang="en-US" altLang="zh-CN" b="0" dirty="0"/>
          </a:p>
          <a:p>
            <a:pPr>
              <a:spcBef>
                <a:spcPts val="0"/>
              </a:spcBef>
            </a:pPr>
            <a:r>
              <a:rPr lang="zh-CN" altLang="en-US" b="0" dirty="0"/>
              <a:t>指令，让被感染主机执行恶意行为。</a:t>
            </a:r>
            <a:endParaRPr lang="en-US" altLang="zh-CN" b="0" dirty="0"/>
          </a:p>
          <a:p>
            <a:endParaRPr kumimoji="1" lang="en-US" altLang="zh-CN" sz="1800" dirty="0"/>
          </a:p>
          <a:p>
            <a:r>
              <a:rPr kumimoji="1" lang="zh-CN" altLang="en-US" sz="1800" dirty="0"/>
              <a:t>危害：</a:t>
            </a:r>
            <a:endParaRPr kumimoji="1" lang="en-US" altLang="zh-CN" sz="1800" dirty="0"/>
          </a:p>
          <a:p>
            <a:r>
              <a:rPr kumimoji="1" lang="zh-CN" altLang="en-US" b="0" dirty="0"/>
              <a:t>        拒绝服务攻击；发送垃圾邮件；窃取秘密；滥用资源；僵尸网络挖矿</a:t>
            </a:r>
            <a:endParaRPr kumimoji="1" lang="en-US" altLang="zh-CN" b="0" dirty="0"/>
          </a:p>
          <a:p>
            <a:endParaRPr kumimoji="1" lang="en-US" altLang="zh-CN" b="0" dirty="0"/>
          </a:p>
          <a:p>
            <a:endParaRPr kumimoji="1" lang="en-US" altLang="zh-CN" b="0" dirty="0"/>
          </a:p>
          <a:p>
            <a:endParaRPr kumimoji="1" lang="en-US" altLang="zh-CN" b="0" dirty="0"/>
          </a:p>
        </p:txBody>
      </p:sp>
      <p:pic>
        <p:nvPicPr>
          <p:cNvPr id="5" name="图片 4"/>
          <p:cNvPicPr>
            <a:picLocks noChangeAspect="1"/>
          </p:cNvPicPr>
          <p:nvPr/>
        </p:nvPicPr>
        <p:blipFill>
          <a:blip r:embed="rId2"/>
          <a:stretch>
            <a:fillRect/>
          </a:stretch>
        </p:blipFill>
        <p:spPr>
          <a:xfrm>
            <a:off x="7627433" y="1911349"/>
            <a:ext cx="4034915" cy="341893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7319" y="278898"/>
            <a:ext cx="5837443" cy="502766"/>
          </a:xfrm>
          <a:prstGeom prst="rect">
            <a:avLst/>
          </a:prstGeom>
          <a:noFill/>
        </p:spPr>
        <p:txBody>
          <a:bodyPr wrap="square" rtlCol="0">
            <a:spAutoFit/>
          </a:bodyPr>
          <a:lstStyle/>
          <a:p>
            <a:r>
              <a:rPr lang="zh-CN" altLang="en-US" sz="2665"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木马和僵尸程序事件情况分析</a:t>
            </a:r>
          </a:p>
        </p:txBody>
      </p:sp>
      <p:sp>
        <p:nvSpPr>
          <p:cNvPr id="2" name="矩形 1"/>
          <p:cNvSpPr/>
          <p:nvPr/>
        </p:nvSpPr>
        <p:spPr>
          <a:xfrm>
            <a:off x="623392" y="781664"/>
            <a:ext cx="10945216" cy="33855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2018</a:t>
            </a:r>
            <a:r>
              <a:rPr lang="zh-CN" altLang="zh-CN" sz="1600" dirty="0">
                <a:latin typeface="微软雅黑" panose="020B0503020204020204" pitchFamily="34" charset="-122"/>
                <a:ea typeface="微软雅黑" panose="020B0503020204020204" pitchFamily="34" charset="-122"/>
              </a:rPr>
              <a:t>年河北省内木马或僵尸程序受控主机</a:t>
            </a:r>
            <a:r>
              <a:rPr lang="en-US" altLang="zh-CN" sz="1600" dirty="0">
                <a:latin typeface="微软雅黑" panose="020B0503020204020204" pitchFamily="34" charset="-122"/>
                <a:ea typeface="微软雅黑" panose="020B0503020204020204" pitchFamily="34" charset="-122"/>
              </a:rPr>
              <a:t>IP</a:t>
            </a:r>
            <a:r>
              <a:rPr lang="zh-CN" altLang="zh-CN" sz="1600" dirty="0">
                <a:latin typeface="微软雅黑" panose="020B0503020204020204" pitchFamily="34" charset="-122"/>
                <a:ea typeface="微软雅黑" panose="020B0503020204020204" pitchFamily="34" charset="-122"/>
              </a:rPr>
              <a:t>数量按地市统计如下图所示：</a:t>
            </a:r>
          </a:p>
        </p:txBody>
      </p:sp>
      <p:pic>
        <p:nvPicPr>
          <p:cNvPr id="49154" name="图表 1"/>
          <p:cNvPicPr>
            <a:picLocks noChangeArrowheads="1"/>
          </p:cNvPicPr>
          <p:nvPr/>
        </p:nvPicPr>
        <p:blipFill>
          <a:blip r:embed="rId3" cstate="print"/>
          <a:srcRect/>
          <a:stretch>
            <a:fillRect/>
          </a:stretch>
        </p:blipFill>
        <p:spPr bwMode="auto">
          <a:xfrm>
            <a:off x="1967542" y="1700808"/>
            <a:ext cx="7968885" cy="470452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321076" y="2413262"/>
            <a:ext cx="2299440" cy="229944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 52"/>
          <p:cNvGrpSpPr/>
          <p:nvPr/>
        </p:nvGrpSpPr>
        <p:grpSpPr>
          <a:xfrm rot="9000000">
            <a:off x="3314168" y="1667507"/>
            <a:ext cx="341439" cy="227802"/>
            <a:chOff x="3319130" y="2849962"/>
            <a:chExt cx="341439" cy="227802"/>
          </a:xfrm>
          <a:solidFill>
            <a:srgbClr val="184199"/>
          </a:solidFill>
        </p:grpSpPr>
        <p:sp>
          <p:nvSpPr>
            <p:cNvPr id="9" name="椭圆 8"/>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燕尾形 9"/>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11" name="组 63"/>
          <p:cNvGrpSpPr/>
          <p:nvPr/>
        </p:nvGrpSpPr>
        <p:grpSpPr>
          <a:xfrm rot="11280000">
            <a:off x="3807081" y="3559044"/>
            <a:ext cx="341439" cy="227802"/>
            <a:chOff x="3319130" y="2849962"/>
            <a:chExt cx="341439" cy="227802"/>
          </a:xfrm>
          <a:solidFill>
            <a:srgbClr val="184199"/>
          </a:solidFill>
        </p:grpSpPr>
        <p:sp>
          <p:nvSpPr>
            <p:cNvPr id="12" name="椭圆 11"/>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3" name="燕尾形 12"/>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微软雅黑" panose="020B0503020204020204" pitchFamily="34" charset="-122"/>
                <a:ea typeface="微软雅黑" panose="020B0503020204020204" pitchFamily="34" charset="-122"/>
              </a:endParaRPr>
            </a:p>
          </p:txBody>
        </p:sp>
      </p:grpSp>
      <p:grpSp>
        <p:nvGrpSpPr>
          <p:cNvPr id="14" name="组 66"/>
          <p:cNvGrpSpPr/>
          <p:nvPr/>
        </p:nvGrpSpPr>
        <p:grpSpPr>
          <a:xfrm rot="12600000">
            <a:off x="3636749" y="4206666"/>
            <a:ext cx="341439" cy="227802"/>
            <a:chOff x="3319130" y="2849962"/>
            <a:chExt cx="341439" cy="227802"/>
          </a:xfrm>
          <a:solidFill>
            <a:srgbClr val="184199"/>
          </a:solidFill>
        </p:grpSpPr>
        <p:sp>
          <p:nvSpPr>
            <p:cNvPr id="15" name="椭圆 14"/>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燕尾形 15"/>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7" name="椭圆 11"/>
          <p:cNvSpPr>
            <a:spLocks noChangeArrowheads="1"/>
          </p:cNvSpPr>
          <p:nvPr/>
        </p:nvSpPr>
        <p:spPr bwMode="auto">
          <a:xfrm>
            <a:off x="4326890" y="932815"/>
            <a:ext cx="706755" cy="721995"/>
          </a:xfrm>
          <a:prstGeom prst="ellipse">
            <a:avLst/>
          </a:prstGeom>
          <a:solidFill>
            <a:srgbClr val="184199"/>
          </a:solidFill>
          <a:ln>
            <a:noFill/>
          </a:ln>
        </p:spPr>
        <p:txBody>
          <a:bodyPr lIns="68580" tIns="34290" rIns="68580" bIns="3429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8" name="椭圆 11"/>
          <p:cNvSpPr>
            <a:spLocks noChangeArrowheads="1"/>
          </p:cNvSpPr>
          <p:nvPr/>
        </p:nvSpPr>
        <p:spPr bwMode="auto">
          <a:xfrm>
            <a:off x="4326890" y="5260975"/>
            <a:ext cx="706755" cy="721995"/>
          </a:xfrm>
          <a:prstGeom prst="ellipse">
            <a:avLst/>
          </a:prstGeom>
          <a:solidFill>
            <a:srgbClr val="184199"/>
          </a:solidFill>
          <a:ln>
            <a:noFill/>
          </a:ln>
        </p:spPr>
        <p:txBody>
          <a:bodyPr lIns="68580" tIns="34290" rIns="68580" bIns="3429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9" name="椭圆 11"/>
          <p:cNvSpPr>
            <a:spLocks noChangeArrowheads="1"/>
          </p:cNvSpPr>
          <p:nvPr/>
        </p:nvSpPr>
        <p:spPr bwMode="auto">
          <a:xfrm>
            <a:off x="4326890" y="4383405"/>
            <a:ext cx="706755" cy="721995"/>
          </a:xfrm>
          <a:prstGeom prst="ellipse">
            <a:avLst/>
          </a:prstGeom>
          <a:solidFill>
            <a:srgbClr val="184199"/>
          </a:solidFill>
          <a:ln>
            <a:noFill/>
          </a:ln>
        </p:spPr>
        <p:txBody>
          <a:bodyPr lIns="68580" tIns="34290" rIns="68580" bIns="3429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0" name="椭圆 11"/>
          <p:cNvSpPr>
            <a:spLocks noChangeArrowheads="1"/>
          </p:cNvSpPr>
          <p:nvPr/>
        </p:nvSpPr>
        <p:spPr bwMode="auto">
          <a:xfrm>
            <a:off x="4326890" y="3507740"/>
            <a:ext cx="706755" cy="721995"/>
          </a:xfrm>
          <a:prstGeom prst="ellipse">
            <a:avLst/>
          </a:prstGeom>
          <a:solidFill>
            <a:srgbClr val="184199"/>
          </a:solidFill>
          <a:ln>
            <a:noFill/>
          </a:ln>
        </p:spPr>
        <p:txBody>
          <a:bodyPr lIns="68580" tIns="34290" rIns="68580" bIns="3429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1" name="椭圆 11"/>
          <p:cNvSpPr>
            <a:spLocks noChangeArrowheads="1"/>
          </p:cNvSpPr>
          <p:nvPr/>
        </p:nvSpPr>
        <p:spPr bwMode="auto">
          <a:xfrm>
            <a:off x="4326890" y="2662555"/>
            <a:ext cx="706755" cy="721995"/>
          </a:xfrm>
          <a:prstGeom prst="ellipse">
            <a:avLst/>
          </a:prstGeom>
          <a:solidFill>
            <a:srgbClr val="184199"/>
          </a:solidFill>
          <a:ln>
            <a:noFill/>
          </a:ln>
        </p:spPr>
        <p:txBody>
          <a:bodyPr lIns="68580" tIns="34290" rIns="68580" bIns="3429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2" name="椭圆 11"/>
          <p:cNvSpPr>
            <a:spLocks noChangeArrowheads="1"/>
          </p:cNvSpPr>
          <p:nvPr/>
        </p:nvSpPr>
        <p:spPr bwMode="auto">
          <a:xfrm>
            <a:off x="4326890" y="1795145"/>
            <a:ext cx="706755" cy="721995"/>
          </a:xfrm>
          <a:prstGeom prst="ellipse">
            <a:avLst/>
          </a:prstGeom>
          <a:solidFill>
            <a:srgbClr val="184199"/>
          </a:solidFill>
          <a:ln>
            <a:noFill/>
          </a:ln>
        </p:spPr>
        <p:txBody>
          <a:bodyPr lIns="68580" tIns="34290" rIns="68580" bIns="3429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23" name="组 52"/>
          <p:cNvGrpSpPr/>
          <p:nvPr/>
        </p:nvGrpSpPr>
        <p:grpSpPr>
          <a:xfrm rot="9780000">
            <a:off x="3610078" y="2298697"/>
            <a:ext cx="341439" cy="227802"/>
            <a:chOff x="3319130" y="2849962"/>
            <a:chExt cx="341439" cy="227802"/>
          </a:xfrm>
          <a:solidFill>
            <a:srgbClr val="184199"/>
          </a:solidFill>
        </p:grpSpPr>
        <p:sp>
          <p:nvSpPr>
            <p:cNvPr id="24" name="椭圆 23"/>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燕尾形 24"/>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26" name="组 52"/>
          <p:cNvGrpSpPr/>
          <p:nvPr/>
        </p:nvGrpSpPr>
        <p:grpSpPr>
          <a:xfrm rot="10380000">
            <a:off x="3768193" y="2881627"/>
            <a:ext cx="341439" cy="227802"/>
            <a:chOff x="3319130" y="2849962"/>
            <a:chExt cx="341439" cy="227802"/>
          </a:xfrm>
          <a:solidFill>
            <a:srgbClr val="184199"/>
          </a:solidFill>
        </p:grpSpPr>
        <p:sp>
          <p:nvSpPr>
            <p:cNvPr id="27" name="椭圆 26"/>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8" name="燕尾形 27"/>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微软雅黑" panose="020B0503020204020204" pitchFamily="34" charset="-122"/>
                <a:ea typeface="微软雅黑" panose="020B0503020204020204" pitchFamily="34" charset="-122"/>
              </a:endParaRPr>
            </a:p>
          </p:txBody>
        </p:sp>
      </p:grpSp>
      <p:grpSp>
        <p:nvGrpSpPr>
          <p:cNvPr id="29" name="组 52"/>
          <p:cNvGrpSpPr/>
          <p:nvPr/>
        </p:nvGrpSpPr>
        <p:grpSpPr>
          <a:xfrm rot="12480000">
            <a:off x="3317343" y="4866637"/>
            <a:ext cx="341439" cy="227802"/>
            <a:chOff x="3319130" y="2849962"/>
            <a:chExt cx="341439" cy="227802"/>
          </a:xfrm>
          <a:solidFill>
            <a:srgbClr val="184199"/>
          </a:solidFill>
        </p:grpSpPr>
        <p:sp>
          <p:nvSpPr>
            <p:cNvPr id="30" name="椭圆 29"/>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燕尾形 30"/>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32" name="文本框 31"/>
          <p:cNvSpPr txBox="1"/>
          <p:nvPr/>
        </p:nvSpPr>
        <p:spPr>
          <a:xfrm>
            <a:off x="1880870" y="2962910"/>
            <a:ext cx="1179830" cy="1198880"/>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防范措施</a:t>
            </a:r>
          </a:p>
        </p:txBody>
      </p:sp>
      <p:sp>
        <p:nvSpPr>
          <p:cNvPr id="33" name="文本占位符 1"/>
          <p:cNvSpPr>
            <a:spLocks noGrp="1"/>
          </p:cNvSpPr>
          <p:nvPr/>
        </p:nvSpPr>
        <p:spPr>
          <a:xfrm>
            <a:off x="464695" y="232528"/>
            <a:ext cx="7767842" cy="403225"/>
          </a:xfrm>
          <a:prstGeom prst="rect">
            <a:avLst/>
          </a:prstGeom>
        </p:spPr>
        <p:txBody>
          <a:bodyPr wrap="square" lIns="90000" tIns="36000" bIns="36000">
            <a:spAutoFit/>
          </a:bodyPr>
          <a:lstStyle>
            <a:lvl1pPr marL="0" indent="0" algn="l" defTabSz="914400" rtl="0" eaLnBrk="1" latinLnBrk="0" hangingPunct="1">
              <a:lnSpc>
                <a:spcPct val="90000"/>
              </a:lnSpc>
              <a:spcBef>
                <a:spcPts val="1000"/>
              </a:spcBef>
              <a:buFontTx/>
              <a:buNone/>
              <a:defRPr sz="2600" b="1" kern="1200">
                <a:solidFill>
                  <a:srgbClr val="184199"/>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微软雅黑" panose="020B0503020204020204" pitchFamily="34" charset="-122"/>
                <a:ea typeface="微软雅黑" panose="020B0503020204020204" pitchFamily="34" charset="-122"/>
              </a:rPr>
              <a:t>终端安全</a:t>
            </a:r>
            <a:r>
              <a:rPr sz="2400" dirty="0" err="1">
                <a:latin typeface="微软雅黑" panose="020B0503020204020204" pitchFamily="34" charset="-122"/>
                <a:ea typeface="微软雅黑" panose="020B0503020204020204" pitchFamily="34" charset="-122"/>
              </a:rPr>
              <a:t>防范措施</a:t>
            </a:r>
            <a:endParaRPr sz="2400"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5353685" y="1109345"/>
            <a:ext cx="5961380" cy="36830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不要点击来源不明的邮件附件，不从不明网站下载软件</a:t>
            </a:r>
          </a:p>
        </p:txBody>
      </p:sp>
      <p:sp>
        <p:nvSpPr>
          <p:cNvPr id="35" name="文本框 34"/>
          <p:cNvSpPr txBox="1"/>
          <p:nvPr/>
        </p:nvSpPr>
        <p:spPr>
          <a:xfrm>
            <a:off x="5353685" y="1971675"/>
            <a:ext cx="5086985" cy="36830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及时给主机打补丁，修复相应的高危漏洞</a:t>
            </a:r>
          </a:p>
        </p:txBody>
      </p:sp>
      <p:sp>
        <p:nvSpPr>
          <p:cNvPr id="36" name="文本框 35"/>
          <p:cNvSpPr txBox="1"/>
          <p:nvPr/>
        </p:nvSpPr>
        <p:spPr>
          <a:xfrm>
            <a:off x="5353685" y="2839720"/>
            <a:ext cx="4242435" cy="36830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对重要的数据文件定期进行非本地备份</a:t>
            </a:r>
          </a:p>
        </p:txBody>
      </p:sp>
      <p:sp>
        <p:nvSpPr>
          <p:cNvPr id="37" name="文本框 36"/>
          <p:cNvSpPr txBox="1"/>
          <p:nvPr/>
        </p:nvSpPr>
        <p:spPr>
          <a:xfrm>
            <a:off x="5353685" y="3684905"/>
            <a:ext cx="5776595"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尽量关闭不必要的文件共享权限以及关闭不必要的端口</a:t>
            </a:r>
          </a:p>
        </p:txBody>
      </p:sp>
      <p:sp>
        <p:nvSpPr>
          <p:cNvPr id="38" name="文本框 37"/>
          <p:cNvSpPr txBox="1"/>
          <p:nvPr/>
        </p:nvSpPr>
        <p:spPr>
          <a:xfrm>
            <a:off x="5353685" y="4559935"/>
            <a:ext cx="6033135"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RDP远程服务器等连接尽量使用强密码，不要使用弱密码</a:t>
            </a:r>
            <a:endParaRPr lang="zh-CN" altLang="en-US" b="1"/>
          </a:p>
        </p:txBody>
      </p:sp>
      <p:sp>
        <p:nvSpPr>
          <p:cNvPr id="39" name="文本框 38"/>
          <p:cNvSpPr txBox="1"/>
          <p:nvPr/>
        </p:nvSpPr>
        <p:spPr>
          <a:xfrm>
            <a:off x="5353685" y="5299075"/>
            <a:ext cx="6166485" cy="64516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安装专业的终端安全防护软件，为主机提供端点防护和病毒检测清理功能</a:t>
            </a:r>
          </a:p>
        </p:txBody>
      </p:sp>
      <p:sp>
        <p:nvSpPr>
          <p:cNvPr id="40" name="文本框 39"/>
          <p:cNvSpPr txBox="1"/>
          <p:nvPr/>
        </p:nvSpPr>
        <p:spPr>
          <a:xfrm>
            <a:off x="4504690" y="1062990"/>
            <a:ext cx="350520"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p>
        </p:txBody>
      </p:sp>
      <p:sp>
        <p:nvSpPr>
          <p:cNvPr id="41" name="文本框 40"/>
          <p:cNvSpPr txBox="1"/>
          <p:nvPr/>
        </p:nvSpPr>
        <p:spPr>
          <a:xfrm>
            <a:off x="4504690" y="1919497"/>
            <a:ext cx="350520"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p>
        </p:txBody>
      </p:sp>
      <p:sp>
        <p:nvSpPr>
          <p:cNvPr id="42" name="文本框 41"/>
          <p:cNvSpPr txBox="1"/>
          <p:nvPr/>
        </p:nvSpPr>
        <p:spPr>
          <a:xfrm>
            <a:off x="4505325" y="5391785"/>
            <a:ext cx="350520"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6</a:t>
            </a:r>
          </a:p>
        </p:txBody>
      </p:sp>
      <p:sp>
        <p:nvSpPr>
          <p:cNvPr id="43" name="文本框 42"/>
          <p:cNvSpPr txBox="1"/>
          <p:nvPr/>
        </p:nvSpPr>
        <p:spPr>
          <a:xfrm>
            <a:off x="4504690" y="4514215"/>
            <a:ext cx="350520"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a:t>
            </a:r>
          </a:p>
        </p:txBody>
      </p:sp>
      <p:sp>
        <p:nvSpPr>
          <p:cNvPr id="44" name="文本框 43"/>
          <p:cNvSpPr txBox="1"/>
          <p:nvPr/>
        </p:nvSpPr>
        <p:spPr>
          <a:xfrm>
            <a:off x="4504690" y="3639185"/>
            <a:ext cx="350520"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a:t>
            </a:r>
          </a:p>
        </p:txBody>
      </p:sp>
      <p:sp>
        <p:nvSpPr>
          <p:cNvPr id="45" name="文本框 44"/>
          <p:cNvSpPr txBox="1"/>
          <p:nvPr/>
        </p:nvSpPr>
        <p:spPr>
          <a:xfrm>
            <a:off x="4504690" y="2793365"/>
            <a:ext cx="350520"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491316" y="2918681"/>
            <a:ext cx="2866561" cy="1020638"/>
          </a:xfrm>
        </p:spPr>
        <p:txBody>
          <a:bodyPr>
            <a:normAutofit/>
          </a:bodyPr>
          <a:lstStyle/>
          <a:p>
            <a:r>
              <a:rPr kumimoji="1" lang="zh-CN" altLang="en-US" dirty="0">
                <a:solidFill>
                  <a:srgbClr val="FFFF00"/>
                </a:solidFill>
              </a:rPr>
              <a:t>网络攻击类</a:t>
            </a:r>
            <a:endParaRPr kumimoji="1" lang="en-US" altLang="zh-CN" dirty="0">
              <a:solidFill>
                <a:srgbClr val="FFFF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漏洞利用</a:t>
            </a:r>
          </a:p>
        </p:txBody>
      </p:sp>
      <p:sp>
        <p:nvSpPr>
          <p:cNvPr id="3" name="内容占位符 2"/>
          <p:cNvSpPr>
            <a:spLocks noGrp="1"/>
          </p:cNvSpPr>
          <p:nvPr>
            <p:ph sz="quarter" idx="12"/>
          </p:nvPr>
        </p:nvSpPr>
        <p:spPr/>
        <p:txBody>
          <a:bodyPr/>
          <a:lstStyle/>
          <a:p>
            <a:r>
              <a:rPr kumimoji="1" lang="zh-CN" altLang="en-US" sz="1800" dirty="0"/>
              <a:t>原理：</a:t>
            </a:r>
            <a:endParaRPr kumimoji="1" lang="en-US" altLang="zh-CN" sz="1800" dirty="0"/>
          </a:p>
          <a:p>
            <a:pPr>
              <a:spcBef>
                <a:spcPts val="0"/>
              </a:spcBef>
            </a:pPr>
            <a:r>
              <a:rPr lang="zh-CN" altLang="en-US" b="0" dirty="0"/>
              <a:t>        漏洞利用是指利用程序中的某些漏洞，来得到计算机的控制权（使用特定代码越过具有漏洞的程序的限制，从而获得运行权限）。</a:t>
            </a:r>
            <a:endParaRPr kumimoji="1" lang="en-US" altLang="zh-CN" dirty="0"/>
          </a:p>
          <a:p>
            <a:endParaRPr kumimoji="1" lang="en-US" altLang="zh-CN" dirty="0"/>
          </a:p>
          <a:p>
            <a:r>
              <a:rPr kumimoji="1" lang="zh-CN" altLang="en-US" sz="1800" dirty="0"/>
              <a:t>攻击过程：</a:t>
            </a:r>
            <a:endParaRPr kumimoji="1" lang="en-US" altLang="zh-CN" sz="1800" dirty="0"/>
          </a:p>
          <a:p>
            <a:pPr>
              <a:spcBef>
                <a:spcPts val="0"/>
              </a:spcBef>
            </a:pPr>
            <a:r>
              <a:rPr kumimoji="1" lang="en-US" altLang="zh-CN" sz="1800" b="0" dirty="0"/>
              <a:t>          </a:t>
            </a:r>
            <a:r>
              <a:rPr lang="zh-CN" altLang="en-US" b="0" dirty="0"/>
              <a:t>为了达到发现网络的漏洞，实现获取密码挡、添加用户、控制网</a:t>
            </a:r>
            <a:endParaRPr lang="en-US" altLang="zh-CN" b="0" dirty="0"/>
          </a:p>
          <a:p>
            <a:pPr>
              <a:spcBef>
                <a:spcPts val="0"/>
              </a:spcBef>
            </a:pPr>
            <a:r>
              <a:rPr lang="zh-CN" altLang="en-US" b="0" dirty="0"/>
              <a:t>站的目标，攻击者利用一切可以利用的工具，采用一切可以采用的方法、</a:t>
            </a:r>
            <a:endParaRPr lang="en-US" altLang="zh-CN" b="0" dirty="0"/>
          </a:p>
          <a:p>
            <a:pPr>
              <a:spcBef>
                <a:spcPts val="0"/>
              </a:spcBef>
            </a:pPr>
            <a:r>
              <a:rPr lang="zh-CN" altLang="en-US" b="0" dirty="0"/>
              <a:t>找到一切可以找到的漏洞，并通过对漏洞资料的研究分析，从而达到获</a:t>
            </a:r>
            <a:endParaRPr lang="en-US" altLang="zh-CN" b="0" dirty="0"/>
          </a:p>
          <a:p>
            <a:pPr>
              <a:spcBef>
                <a:spcPts val="0"/>
              </a:spcBef>
            </a:pPr>
            <a:r>
              <a:rPr lang="zh-CN" altLang="en-US" b="0" dirty="0"/>
              <a:t>取目标主机用户资料、添加用户、获得管理权限控制整个主机的目的。</a:t>
            </a:r>
            <a:endParaRPr lang="en-US" altLang="zh-CN" b="0" dirty="0"/>
          </a:p>
          <a:p>
            <a:pPr>
              <a:spcBef>
                <a:spcPts val="0"/>
              </a:spcBef>
            </a:pPr>
            <a:r>
              <a:rPr lang="zh-CN" altLang="en-US" b="0" dirty="0"/>
              <a:t>基本过程：</a:t>
            </a:r>
          </a:p>
          <a:p>
            <a:pPr>
              <a:spcBef>
                <a:spcPts val="0"/>
              </a:spcBef>
            </a:pPr>
            <a:r>
              <a:rPr lang="en-US" altLang="zh-CN" b="0" dirty="0"/>
              <a:t>1.</a:t>
            </a:r>
            <a:r>
              <a:rPr lang="zh-CN" altLang="en-US" b="0" dirty="0"/>
              <a:t>对目标网站进行扫描；</a:t>
            </a:r>
          </a:p>
          <a:p>
            <a:pPr>
              <a:spcBef>
                <a:spcPts val="0"/>
              </a:spcBef>
            </a:pPr>
            <a:r>
              <a:rPr lang="en-US" altLang="zh-CN" b="0" dirty="0"/>
              <a:t>2.</a:t>
            </a:r>
            <a:r>
              <a:rPr lang="zh-CN" altLang="en-US" b="0" dirty="0"/>
              <a:t>对扫描获得的信息进行分析研究，从而找出漏洞所在及其利用方法；</a:t>
            </a:r>
          </a:p>
          <a:p>
            <a:pPr>
              <a:spcBef>
                <a:spcPts val="0"/>
              </a:spcBef>
            </a:pPr>
            <a:r>
              <a:rPr lang="en-US" altLang="zh-CN" b="0" dirty="0"/>
              <a:t>3.</a:t>
            </a:r>
            <a:r>
              <a:rPr lang="zh-CN" altLang="en-US" b="0" dirty="0"/>
              <a:t>选用相应的工具，控制目标系统。</a:t>
            </a:r>
          </a:p>
          <a:p>
            <a:endParaRPr kumimoji="1" lang="en-US" altLang="zh-CN" dirty="0"/>
          </a:p>
          <a:p>
            <a:r>
              <a:rPr kumimoji="1" lang="zh-CN" altLang="en-US" sz="1800" dirty="0"/>
              <a:t>防御手段：</a:t>
            </a:r>
            <a:endParaRPr kumimoji="1" lang="en-US" altLang="zh-CN" sz="1800" dirty="0"/>
          </a:p>
          <a:p>
            <a:pPr>
              <a:spcBef>
                <a:spcPts val="0"/>
              </a:spcBef>
            </a:pPr>
            <a:r>
              <a:rPr kumimoji="1" lang="en-US" altLang="zh-CN" b="0" dirty="0"/>
              <a:t>        </a:t>
            </a:r>
            <a:r>
              <a:rPr kumimoji="1" lang="zh-CN" altLang="en-US" b="0" dirty="0"/>
              <a:t>定期更新系统补丁，杀毒，检查系统安全配置。使用强密码。</a:t>
            </a:r>
          </a:p>
        </p:txBody>
      </p:sp>
      <p:pic>
        <p:nvPicPr>
          <p:cNvPr id="5" name="图片 4"/>
          <p:cNvPicPr>
            <a:picLocks noChangeAspect="1"/>
          </p:cNvPicPr>
          <p:nvPr/>
        </p:nvPicPr>
        <p:blipFill>
          <a:blip r:embed="rId2"/>
          <a:stretch>
            <a:fillRect/>
          </a:stretch>
        </p:blipFill>
        <p:spPr>
          <a:xfrm>
            <a:off x="7047572" y="1908539"/>
            <a:ext cx="4502188" cy="344944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零日攻击</a:t>
            </a:r>
          </a:p>
        </p:txBody>
      </p:sp>
      <p:sp>
        <p:nvSpPr>
          <p:cNvPr id="3" name="内容占位符 2"/>
          <p:cNvSpPr>
            <a:spLocks noGrp="1"/>
          </p:cNvSpPr>
          <p:nvPr>
            <p:ph sz="quarter" idx="12"/>
          </p:nvPr>
        </p:nvSpPr>
        <p:spPr/>
        <p:txBody>
          <a:bodyPr>
            <a:normAutofit/>
          </a:bodyPr>
          <a:lstStyle/>
          <a:p>
            <a:r>
              <a:rPr kumimoji="1" lang="zh-CN" altLang="en-US" sz="1800" dirty="0"/>
              <a:t>原理：</a:t>
            </a:r>
            <a:endParaRPr kumimoji="1" lang="en-US" altLang="zh-CN" sz="1800" dirty="0"/>
          </a:p>
          <a:p>
            <a:r>
              <a:rPr kumimoji="1" lang="zh-CN" altLang="en-US" b="0" dirty="0"/>
              <a:t>        利用零日漏洞攻击目标系统。</a:t>
            </a:r>
            <a:r>
              <a:rPr lang="zh-CN" altLang="en-US" b="0" dirty="0"/>
              <a:t>零日漏洞，是指被发现后立即被恶意利用的安全漏洞。通俗地讲，即安全补丁与漏洞曝光的同一日内，相关的恶意程序就已经出现。这种攻击往往具有很大的突发性与破坏性。</a:t>
            </a:r>
            <a:endParaRPr kumimoji="1" lang="en-US" altLang="zh-CN" b="0" dirty="0"/>
          </a:p>
          <a:p>
            <a:endParaRPr kumimoji="1" lang="en-US" altLang="zh-CN" sz="1800"/>
          </a:p>
          <a:p>
            <a:r>
              <a:rPr kumimoji="1" lang="zh-CN" altLang="en-US" sz="1800"/>
              <a:t>攻击</a:t>
            </a:r>
            <a:r>
              <a:rPr kumimoji="1" lang="zh-CN" altLang="en-US" sz="1800" dirty="0"/>
              <a:t>过程：</a:t>
            </a:r>
            <a:endParaRPr kumimoji="1" lang="en-US" altLang="zh-CN" sz="1800" dirty="0"/>
          </a:p>
          <a:p>
            <a:pPr>
              <a:spcBef>
                <a:spcPts val="0"/>
              </a:spcBef>
            </a:pPr>
            <a:r>
              <a:rPr lang="zh-CN" altLang="en-US" b="0" dirty="0"/>
              <a:t>        一般而言，攻击者首先通过逆向等手段发现系统漏洞，而后编写漏洞利用</a:t>
            </a:r>
            <a:endParaRPr lang="en-US" altLang="zh-CN" b="0" dirty="0"/>
          </a:p>
          <a:p>
            <a:pPr>
              <a:spcBef>
                <a:spcPts val="0"/>
              </a:spcBef>
            </a:pPr>
            <a:r>
              <a:rPr lang="zh-CN" altLang="en-US" b="0" dirty="0"/>
              <a:t>脚本，在网络中寻找目标发动攻击，进入目标网络或系统，安装后门控制系统</a:t>
            </a:r>
            <a:endParaRPr lang="en-US" altLang="zh-CN" b="0" dirty="0"/>
          </a:p>
          <a:p>
            <a:pPr>
              <a:spcBef>
                <a:spcPts val="0"/>
              </a:spcBef>
            </a:pPr>
            <a:r>
              <a:rPr lang="zh-CN" altLang="en-US" b="0" dirty="0"/>
              <a:t>或得到网络中机密数据，最后清除攻击痕迹。但是，并不是所有的攻击者都会</a:t>
            </a:r>
            <a:endParaRPr lang="en-US" altLang="zh-CN" b="0" dirty="0"/>
          </a:p>
          <a:p>
            <a:pPr>
              <a:spcBef>
                <a:spcPts val="0"/>
              </a:spcBef>
            </a:pPr>
            <a:r>
              <a:rPr lang="zh-CN" altLang="en-US" b="0" dirty="0"/>
              <a:t>按这样的流程来进行零日攻击。他们可能在进入系统或控制系统后，会对系统</a:t>
            </a:r>
            <a:endParaRPr lang="en-US" altLang="zh-CN" b="0" dirty="0"/>
          </a:p>
          <a:p>
            <a:pPr>
              <a:spcBef>
                <a:spcPts val="0"/>
              </a:spcBef>
            </a:pPr>
            <a:r>
              <a:rPr lang="zh-CN" altLang="en-US" b="0" dirty="0"/>
              <a:t>所在网络中的其它目标发动横向的攻击，以得到更多的数据；或者将被攻入的</a:t>
            </a:r>
            <a:endParaRPr lang="en-US" altLang="zh-CN" b="0" dirty="0"/>
          </a:p>
          <a:p>
            <a:pPr>
              <a:spcBef>
                <a:spcPts val="0"/>
              </a:spcBef>
            </a:pPr>
            <a:r>
              <a:rPr lang="zh-CN" altLang="en-US" b="0" dirty="0"/>
              <a:t>系统作为攻击其它网络目标的跳板。</a:t>
            </a:r>
          </a:p>
          <a:p>
            <a:endParaRPr kumimoji="1" lang="en-US" altLang="zh-CN" dirty="0"/>
          </a:p>
          <a:p>
            <a:r>
              <a:rPr kumimoji="1" lang="zh-CN" altLang="en-US" sz="1800" dirty="0"/>
              <a:t>防御手段：</a:t>
            </a:r>
            <a:endParaRPr kumimoji="1" lang="en-US" altLang="zh-CN" sz="1800" dirty="0"/>
          </a:p>
          <a:p>
            <a:pPr>
              <a:spcBef>
                <a:spcPts val="0"/>
              </a:spcBef>
            </a:pPr>
            <a:r>
              <a:rPr lang="zh-CN" altLang="en-US" b="0" dirty="0"/>
              <a:t>安装实时监控和主动防御设备、实施网络边界防范、加强网络基础设施的安全。</a:t>
            </a:r>
            <a:endParaRPr lang="en-US" altLang="zh-CN" b="0" dirty="0"/>
          </a:p>
        </p:txBody>
      </p:sp>
      <p:pic>
        <p:nvPicPr>
          <p:cNvPr id="5" name="图片 4"/>
          <p:cNvPicPr>
            <a:picLocks noChangeAspect="1"/>
          </p:cNvPicPr>
          <p:nvPr/>
        </p:nvPicPr>
        <p:blipFill>
          <a:blip r:embed="rId2"/>
          <a:stretch>
            <a:fillRect/>
          </a:stretch>
        </p:blipFill>
        <p:spPr>
          <a:xfrm>
            <a:off x="7612566" y="1897620"/>
            <a:ext cx="3984121" cy="347128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4695" y="232528"/>
            <a:ext cx="7767842" cy="789940"/>
          </a:xfrm>
        </p:spPr>
        <p:txBody>
          <a:bodyPr/>
          <a:lstStyle/>
          <a:p>
            <a:r>
              <a:rPr kumimoji="1" lang="zh-CN" altLang="en-US" dirty="0"/>
              <a:t>典型案例：“超级工厂”（Worm）Stuxnet震网病毒：现实版网络战</a:t>
            </a:r>
          </a:p>
        </p:txBody>
      </p:sp>
      <p:pic>
        <p:nvPicPr>
          <p:cNvPr id="6" name="图片 5"/>
          <p:cNvPicPr>
            <a:picLocks noChangeAspect="1"/>
          </p:cNvPicPr>
          <p:nvPr/>
        </p:nvPicPr>
        <p:blipFill>
          <a:blip r:embed="rId3"/>
          <a:stretch>
            <a:fillRect/>
          </a:stretch>
        </p:blipFill>
        <p:spPr>
          <a:xfrm>
            <a:off x="6395085" y="1509395"/>
            <a:ext cx="5735955" cy="3615690"/>
          </a:xfrm>
          <a:prstGeom prst="rect">
            <a:avLst/>
          </a:prstGeom>
        </p:spPr>
      </p:pic>
      <p:sp>
        <p:nvSpPr>
          <p:cNvPr id="7" name="文本框 6"/>
          <p:cNvSpPr txBox="1"/>
          <p:nvPr/>
        </p:nvSpPr>
        <p:spPr>
          <a:xfrm>
            <a:off x="464820" y="865505"/>
            <a:ext cx="5890260" cy="5077460"/>
          </a:xfrm>
          <a:prstGeom prst="rect">
            <a:avLst/>
          </a:prstGeom>
          <a:noFill/>
        </p:spPr>
        <p:txBody>
          <a:bodyPr wrap="square" rtlCol="0">
            <a:spAutoFit/>
          </a:bodyPr>
          <a:lstStyle/>
          <a:p>
            <a:pPr indent="0">
              <a:buFont typeface="Arial" panose="020B0604020202020204" pitchFamily="34" charset="0"/>
              <a:buNone/>
            </a:pPr>
            <a:endParaRPr lang="zh-CN" altLang="zh-CN" sz="2000" b="1">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r>
              <a:rPr lang="zh-CN" altLang="zh-CN" sz="2000" b="1">
                <a:latin typeface="微软雅黑" panose="020B0503020204020204" pitchFamily="34" charset="-122"/>
                <a:ea typeface="微软雅黑" panose="020B0503020204020204" pitchFamily="34" charset="-122"/>
                <a:sym typeface="+mn-ea"/>
              </a:rPr>
              <a:t>简介</a:t>
            </a:r>
            <a:endParaRPr lang="zh-CN" altLang="zh-CN" sz="2000">
              <a:solidFill>
                <a:schemeClr val="tx1"/>
              </a:solidFill>
              <a:latin typeface="微软雅黑" panose="020B0503020204020204" pitchFamily="34" charset="-122"/>
              <a:ea typeface="微软雅黑" panose="020B0503020204020204" pitchFamily="34" charset="-122"/>
              <a:sym typeface="+mn-ea"/>
            </a:endParaRPr>
          </a:p>
          <a:p>
            <a:pPr indent="0">
              <a:buFont typeface="Arial" panose="020B0604020202020204" pitchFamily="34" charset="0"/>
              <a:buNone/>
            </a:pPr>
            <a:r>
              <a:rPr lang="zh-CN" altLang="zh-CN" sz="2000">
                <a:latin typeface="微软雅黑" panose="020B0503020204020204" pitchFamily="34" charset="-122"/>
                <a:ea typeface="微软雅黑" panose="020B0503020204020204" pitchFamily="34" charset="-122"/>
                <a:sym typeface="+mn-ea"/>
              </a:rPr>
              <a:t>      </a:t>
            </a:r>
            <a:r>
              <a:rPr lang="zh-CN" altLang="zh-CN" sz="1600">
                <a:latin typeface="微软雅黑" panose="020B0503020204020204" pitchFamily="34" charset="-122"/>
                <a:ea typeface="微软雅黑" panose="020B0503020204020204" pitchFamily="34" charset="-122"/>
                <a:cs typeface="微软雅黑" panose="020B0503020204020204" pitchFamily="34" charset="-122"/>
                <a:sym typeface="+mn-ea"/>
              </a:rPr>
              <a:t>超级工厂病毒攻击（震网攻击）：</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2010</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月开始爆发。它利用了微软操作系统中至少</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个漏洞，其中有</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个全新的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0day</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漏洞，为衍生的驱动程序使用有效的数字签名，通过一套完整的入侵和传播流程，突破工业专用局域网的物理限制，利用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WinCC</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系统的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个漏洞，对其开展攻击。它是第一个直接破坏现实世界中工业基础设施的恶意代码。</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Arial" panose="020B0604020202020204" pitchFamily="34" charset="0"/>
              <a:buChar char="•"/>
            </a:pPr>
            <a:endParaRPr lang="zh-CN" altLang="zh-CN" sz="2000" b="1">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攻击过程大致如下</a:t>
            </a:r>
            <a:endParaRPr lang="zh-CN" altLang="zh-CN" sz="2000" b="1">
              <a:latin typeface="微软雅黑" panose="020B0503020204020204" pitchFamily="34" charset="-122"/>
              <a:ea typeface="微软雅黑" panose="020B0503020204020204" pitchFamily="34" charset="-122"/>
              <a:sym typeface="+mn-ea"/>
            </a:endParaRPr>
          </a:p>
          <a:p>
            <a:pPr indent="0">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一、传播途径</a:t>
            </a:r>
          </a:p>
          <a:p>
            <a:pPr indent="0">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1，利用Windows Shell快捷方式漏洞（MS10-046）和U盘传播；</a:t>
            </a:r>
          </a:p>
          <a:p>
            <a:pPr indent="0">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2，利用MS10-061漏洞和WBEM传播；</a:t>
            </a:r>
          </a:p>
          <a:p>
            <a:pPr indent="0">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3，利用共享文件夹传播；</a:t>
            </a:r>
          </a:p>
          <a:p>
            <a:pPr indent="0">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4，利用MS08-067漏洞传播。</a:t>
            </a:r>
          </a:p>
          <a:p>
            <a:pPr indent="0">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二、隐藏自身</a:t>
            </a:r>
          </a:p>
          <a:p>
            <a:pPr indent="0">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三、攻击西门子SIMATIC WinCC SCADA系统</a:t>
            </a:r>
          </a:p>
          <a:p>
            <a:pPr indent="0">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四、从互联网更新和接收黑客命令</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立法意义</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TextBox 1"/>
          <p:cNvSpPr txBox="1"/>
          <p:nvPr/>
        </p:nvSpPr>
        <p:spPr>
          <a:xfrm>
            <a:off x="1869921" y="2877956"/>
            <a:ext cx="8452167" cy="2149306"/>
          </a:xfrm>
          <a:prstGeom prst="rect">
            <a:avLst/>
          </a:prstGeom>
          <a:noFill/>
        </p:spPr>
        <p:txBody>
          <a:bodyPr wrap="square" lIns="0" tIns="0" rIns="0" rtlCol="0">
            <a:spAutoFit/>
          </a:bodyPr>
          <a:lstStyle/>
          <a:p>
            <a:pPr>
              <a:lnSpc>
                <a:spcPts val="1000"/>
              </a:lnSpc>
            </a:pPr>
            <a:endParaRPr lang="en-US" altLang="zh-CN" sz="1400" dirty="0">
              <a:latin typeface="微软雅黑" panose="020B0503020204020204" pitchFamily="34" charset="-122"/>
              <a:ea typeface="微软雅黑" panose="020B0503020204020204" pitchFamily="34" charset="-122"/>
            </a:endParaRPr>
          </a:p>
          <a:p>
            <a:pPr>
              <a:lnSpc>
                <a:spcPts val="1000"/>
              </a:lnSpc>
            </a:pPr>
            <a:endParaRPr lang="en-US" altLang="zh-CN" sz="1400" dirty="0">
              <a:latin typeface="微软雅黑" panose="020B0503020204020204" pitchFamily="34" charset="-122"/>
              <a:ea typeface="微软雅黑" panose="020B0503020204020204" pitchFamily="34" charset="-122"/>
            </a:endParaRPr>
          </a:p>
          <a:p>
            <a:pPr>
              <a:lnSpc>
                <a:spcPts val="3600"/>
              </a:lnSpc>
              <a:tabLst>
                <a:tab pos="431165" algn="l"/>
                <a:tab pos="812165" algn="l"/>
              </a:tabLst>
            </a:pPr>
            <a:r>
              <a:rPr lang="en-US" altLang="zh-CN" sz="1400" dirty="0">
                <a:latin typeface="微软雅黑" panose="020B0503020204020204" pitchFamily="34" charset="-122"/>
                <a:ea typeface="微软雅黑" panose="020B0503020204020204" pitchFamily="34" charset="-122"/>
              </a:rPr>
              <a:t>	</a:t>
            </a:r>
            <a:r>
              <a:rPr lang="en-US" altLang="zh-CN" sz="2015"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网络安全法》是我国第一部网络安全的专门性综合性立法，是依法治网、化解网络风险的法律重器。其中的制度设计有借鉴他国的立法经验，也有将之前我们一些成熟有效的经验做法制度化，同时还为将来可能的创新做了原则性规定；重在解决实际问题，为网</a:t>
            </a:r>
            <a:r>
              <a:rPr lang="en-US" altLang="zh-CN" sz="202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络安全工作提供切实法律保障。</a:t>
            </a:r>
          </a:p>
        </p:txBody>
      </p:sp>
      <p:sp>
        <p:nvSpPr>
          <p:cNvPr id="4" name="object 7"/>
          <p:cNvSpPr/>
          <p:nvPr/>
        </p:nvSpPr>
        <p:spPr>
          <a:xfrm>
            <a:off x="4146681" y="1264095"/>
            <a:ext cx="3898647" cy="349251"/>
          </a:xfrm>
          <a:prstGeom prst="rect">
            <a:avLst/>
          </a:prstGeom>
          <a:blipFill>
            <a:blip r:embed="rId3" cstate="print"/>
            <a:stretch>
              <a:fillRect/>
            </a:stretch>
          </a:blipFill>
        </p:spPr>
        <p:txBody>
          <a:bodyPr wrap="square" lIns="0" tIns="0" rIns="0" bIns="0" rtlCol="0"/>
          <a:lstStyle/>
          <a:p>
            <a:endParaRPr sz="1400">
              <a:latin typeface="微软雅黑" panose="020B0503020204020204" pitchFamily="34" charset="-122"/>
              <a:ea typeface="微软雅黑" panose="020B0503020204020204" pitchFamily="34" charset="-122"/>
            </a:endParaRPr>
          </a:p>
        </p:txBody>
      </p:sp>
      <p:sp>
        <p:nvSpPr>
          <p:cNvPr id="5" name="object 11"/>
          <p:cNvSpPr txBox="1"/>
          <p:nvPr/>
        </p:nvSpPr>
        <p:spPr>
          <a:xfrm>
            <a:off x="1869921" y="2028186"/>
            <a:ext cx="8452167" cy="712503"/>
          </a:xfrm>
          <a:prstGeom prst="rect">
            <a:avLst/>
          </a:prstGeom>
          <a:solidFill>
            <a:srgbClr val="FFC000"/>
          </a:solidFill>
          <a:ln w="9525">
            <a:solidFill>
              <a:srgbClr val="FF9900"/>
            </a:solidFill>
          </a:ln>
        </p:spPr>
        <p:txBody>
          <a:bodyPr vert="horz" wrap="square" lIns="0" tIns="5080" rIns="0" bIns="0" rtlCol="0">
            <a:spAutoFit/>
          </a:bodyPr>
          <a:lstStyle/>
          <a:p>
            <a:pPr marL="91440" marR="79375">
              <a:lnSpc>
                <a:spcPct val="120000"/>
              </a:lnSpc>
              <a:spcBef>
                <a:spcPts val="40"/>
              </a:spcBef>
            </a:pPr>
            <a:r>
              <a:rPr sz="2000" b="1" spc="15" dirty="0">
                <a:latin typeface="微软雅黑" panose="020B0503020204020204" pitchFamily="34" charset="-122"/>
                <a:ea typeface="微软雅黑" panose="020B0503020204020204" pitchFamily="34" charset="-122"/>
                <a:cs typeface="微软雅黑" panose="020B0503020204020204" pitchFamily="34" charset="-122"/>
              </a:rPr>
              <a:t>《</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网络安全法》</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是</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国家安全</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法</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律制度体</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系</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中的又一部重</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要</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法</a:t>
            </a:r>
            <a:r>
              <a:rPr sz="2000" b="1" spc="35" dirty="0" err="1">
                <a:latin typeface="微软雅黑" panose="020B0503020204020204" pitchFamily="34" charset="-122"/>
                <a:ea typeface="微软雅黑" panose="020B0503020204020204" pitchFamily="34" charset="-122"/>
                <a:cs typeface="微软雅黑" panose="020B0503020204020204" pitchFamily="34" charset="-122"/>
              </a:rPr>
              <a:t>律</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也是</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网络安全领域的</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基</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本大</a:t>
            </a:r>
            <a:r>
              <a:rPr sz="2000" b="1" spc="-11" dirty="0" err="1">
                <a:latin typeface="微软雅黑" panose="020B0503020204020204" pitchFamily="34" charset="-122"/>
                <a:ea typeface="微软雅黑" panose="020B0503020204020204" pitchFamily="34" charset="-122"/>
                <a:cs typeface="微软雅黑" panose="020B0503020204020204" pitchFamily="34" charset="-122"/>
              </a:rPr>
              <a:t>法</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我</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国</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网</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络</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空</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间法</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治</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建</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设</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的</a:t>
            </a:r>
            <a:r>
              <a:rPr sz="2000" b="1" spc="-25" dirty="0" err="1">
                <a:latin typeface="微软雅黑" panose="020B0503020204020204" pitchFamily="34" charset="-122"/>
                <a:ea typeface="微软雅黑" panose="020B0503020204020204" pitchFamily="34" charset="-122"/>
                <a:cs typeface="微软雅黑" panose="020B0503020204020204" pitchFamily="34" charset="-122"/>
              </a:rPr>
              <a:t>里</a:t>
            </a:r>
            <a:r>
              <a:rPr sz="2000" b="1" spc="15" dirty="0" err="1">
                <a:latin typeface="微软雅黑" panose="020B0503020204020204" pitchFamily="34" charset="-122"/>
                <a:ea typeface="微软雅黑" panose="020B0503020204020204" pitchFamily="34" charset="-122"/>
                <a:cs typeface="微软雅黑" panose="020B0503020204020204" pitchFamily="34" charset="-122"/>
              </a:rPr>
              <a:t>程</a:t>
            </a:r>
            <a:r>
              <a:rPr sz="2000" b="1" spc="-11" dirty="0" err="1">
                <a:latin typeface="微软雅黑" panose="020B0503020204020204" pitchFamily="34" charset="-122"/>
                <a:ea typeface="微软雅黑" panose="020B0503020204020204" pitchFamily="34" charset="-122"/>
                <a:cs typeface="微软雅黑" panose="020B0503020204020204" pitchFamily="34" charset="-122"/>
              </a:rPr>
              <a:t>碑</a:t>
            </a:r>
            <a:r>
              <a:rPr sz="2000" b="1" spc="15" dirty="0">
                <a:latin typeface="微软雅黑" panose="020B0503020204020204" pitchFamily="34" charset="-122"/>
                <a:ea typeface="微软雅黑" panose="020B0503020204020204" pitchFamily="34" charset="-122"/>
                <a:cs typeface="微软雅黑" panose="020B0503020204020204" pitchFamily="34" charset="-122"/>
              </a:rPr>
              <a:t>。</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水坑攻击</a:t>
            </a:r>
          </a:p>
        </p:txBody>
      </p:sp>
      <p:sp>
        <p:nvSpPr>
          <p:cNvPr id="3" name="内容占位符 2"/>
          <p:cNvSpPr>
            <a:spLocks noGrp="1"/>
          </p:cNvSpPr>
          <p:nvPr>
            <p:ph sz="quarter" idx="12"/>
          </p:nvPr>
        </p:nvSpPr>
        <p:spPr/>
        <p:txBody>
          <a:bodyPr/>
          <a:lstStyle/>
          <a:p>
            <a:r>
              <a:rPr kumimoji="1" lang="zh-CN" altLang="en-US" sz="1800" dirty="0"/>
              <a:t>原理：</a:t>
            </a:r>
            <a:endParaRPr kumimoji="1" lang="en-US" altLang="zh-CN" sz="1800" dirty="0"/>
          </a:p>
          <a:p>
            <a:pPr>
              <a:spcBef>
                <a:spcPts val="0"/>
              </a:spcBef>
            </a:pPr>
            <a:r>
              <a:rPr lang="zh-CN" altLang="en-US" b="0" dirty="0"/>
              <a:t>       攻击者首先通过猜测（或观察）确定特定目标经常访问的网站，并入侵其中一个或多个网站，植入恶意软件。最后，达到感染目标的目的。</a:t>
            </a:r>
            <a:endParaRPr kumimoji="1" lang="en-US" altLang="zh-CN" dirty="0"/>
          </a:p>
          <a:p>
            <a:endParaRPr kumimoji="1" lang="en-US" altLang="zh-CN" sz="1800" dirty="0"/>
          </a:p>
          <a:p>
            <a:r>
              <a:rPr kumimoji="1" lang="zh-CN" altLang="en-US" sz="1800" dirty="0"/>
              <a:t>攻击过程：</a:t>
            </a:r>
            <a:endParaRPr kumimoji="1" lang="en-US" altLang="zh-CN" sz="1800" dirty="0"/>
          </a:p>
          <a:p>
            <a:pPr>
              <a:spcBef>
                <a:spcPts val="0"/>
              </a:spcBef>
            </a:pPr>
            <a:r>
              <a:rPr lang="zh-CN" altLang="en-US" b="0" dirty="0"/>
              <a:t>       黑客分析攻击目标的上网活动规律，寻找攻击目标经常访问的网站的</a:t>
            </a:r>
            <a:endParaRPr lang="en-US" altLang="zh-CN" b="0" dirty="0"/>
          </a:p>
          <a:p>
            <a:pPr>
              <a:spcBef>
                <a:spcPts val="0"/>
              </a:spcBef>
            </a:pPr>
            <a:r>
              <a:rPr lang="zh-CN" altLang="en-US" b="0" dirty="0"/>
              <a:t>弱点，先将此网站“攻破”并植入攻击代码，一旦攻击目标访问该网站就</a:t>
            </a:r>
            <a:endParaRPr lang="en-US" altLang="zh-CN" b="0" dirty="0"/>
          </a:p>
          <a:p>
            <a:pPr>
              <a:spcBef>
                <a:spcPts val="0"/>
              </a:spcBef>
            </a:pPr>
            <a:r>
              <a:rPr lang="zh-CN" altLang="en-US" b="0" dirty="0"/>
              <a:t>会“中招”。</a:t>
            </a:r>
            <a:endParaRPr kumimoji="1" lang="en-US" altLang="zh-CN" b="0" dirty="0"/>
          </a:p>
          <a:p>
            <a:pPr>
              <a:spcBef>
                <a:spcPts val="0"/>
              </a:spcBef>
            </a:pPr>
            <a:endParaRPr kumimoji="1" lang="en-US" altLang="zh-CN" sz="1800" b="0" dirty="0"/>
          </a:p>
          <a:p>
            <a:pPr>
              <a:spcBef>
                <a:spcPts val="0"/>
              </a:spcBef>
            </a:pPr>
            <a:r>
              <a:rPr kumimoji="1" lang="zh-CN" altLang="en-US" sz="1800" dirty="0"/>
              <a:t>防御手段：</a:t>
            </a:r>
            <a:endParaRPr kumimoji="1" lang="en-US" altLang="zh-CN" sz="1800" dirty="0"/>
          </a:p>
          <a:p>
            <a:pPr>
              <a:spcBef>
                <a:spcPts val="0"/>
              </a:spcBef>
            </a:pPr>
            <a:r>
              <a:rPr lang="zh-CN" altLang="en-US" b="0" dirty="0"/>
              <a:t>       在浏览器或其他软件上，通常会通过零日漏洞感染网站。针对已知漏</a:t>
            </a:r>
            <a:endParaRPr lang="en-US" altLang="zh-CN" b="0" dirty="0"/>
          </a:p>
          <a:p>
            <a:pPr>
              <a:spcBef>
                <a:spcPts val="0"/>
              </a:spcBef>
            </a:pPr>
            <a:r>
              <a:rPr lang="zh-CN" altLang="en-US" b="0" dirty="0"/>
              <a:t>洞的防御措施是应用最新的软件修补程序来消除允许该网站受到感染的漏</a:t>
            </a:r>
            <a:endParaRPr lang="en-US" altLang="zh-CN" b="0" dirty="0"/>
          </a:p>
          <a:p>
            <a:pPr>
              <a:spcBef>
                <a:spcPts val="0"/>
              </a:spcBef>
            </a:pPr>
            <a:r>
              <a:rPr lang="zh-CN" altLang="en-US" b="0" dirty="0"/>
              <a:t>洞。用户监控可以帮助确保他们的所有软件都运行最新版本。如果恶意内</a:t>
            </a:r>
            <a:endParaRPr lang="en-US" altLang="zh-CN" b="0" dirty="0"/>
          </a:p>
          <a:p>
            <a:pPr>
              <a:spcBef>
                <a:spcPts val="0"/>
              </a:spcBef>
            </a:pPr>
            <a:r>
              <a:rPr lang="zh-CN" altLang="en-US" b="0" dirty="0"/>
              <a:t>容被检测到，运维人员可以监控他们的网站和网络，然后阻止流量。</a:t>
            </a:r>
            <a:endParaRPr kumimoji="1" lang="zh-CN" altLang="en-US" dirty="0"/>
          </a:p>
          <a:p>
            <a:endParaRPr kumimoji="1" lang="zh-CN" altLang="en-US" dirty="0"/>
          </a:p>
        </p:txBody>
      </p:sp>
      <p:pic>
        <p:nvPicPr>
          <p:cNvPr id="5" name="图片 4"/>
          <p:cNvPicPr>
            <a:picLocks noChangeAspect="1"/>
          </p:cNvPicPr>
          <p:nvPr/>
        </p:nvPicPr>
        <p:blipFill>
          <a:blip r:embed="rId2"/>
          <a:stretch>
            <a:fillRect/>
          </a:stretch>
        </p:blipFill>
        <p:spPr>
          <a:xfrm>
            <a:off x="7344937" y="2109261"/>
            <a:ext cx="4192858" cy="3048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64695" y="232528"/>
            <a:ext cx="7767842" cy="792900"/>
          </a:xfrm>
        </p:spPr>
        <p:txBody>
          <a:bodyPr/>
          <a:lstStyle/>
          <a:p>
            <a:r>
              <a:rPr lang="zh-CN" altLang="en-US" dirty="0">
                <a:sym typeface="+mn-ea"/>
              </a:rPr>
              <a:t>典型案例：蓝宝菇APT组织针对中国的一系列定向攻击事件</a:t>
            </a:r>
            <a:endParaRPr lang="zh-CN" altLang="en-US" dirty="0"/>
          </a:p>
        </p:txBody>
      </p:sp>
      <p:sp>
        <p:nvSpPr>
          <p:cNvPr id="6" name="内容占位符 5"/>
          <p:cNvSpPr>
            <a:spLocks noGrp="1"/>
          </p:cNvSpPr>
          <p:nvPr>
            <p:ph sz="quarter" idx="12"/>
          </p:nvPr>
        </p:nvSpPr>
        <p:spPr/>
        <p:txBody>
          <a:bodyPr>
            <a:normAutofit/>
          </a:bodyPr>
          <a:lstStyle/>
          <a:p>
            <a:pPr algn="l">
              <a:buNone/>
            </a:pPr>
            <a:endParaRPr lang="zh-CN" altLang="en-US"/>
          </a:p>
          <a:p>
            <a:pPr fontAlgn="auto">
              <a:lnSpc>
                <a:spcPct val="90000"/>
              </a:lnSpc>
            </a:pPr>
            <a:r>
              <a:rPr lang="zh-CN" altLang="en-US" b="0">
                <a:sym typeface="+mn-ea"/>
              </a:rPr>
              <a:t>事件时间：2018年4月(首次攻击时间为2011年)</a:t>
            </a:r>
            <a:endParaRPr lang="zh-CN" altLang="en-US" b="0"/>
          </a:p>
          <a:p>
            <a:pPr fontAlgn="auto">
              <a:lnSpc>
                <a:spcPct val="90000"/>
              </a:lnSpc>
            </a:pPr>
            <a:r>
              <a:rPr lang="zh-CN" altLang="en-US" b="0">
                <a:sym typeface="+mn-ea"/>
              </a:rPr>
              <a:t>攻击组织： 蓝宝菇(BlueMushroom)</a:t>
            </a:r>
            <a:endParaRPr lang="zh-CN" altLang="en-US" b="0"/>
          </a:p>
          <a:p>
            <a:pPr fontAlgn="auto">
              <a:lnSpc>
                <a:spcPct val="90000"/>
              </a:lnSpc>
            </a:pPr>
            <a:r>
              <a:rPr lang="zh-CN" altLang="en-US" b="0">
                <a:sym typeface="+mn-ea"/>
              </a:rPr>
              <a:t>受害目标：中国政府、军工、科研、金融等重点单位和部门</a:t>
            </a:r>
            <a:endParaRPr lang="zh-CN" altLang="en-US" b="0"/>
          </a:p>
          <a:p>
            <a:pPr fontAlgn="auto">
              <a:lnSpc>
                <a:spcPct val="90000"/>
              </a:lnSpc>
            </a:pPr>
            <a:r>
              <a:rPr lang="zh-CN" altLang="en-US" b="0">
                <a:sym typeface="+mn-ea"/>
              </a:rPr>
              <a:t>相关攻击武器：PowerShell后门</a:t>
            </a:r>
            <a:endParaRPr lang="zh-CN" altLang="en-US" b="0"/>
          </a:p>
          <a:p>
            <a:pPr fontAlgn="auto">
              <a:lnSpc>
                <a:spcPct val="90000"/>
              </a:lnSpc>
            </a:pPr>
            <a:r>
              <a:rPr lang="zh-CN" altLang="en-US" b="0">
                <a:sym typeface="+mn-ea"/>
              </a:rPr>
              <a:t>相关漏洞：无</a:t>
            </a:r>
            <a:endParaRPr lang="zh-CN" altLang="en-US" b="0"/>
          </a:p>
          <a:p>
            <a:pPr fontAlgn="auto">
              <a:lnSpc>
                <a:spcPct val="90000"/>
              </a:lnSpc>
            </a:pPr>
            <a:r>
              <a:rPr lang="zh-CN" altLang="en-US" b="0">
                <a:sym typeface="+mn-ea"/>
              </a:rPr>
              <a:t>攻击入口：鱼叉邮件和水坑攻击</a:t>
            </a:r>
            <a:endParaRPr kumimoji="1" lang="zh-CN" altLang="en-US" b="0">
              <a:sym typeface="+mn-ea"/>
            </a:endParaRPr>
          </a:p>
          <a:p>
            <a:pPr algn="l">
              <a:buNone/>
            </a:pPr>
            <a:endParaRPr kumimoji="1" lang="zh-CN" altLang="en-US" b="0"/>
          </a:p>
          <a:p>
            <a:pPr marL="285750" indent="-285750" algn="l">
              <a:buFont typeface="Arial" panose="020B0604020202020204" pitchFamily="34" charset="0"/>
              <a:buChar char="•"/>
            </a:pPr>
            <a:r>
              <a:rPr lang="zh-CN" altLang="en-US" sz="1800">
                <a:sym typeface="+mn-ea"/>
              </a:rPr>
              <a:t>主要攻击战术技术：</a:t>
            </a:r>
            <a:endParaRPr lang="zh-CN" altLang="en-US" sz="1800" b="0"/>
          </a:p>
          <a:p>
            <a:pPr marL="342900" indent="-342900">
              <a:buAutoNum type="arabicPeriod"/>
            </a:pPr>
            <a:r>
              <a:rPr lang="zh-CN" altLang="en-US" b="0">
                <a:sym typeface="+mn-ea"/>
              </a:rPr>
              <a:t>鱼叉邮件投递内嵌PowerShell脚本的LNK文件，并利用邮件服务器</a:t>
            </a:r>
            <a:endParaRPr lang="zh-CN" altLang="en-US" b="0"/>
          </a:p>
          <a:p>
            <a:r>
              <a:rPr lang="zh-CN" altLang="en-US" b="0">
                <a:sym typeface="+mn-ea"/>
              </a:rPr>
              <a:t>的云附件方式进行投递。</a:t>
            </a:r>
            <a:endParaRPr lang="zh-CN" altLang="en-US" b="0"/>
          </a:p>
          <a:p>
            <a:r>
              <a:rPr lang="en-US" altLang="zh-CN" b="0">
                <a:sym typeface="+mn-ea"/>
              </a:rPr>
              <a:t>2.   </a:t>
            </a:r>
            <a:r>
              <a:rPr lang="zh-CN" altLang="en-US" b="0">
                <a:sym typeface="+mn-ea"/>
              </a:rPr>
              <a:t>当受害者被诱导点击恶意LNK文件后，会执行LNK文件所指向的PowerShell命令，进而提取出LNK文件中的其他诱导文</a:t>
            </a:r>
          </a:p>
          <a:p>
            <a:r>
              <a:rPr lang="zh-CN" altLang="en-US" b="0">
                <a:sym typeface="+mn-ea"/>
              </a:rPr>
              <a:t>件、持久化后门和PowerShell后门脚本。PowerShell后门会通过对受害者的电脑中的特定格式文件进行打包并上传到第三</a:t>
            </a:r>
          </a:p>
          <a:p>
            <a:r>
              <a:rPr lang="zh-CN" altLang="en-US" b="0">
                <a:sym typeface="+mn-ea"/>
              </a:rPr>
              <a:t>方云空间(如：亚马逊云，新浪云等)。</a:t>
            </a:r>
            <a:endParaRPr lang="zh-CN" altLang="en-US" b="0"/>
          </a:p>
          <a:p>
            <a:r>
              <a:rPr lang="en-US" altLang="zh-CN" b="0">
                <a:sym typeface="+mn-ea"/>
              </a:rPr>
              <a:t>3.   </a:t>
            </a:r>
            <a:r>
              <a:rPr lang="zh-CN" altLang="en-US" b="0">
                <a:sym typeface="+mn-ea"/>
              </a:rPr>
              <a:t>从网络上接受新的PowerShell后门代码执行，从而躲避了一些杀软的查杀。</a:t>
            </a:r>
            <a:endParaRPr kumimoji="1" lang="zh-CN" altLang="en-US" b="0">
              <a:sym typeface="+mn-ea"/>
            </a:endParaRPr>
          </a:p>
        </p:txBody>
      </p:sp>
      <p:pic>
        <p:nvPicPr>
          <p:cNvPr id="3" name="图片 2"/>
          <p:cNvPicPr>
            <a:picLocks noChangeAspect="1"/>
          </p:cNvPicPr>
          <p:nvPr/>
        </p:nvPicPr>
        <p:blipFill>
          <a:blip r:embed="rId2"/>
          <a:stretch>
            <a:fillRect/>
          </a:stretch>
        </p:blipFill>
        <p:spPr>
          <a:xfrm>
            <a:off x="6897370" y="1289685"/>
            <a:ext cx="5059045" cy="32924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4695" y="232528"/>
            <a:ext cx="7767842" cy="921141"/>
          </a:xfrm>
        </p:spPr>
        <p:txBody>
          <a:bodyPr/>
          <a:lstStyle/>
          <a:p>
            <a:r>
              <a:rPr kumimoji="1" lang="zh-CN" altLang="en-US" dirty="0"/>
              <a:t>钓鱼式攻击</a:t>
            </a:r>
            <a:r>
              <a:rPr kumimoji="1" lang="en-US" altLang="zh-CN" dirty="0"/>
              <a:t>/</a:t>
            </a:r>
            <a:r>
              <a:rPr kumimoji="1" lang="zh-CN" altLang="en-US" dirty="0"/>
              <a:t>鱼叉式钓鱼攻击</a:t>
            </a:r>
          </a:p>
          <a:p>
            <a:endParaRPr kumimoji="1" lang="zh-CN" altLang="en-US" dirty="0"/>
          </a:p>
        </p:txBody>
      </p:sp>
      <p:sp>
        <p:nvSpPr>
          <p:cNvPr id="3" name="内容占位符 2"/>
          <p:cNvSpPr>
            <a:spLocks noGrp="1"/>
          </p:cNvSpPr>
          <p:nvPr>
            <p:ph sz="quarter" idx="12"/>
          </p:nvPr>
        </p:nvSpPr>
        <p:spPr/>
        <p:txBody>
          <a:bodyPr/>
          <a:lstStyle/>
          <a:p>
            <a:r>
              <a:rPr kumimoji="1" lang="zh-CN" altLang="en-US" dirty="0"/>
              <a:t>原理：</a:t>
            </a:r>
            <a:endParaRPr kumimoji="1" lang="en-US" altLang="zh-CN" dirty="0"/>
          </a:p>
          <a:p>
            <a:pPr>
              <a:spcBef>
                <a:spcPts val="0"/>
              </a:spcBef>
            </a:pPr>
            <a:r>
              <a:rPr lang="zh-CN" altLang="en-US" b="0" dirty="0"/>
              <a:t>       钓鱼式攻击是一种企图从电子通讯中，通过伪装成信誉卓著的法人媒体以获得如用户名、密码和信用卡明细等个人敏感信息的犯罪诈骗过程。鱼叉式网络钓鱼指针对特定目标进行攻击的网络钓鱼攻击。由于鱼叉式网络钓鱼攻击的目标一般而言并非普通个人，而是特定公司、组织之成员，因此被窃取的也并非</a:t>
            </a:r>
            <a:endParaRPr lang="en-US" altLang="zh-CN" b="0" dirty="0"/>
          </a:p>
          <a:p>
            <a:pPr>
              <a:spcBef>
                <a:spcPts val="0"/>
              </a:spcBef>
            </a:pPr>
            <a:r>
              <a:rPr lang="zh-CN" altLang="en-US" b="0" dirty="0"/>
              <a:t>一般的个人资料，而是其他高度敏感性资料，如知识产权及商业机</a:t>
            </a:r>
            <a:endParaRPr lang="en-US" altLang="zh-CN" b="0" dirty="0"/>
          </a:p>
          <a:p>
            <a:pPr>
              <a:spcBef>
                <a:spcPts val="0"/>
              </a:spcBef>
            </a:pPr>
            <a:r>
              <a:rPr lang="zh-CN" altLang="en-US" b="0" dirty="0"/>
              <a:t>密等。</a:t>
            </a:r>
            <a:endParaRPr kumimoji="1" lang="en-US" altLang="zh-CN" dirty="0"/>
          </a:p>
          <a:p>
            <a:endParaRPr kumimoji="1" lang="en-US" altLang="zh-CN" dirty="0"/>
          </a:p>
          <a:p>
            <a:r>
              <a:rPr kumimoji="1" lang="zh-CN" altLang="en-US" dirty="0"/>
              <a:t>攻击过程：</a:t>
            </a:r>
            <a:endParaRPr kumimoji="1" lang="en-US" altLang="zh-CN" dirty="0"/>
          </a:p>
          <a:p>
            <a:pPr>
              <a:spcBef>
                <a:spcPts val="0"/>
              </a:spcBef>
            </a:pPr>
            <a:r>
              <a:rPr lang="zh-CN" altLang="en-US" b="0" dirty="0"/>
              <a:t>       通过大量发送声称来自于银行或其他知名机构的欺骗性垃圾邮</a:t>
            </a:r>
            <a:endParaRPr lang="en-US" altLang="zh-CN" b="0" dirty="0"/>
          </a:p>
          <a:p>
            <a:pPr>
              <a:spcBef>
                <a:spcPts val="0"/>
              </a:spcBef>
            </a:pPr>
            <a:r>
              <a:rPr lang="zh-CN" altLang="en-US" b="0" dirty="0"/>
              <a:t>件，意图引诱收信人给出敏感信息（如用户名、口令、帐号 </a:t>
            </a:r>
            <a:r>
              <a:rPr lang="en-US" altLang="zh-CN" b="0" dirty="0"/>
              <a:t>ID </a:t>
            </a:r>
            <a:r>
              <a:rPr lang="zh-CN" altLang="en-US" b="0" dirty="0"/>
              <a:t>、 </a:t>
            </a:r>
            <a:endParaRPr lang="en-US" altLang="zh-CN" b="0" dirty="0"/>
          </a:p>
          <a:p>
            <a:pPr>
              <a:spcBef>
                <a:spcPts val="0"/>
              </a:spcBef>
            </a:pPr>
            <a:r>
              <a:rPr lang="en-US" altLang="zh-CN" b="0" dirty="0"/>
              <a:t>ATM PIN </a:t>
            </a:r>
            <a:r>
              <a:rPr lang="zh-CN" altLang="en-US" b="0" dirty="0"/>
              <a:t>码或信用卡详细信息），将收信人引诱到一个通过精心设</a:t>
            </a:r>
            <a:endParaRPr lang="en-US" altLang="zh-CN" b="0" dirty="0"/>
          </a:p>
          <a:p>
            <a:pPr>
              <a:spcBef>
                <a:spcPts val="0"/>
              </a:spcBef>
            </a:pPr>
            <a:r>
              <a:rPr lang="zh-CN" altLang="en-US" b="0" dirty="0"/>
              <a:t>计与目标组织的网站非常相似的钓鱼网站上，并获取收信人在此网</a:t>
            </a:r>
            <a:endParaRPr lang="en-US" altLang="zh-CN" b="0" dirty="0"/>
          </a:p>
          <a:p>
            <a:pPr>
              <a:spcBef>
                <a:spcPts val="0"/>
              </a:spcBef>
            </a:pPr>
            <a:r>
              <a:rPr lang="zh-CN" altLang="en-US" b="0" dirty="0"/>
              <a:t>站上输入的个人敏感信息。</a:t>
            </a:r>
            <a:endParaRPr kumimoji="1" lang="en-US" altLang="zh-CN" dirty="0"/>
          </a:p>
          <a:p>
            <a:r>
              <a:rPr kumimoji="1" lang="zh-CN" altLang="en-US" dirty="0"/>
              <a:t>防御手段：</a:t>
            </a:r>
            <a:endParaRPr kumimoji="1" lang="en-US" altLang="zh-CN" dirty="0"/>
          </a:p>
          <a:p>
            <a:pPr>
              <a:spcBef>
                <a:spcPts val="0"/>
              </a:spcBef>
            </a:pPr>
            <a:r>
              <a:rPr kumimoji="1" lang="zh-CN" altLang="en-US" b="0" dirty="0"/>
              <a:t>       保证网络站点与用户之间的安全传输，加强网络站点的认证过</a:t>
            </a:r>
            <a:endParaRPr kumimoji="1" lang="en-US" altLang="zh-CN" b="0" dirty="0"/>
          </a:p>
          <a:p>
            <a:pPr>
              <a:spcBef>
                <a:spcPts val="0"/>
              </a:spcBef>
            </a:pPr>
            <a:r>
              <a:rPr kumimoji="1" lang="zh-CN" altLang="en-US" b="0" dirty="0"/>
              <a:t>程，即时清除网钓邮件，加强网络站点的监管。</a:t>
            </a:r>
          </a:p>
          <a:p>
            <a:endParaRPr kumimoji="1" lang="zh-CN" altLang="en-US" dirty="0"/>
          </a:p>
        </p:txBody>
      </p:sp>
      <p:pic>
        <p:nvPicPr>
          <p:cNvPr id="5" name="图片 4"/>
          <p:cNvPicPr>
            <a:picLocks noChangeAspect="1"/>
          </p:cNvPicPr>
          <p:nvPr/>
        </p:nvPicPr>
        <p:blipFill>
          <a:blip r:embed="rId2"/>
          <a:stretch>
            <a:fillRect/>
          </a:stretch>
        </p:blipFill>
        <p:spPr>
          <a:xfrm>
            <a:off x="6599955" y="1694984"/>
            <a:ext cx="4984012" cy="404789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64694" y="232528"/>
            <a:ext cx="10085195" cy="789940"/>
          </a:xfrm>
        </p:spPr>
        <p:txBody>
          <a:bodyPr/>
          <a:lstStyle/>
          <a:p>
            <a:r>
              <a:rPr lang="zh-CN" altLang="en-US" dirty="0">
                <a:sym typeface="+mn-ea"/>
              </a:rPr>
              <a:t>典型案例：海莲花APT组织针对我国和东南亚地区的定向攻击事件</a:t>
            </a:r>
            <a:endParaRPr lang="zh-CN" altLang="en-US" dirty="0"/>
          </a:p>
        </p:txBody>
      </p:sp>
      <p:sp>
        <p:nvSpPr>
          <p:cNvPr id="6" name="内容占位符 5"/>
          <p:cNvSpPr>
            <a:spLocks noGrp="1"/>
          </p:cNvSpPr>
          <p:nvPr>
            <p:ph sz="quarter" idx="12"/>
          </p:nvPr>
        </p:nvSpPr>
        <p:spPr/>
        <p:txBody>
          <a:bodyPr>
            <a:normAutofit/>
          </a:bodyPr>
          <a:lstStyle/>
          <a:p>
            <a:pPr algn="l">
              <a:buNone/>
            </a:pPr>
            <a:endParaRPr lang="zh-CN" altLang="en-US"/>
          </a:p>
          <a:p>
            <a:pPr algn="l">
              <a:buNone/>
            </a:pPr>
            <a:r>
              <a:rPr lang="zh-CN" altLang="en-US" b="0">
                <a:sym typeface="+mn-ea"/>
              </a:rPr>
              <a:t>事件时间：2018年全年(首次攻击时间为2012年)</a:t>
            </a:r>
            <a:endParaRPr lang="zh-CN" altLang="en-US" b="0"/>
          </a:p>
          <a:p>
            <a:pPr algn="l">
              <a:buNone/>
            </a:pPr>
            <a:r>
              <a:rPr lang="zh-CN" altLang="en-US" b="0">
                <a:sym typeface="+mn-ea"/>
              </a:rPr>
              <a:t>攻击组织：海莲花(OceanLotus)</a:t>
            </a:r>
            <a:endParaRPr lang="zh-CN" altLang="en-US" b="0"/>
          </a:p>
          <a:p>
            <a:pPr algn="l">
              <a:buNone/>
            </a:pPr>
            <a:r>
              <a:rPr lang="zh-CN" altLang="en-US" b="0">
                <a:sym typeface="+mn-ea"/>
              </a:rPr>
              <a:t>受害目标：东南亚国家、中国及其相关科研院所、海事机构、航运企业等</a:t>
            </a:r>
            <a:endParaRPr lang="zh-CN" altLang="en-US" b="0"/>
          </a:p>
          <a:p>
            <a:pPr algn="l">
              <a:buNone/>
            </a:pPr>
            <a:r>
              <a:rPr lang="zh-CN" altLang="en-US" b="0">
                <a:sym typeface="+mn-ea"/>
              </a:rPr>
              <a:t>相关攻击武器：Denis家族木马、Cobalt Strike、CACTUSTORCH框架木马</a:t>
            </a:r>
            <a:endParaRPr lang="zh-CN" altLang="en-US" b="0"/>
          </a:p>
          <a:p>
            <a:pPr algn="l">
              <a:buNone/>
            </a:pPr>
            <a:r>
              <a:rPr lang="zh-CN" altLang="en-US" b="0">
                <a:sym typeface="+mn-ea"/>
              </a:rPr>
              <a:t>相关漏洞：微软Office漏洞、MikroTik路由器漏洞、永恒之蓝漏洞</a:t>
            </a:r>
            <a:endParaRPr lang="zh-CN" altLang="en-US" b="0"/>
          </a:p>
          <a:p>
            <a:pPr algn="l">
              <a:buNone/>
            </a:pPr>
            <a:r>
              <a:rPr lang="zh-CN" altLang="en-US" b="0">
                <a:sym typeface="+mn-ea"/>
              </a:rPr>
              <a:t>攻击入口：鱼叉邮件和水坑攻击</a:t>
            </a:r>
            <a:endParaRPr kumimoji="1" lang="zh-CN" altLang="en-US" b="0">
              <a:sym typeface="+mn-ea"/>
            </a:endParaRPr>
          </a:p>
          <a:p>
            <a:pPr algn="l">
              <a:buNone/>
            </a:pPr>
            <a:endParaRPr kumimoji="1" lang="zh-CN" altLang="en-US" b="0"/>
          </a:p>
          <a:p>
            <a:pPr marL="285750" indent="-285750" algn="l">
              <a:buFont typeface="Arial" panose="020B0604020202020204" pitchFamily="34" charset="0"/>
              <a:buChar char="•"/>
            </a:pPr>
            <a:r>
              <a:rPr lang="zh-CN" altLang="en-US" sz="1800">
                <a:sym typeface="+mn-ea"/>
              </a:rPr>
              <a:t>主要攻击战术技术：</a:t>
            </a:r>
          </a:p>
          <a:p>
            <a:pPr marL="342900" indent="-342900" algn="l">
              <a:buAutoNum type="arabicPeriod"/>
            </a:pPr>
            <a:r>
              <a:rPr lang="zh-CN" altLang="en-US" b="0">
                <a:sym typeface="+mn-ea"/>
              </a:rPr>
              <a:t>鱼叉邮件投递内嵌恶意宏的Word文件、HTA文件、快捷方式文件、SFX自解压文件、捆绑后的文档图标的可执行文件等。</a:t>
            </a:r>
          </a:p>
          <a:p>
            <a:pPr marL="342900" indent="-342900" algn="l">
              <a:buAutoNum type="arabicPeriod"/>
            </a:pPr>
            <a:r>
              <a:rPr lang="zh-CN" altLang="en-US" b="0">
                <a:sym typeface="+mn-ea"/>
              </a:rPr>
              <a:t>入侵成功后通过一些内网渗透工具扫描渗透内网并横向移动，入侵重要服务器，植入Denis家族木马进行持久化控制。</a:t>
            </a:r>
          </a:p>
          <a:p>
            <a:pPr marL="342900" indent="-342900" algn="l">
              <a:buAutoNum type="arabicPeriod"/>
            </a:pPr>
            <a:r>
              <a:rPr lang="zh-CN" altLang="en-US" b="0">
                <a:sym typeface="+mn-ea"/>
              </a:rPr>
              <a:t>通过横向移动和渗透拿到域控或者重要的服务器权限，通过对这些重要机器的控制来设置水坑、利用第三方工具并辅助渗透。</a:t>
            </a:r>
          </a:p>
          <a:p>
            <a:pPr marL="342900" indent="-342900" algn="l">
              <a:buAutoNum type="arabicPeriod"/>
            </a:pPr>
            <a:r>
              <a:rPr lang="zh-CN" altLang="en-US" b="0">
                <a:sym typeface="+mn-ea"/>
              </a:rPr>
              <a:t>横向移动过程中还会使用一些逃避杀软检测的技术：包括白利用技术、PowerShell混淆技术等。</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社工攻击</a:t>
            </a:r>
          </a:p>
        </p:txBody>
      </p:sp>
      <p:sp>
        <p:nvSpPr>
          <p:cNvPr id="3" name="内容占位符 2"/>
          <p:cNvSpPr>
            <a:spLocks noGrp="1"/>
          </p:cNvSpPr>
          <p:nvPr>
            <p:ph sz="quarter" idx="12"/>
          </p:nvPr>
        </p:nvSpPr>
        <p:spPr/>
        <p:txBody>
          <a:bodyPr/>
          <a:lstStyle/>
          <a:p>
            <a:r>
              <a:rPr kumimoji="1" lang="zh-CN" altLang="en-US" dirty="0"/>
              <a:t>原理：</a:t>
            </a:r>
            <a:endParaRPr kumimoji="1" lang="en-US" altLang="zh-CN" dirty="0"/>
          </a:p>
          <a:p>
            <a:pPr>
              <a:spcBef>
                <a:spcPts val="0"/>
              </a:spcBef>
            </a:pPr>
            <a:r>
              <a:rPr lang="zh-CN" altLang="en-US" b="0" dirty="0"/>
              <a:t>       社会工程攻击，是一种利用</a:t>
            </a:r>
            <a:r>
              <a:rPr lang="en-US" altLang="zh-CN" b="0" dirty="0"/>
              <a:t>"</a:t>
            </a:r>
            <a:r>
              <a:rPr lang="zh-CN" altLang="en-US" b="0" dirty="0"/>
              <a:t>社会工程学</a:t>
            </a:r>
            <a:r>
              <a:rPr lang="en-US" altLang="zh-CN" b="0" dirty="0"/>
              <a:t>" </a:t>
            </a:r>
            <a:r>
              <a:rPr lang="zh-CN" altLang="en-US" b="0" dirty="0"/>
              <a:t>来实施的网络攻击行为。在计算机科学中，社会工程学指的是通过与他人的合法地交流，来使其心理受到影响，做出某些动作或者是透露一些机密信息的方式。这通常被认为是一种欺诈他人以收集信息、行骗和入侵计算机系统的行为。</a:t>
            </a:r>
            <a:endParaRPr kumimoji="1" lang="en-US" altLang="zh-CN" dirty="0"/>
          </a:p>
          <a:p>
            <a:endParaRPr kumimoji="1" lang="en-US" altLang="zh-CN" dirty="0"/>
          </a:p>
          <a:p>
            <a:r>
              <a:rPr kumimoji="1" lang="zh-CN" altLang="en-US" dirty="0"/>
              <a:t>攻击过程：</a:t>
            </a:r>
            <a:endParaRPr kumimoji="1" lang="en-US" altLang="zh-CN" dirty="0"/>
          </a:p>
          <a:p>
            <a:pPr>
              <a:spcBef>
                <a:spcPts val="0"/>
              </a:spcBef>
            </a:pPr>
            <a:r>
              <a:rPr lang="zh-CN" altLang="en-US" b="0" dirty="0"/>
              <a:t>       社会工程学攻击是以不同形式和通过多样的攻击向量进行传播的。</a:t>
            </a:r>
            <a:endParaRPr lang="en-US" altLang="zh-CN" b="0" dirty="0"/>
          </a:p>
          <a:p>
            <a:pPr>
              <a:spcBef>
                <a:spcPts val="0"/>
              </a:spcBef>
            </a:pPr>
            <a:r>
              <a:rPr lang="zh-CN" altLang="en-US" b="0" dirty="0"/>
              <a:t>常用手段有伪造好友邮件、钓鱼攻击、投放诱饵、等价交换等。</a:t>
            </a:r>
            <a:endParaRPr kumimoji="1" lang="en-US" altLang="zh-CN" dirty="0"/>
          </a:p>
          <a:p>
            <a:endParaRPr kumimoji="1" lang="en-US" altLang="zh-CN" dirty="0"/>
          </a:p>
          <a:p>
            <a:r>
              <a:rPr kumimoji="1" lang="zh-CN" altLang="en-US" dirty="0"/>
              <a:t>防御手段：</a:t>
            </a:r>
            <a:endParaRPr kumimoji="1" lang="en-US" altLang="zh-CN" dirty="0"/>
          </a:p>
          <a:p>
            <a:pPr>
              <a:spcBef>
                <a:spcPts val="0"/>
              </a:spcBef>
            </a:pPr>
            <a:r>
              <a:rPr kumimoji="1" lang="zh-CN" altLang="en-US" b="0" dirty="0"/>
              <a:t>       定期更换各种系统账号密码，使用高强度密码等。</a:t>
            </a:r>
          </a:p>
          <a:p>
            <a:endParaRPr kumimoji="1" lang="zh-CN" altLang="en-US" dirty="0"/>
          </a:p>
        </p:txBody>
      </p:sp>
      <p:pic>
        <p:nvPicPr>
          <p:cNvPr id="5" name="图片 4"/>
          <p:cNvPicPr>
            <a:picLocks noChangeAspect="1"/>
          </p:cNvPicPr>
          <p:nvPr/>
        </p:nvPicPr>
        <p:blipFill>
          <a:blip r:embed="rId2"/>
          <a:stretch>
            <a:fillRect/>
          </a:stretch>
        </p:blipFill>
        <p:spPr>
          <a:xfrm>
            <a:off x="6854282" y="1752770"/>
            <a:ext cx="4711391" cy="39840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拖库、洗库、撞库</a:t>
            </a:r>
          </a:p>
        </p:txBody>
      </p:sp>
      <p:sp>
        <p:nvSpPr>
          <p:cNvPr id="3" name="内容占位符 2"/>
          <p:cNvSpPr>
            <a:spLocks noGrp="1"/>
          </p:cNvSpPr>
          <p:nvPr>
            <p:ph sz="quarter" idx="12"/>
          </p:nvPr>
        </p:nvSpPr>
        <p:spPr/>
        <p:txBody>
          <a:bodyPr>
            <a:normAutofit/>
          </a:bodyPr>
          <a:lstStyle/>
          <a:p>
            <a:r>
              <a:rPr kumimoji="1" lang="zh-CN" altLang="en-US" dirty="0"/>
              <a:t>原理：</a:t>
            </a:r>
            <a:endParaRPr kumimoji="1" lang="en-US" altLang="zh-CN" dirty="0"/>
          </a:p>
          <a:p>
            <a:pPr>
              <a:spcBef>
                <a:spcPts val="0"/>
              </a:spcBef>
            </a:pPr>
            <a:r>
              <a:rPr lang="zh-CN" altLang="en-US" b="0" dirty="0"/>
              <a:t>       拖库是指黑客入侵有价值的网络站点，把注册用户的资料数据库全部盗走的行为。在取得大量的用户数据之后，黑客会通过一系列的技术手段和黑色产业链将有价值的用户数据变现，这通常也被称作洗库。最后黑客将得到的数据在其它网站上进行尝试登陆，叫做撞库，因为很多用户喜欢使用统一的用户名密码。</a:t>
            </a:r>
            <a:endParaRPr kumimoji="1" lang="en-US" altLang="zh-CN" dirty="0"/>
          </a:p>
          <a:p>
            <a:endParaRPr kumimoji="1" lang="en-US" altLang="zh-CN" dirty="0"/>
          </a:p>
          <a:p>
            <a:r>
              <a:rPr kumimoji="1" lang="zh-CN" altLang="en-US" dirty="0"/>
              <a:t>攻击过程：</a:t>
            </a:r>
            <a:endParaRPr kumimoji="1" lang="en-US" altLang="zh-CN" dirty="0"/>
          </a:p>
          <a:p>
            <a:pPr>
              <a:spcBef>
                <a:spcPts val="0"/>
              </a:spcBef>
            </a:pPr>
            <a:r>
              <a:rPr lang="zh-CN" altLang="en-US" b="0" dirty="0"/>
              <a:t>       黑客为了得到数据库的访问权限，取得用户数据，通常会从技术层面</a:t>
            </a:r>
            <a:endParaRPr lang="en-US" altLang="zh-CN" b="0" dirty="0"/>
          </a:p>
          <a:p>
            <a:pPr>
              <a:spcBef>
                <a:spcPts val="0"/>
              </a:spcBef>
            </a:pPr>
            <a:r>
              <a:rPr lang="zh-CN" altLang="en-US" b="0" dirty="0"/>
              <a:t>和社工层面两个方向入手。技术方面大致分为远程下载数据库文件、利用</a:t>
            </a:r>
            <a:endParaRPr lang="en-US" altLang="zh-CN" b="0" dirty="0"/>
          </a:p>
          <a:p>
            <a:pPr>
              <a:spcBef>
                <a:spcPts val="0"/>
              </a:spcBef>
            </a:pPr>
            <a:r>
              <a:rPr lang="en-US" altLang="zh-CN" b="0" dirty="0"/>
              <a:t>web</a:t>
            </a:r>
            <a:r>
              <a:rPr lang="zh-CN" altLang="en-US" b="0" dirty="0"/>
              <a:t>应用漏洞、利用</a:t>
            </a:r>
            <a:r>
              <a:rPr lang="en-US" altLang="zh-CN" b="0" dirty="0"/>
              <a:t>web</a:t>
            </a:r>
            <a:r>
              <a:rPr lang="zh-CN" altLang="en-US" b="0" dirty="0"/>
              <a:t>服务器漏洞。社工方面大致分为水坑攻击、邮件</a:t>
            </a:r>
            <a:endParaRPr lang="en-US" altLang="zh-CN" b="0" dirty="0"/>
          </a:p>
          <a:p>
            <a:pPr>
              <a:spcBef>
                <a:spcPts val="0"/>
              </a:spcBef>
            </a:pPr>
            <a:r>
              <a:rPr lang="zh-CN" altLang="en-US" b="0" dirty="0"/>
              <a:t>钓鱼、社工管理员、</a:t>
            </a:r>
            <a:r>
              <a:rPr lang="en-US" altLang="zh-CN" b="0" dirty="0"/>
              <a:t>XSS</a:t>
            </a:r>
            <a:r>
              <a:rPr lang="zh-CN" altLang="en-US" b="0" dirty="0"/>
              <a:t>劫持。</a:t>
            </a:r>
            <a:endParaRPr kumimoji="1" lang="en-US" altLang="zh-CN" dirty="0"/>
          </a:p>
          <a:p>
            <a:endParaRPr kumimoji="1" lang="en-US" altLang="zh-CN" dirty="0"/>
          </a:p>
          <a:p>
            <a:pPr>
              <a:spcBef>
                <a:spcPts val="0"/>
              </a:spcBef>
            </a:pPr>
            <a:r>
              <a:rPr kumimoji="1" lang="zh-CN" altLang="en-US" dirty="0"/>
              <a:t>防御手段：</a:t>
            </a:r>
            <a:br>
              <a:rPr lang="zh-CN" altLang="en-US" b="0" dirty="0"/>
            </a:br>
            <a:r>
              <a:rPr lang="zh-CN" altLang="en-US" b="0" dirty="0"/>
              <a:t>       重要网站</a:t>
            </a:r>
            <a:r>
              <a:rPr lang="en-US" altLang="zh-CN" b="0" dirty="0"/>
              <a:t>/APP</a:t>
            </a:r>
            <a:r>
              <a:rPr lang="zh-CN" altLang="en-US" b="0" dirty="0"/>
              <a:t>的密码一定要独立 、电脑勤打补丁，安装一款杀毒软</a:t>
            </a:r>
            <a:endParaRPr lang="en-US" altLang="zh-CN" b="0" dirty="0"/>
          </a:p>
          <a:p>
            <a:pPr>
              <a:spcBef>
                <a:spcPts val="0"/>
              </a:spcBef>
            </a:pPr>
            <a:r>
              <a:rPr lang="zh-CN" altLang="en-US" b="0" dirty="0"/>
              <a:t>件、尽量不使用</a:t>
            </a:r>
            <a:r>
              <a:rPr lang="en-US" altLang="zh-CN" b="0" dirty="0"/>
              <a:t>IE</a:t>
            </a:r>
            <a:r>
              <a:rPr lang="zh-CN" altLang="en-US" b="0" dirty="0"/>
              <a:t>浏览器、使用正版软件、不要在公共场合使用公共无线</a:t>
            </a:r>
            <a:endParaRPr lang="en-US" altLang="zh-CN" b="0" dirty="0"/>
          </a:p>
          <a:p>
            <a:pPr>
              <a:spcBef>
                <a:spcPts val="0"/>
              </a:spcBef>
            </a:pPr>
            <a:r>
              <a:rPr lang="zh-CN" altLang="en-US" b="0" dirty="0"/>
              <a:t>做有关私密信息的事、自己的无线</a:t>
            </a:r>
            <a:r>
              <a:rPr lang="en-US" altLang="zh-CN" b="0" dirty="0"/>
              <a:t>AP</a:t>
            </a:r>
            <a:r>
              <a:rPr lang="zh-CN" altLang="en-US" b="0" dirty="0"/>
              <a:t>，用安全的加密方式（如</a:t>
            </a:r>
            <a:r>
              <a:rPr lang="en-US" altLang="zh-CN" b="0" dirty="0"/>
              <a:t>WPA2</a:t>
            </a:r>
            <a:r>
              <a:rPr lang="zh-CN" altLang="en-US" b="0" dirty="0"/>
              <a:t>），</a:t>
            </a:r>
            <a:endParaRPr lang="en-US" altLang="zh-CN" b="0" dirty="0"/>
          </a:p>
          <a:p>
            <a:pPr>
              <a:spcBef>
                <a:spcPts val="0"/>
              </a:spcBef>
            </a:pPr>
            <a:r>
              <a:rPr lang="zh-CN" altLang="en-US" b="0" dirty="0"/>
              <a:t>密码复杂些、电脑习惯锁屏等。</a:t>
            </a:r>
          </a:p>
          <a:p>
            <a:endParaRPr kumimoji="1" lang="zh-CN" altLang="en-US" dirty="0"/>
          </a:p>
        </p:txBody>
      </p:sp>
      <p:pic>
        <p:nvPicPr>
          <p:cNvPr id="5" name="图片 4"/>
          <p:cNvPicPr>
            <a:picLocks noChangeAspect="1"/>
          </p:cNvPicPr>
          <p:nvPr/>
        </p:nvPicPr>
        <p:blipFill>
          <a:blip r:embed="rId2"/>
          <a:stretch>
            <a:fillRect/>
          </a:stretch>
        </p:blipFill>
        <p:spPr>
          <a:xfrm>
            <a:off x="7144215" y="2104327"/>
            <a:ext cx="4439345" cy="343411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缓冲区溢出攻击</a:t>
            </a:r>
          </a:p>
        </p:txBody>
      </p:sp>
      <p:sp>
        <p:nvSpPr>
          <p:cNvPr id="3" name="内容占位符 2"/>
          <p:cNvSpPr>
            <a:spLocks noGrp="1"/>
          </p:cNvSpPr>
          <p:nvPr>
            <p:ph sz="quarter" idx="12"/>
          </p:nvPr>
        </p:nvSpPr>
        <p:spPr/>
        <p:txBody>
          <a:bodyPr/>
          <a:lstStyle/>
          <a:p>
            <a:r>
              <a:rPr kumimoji="1" lang="zh-CN" altLang="en-US" sz="1800" dirty="0"/>
              <a:t>原理：</a:t>
            </a:r>
            <a:endParaRPr kumimoji="1" lang="en-US" altLang="zh-CN" sz="1800" dirty="0"/>
          </a:p>
          <a:p>
            <a:pPr>
              <a:spcBef>
                <a:spcPts val="0"/>
              </a:spcBef>
            </a:pPr>
            <a:r>
              <a:rPr lang="zh-CN" altLang="en-US" b="0" dirty="0"/>
              <a:t>       通过往程序的缓冲区写超出其长度的内容，造成缓冲区的溢出，从而破坏程序的堆栈，使程序转而执行其它指令，以达到攻击的目的。造成缓冲区溢出的原因是程序中没有仔细检查用户输入的参数。</a:t>
            </a:r>
            <a:endParaRPr kumimoji="1" lang="en-US" altLang="zh-CN" dirty="0"/>
          </a:p>
          <a:p>
            <a:endParaRPr kumimoji="1" lang="en-US" altLang="zh-CN" sz="1800" dirty="0"/>
          </a:p>
          <a:p>
            <a:r>
              <a:rPr kumimoji="1" lang="zh-CN" altLang="en-US" sz="1800" dirty="0"/>
              <a:t>攻击过程：</a:t>
            </a:r>
            <a:endParaRPr kumimoji="1" lang="en-US" altLang="zh-CN" sz="1800" dirty="0"/>
          </a:p>
          <a:p>
            <a:pPr>
              <a:spcBef>
                <a:spcPts val="0"/>
              </a:spcBef>
            </a:pPr>
            <a:r>
              <a:rPr lang="zh-CN" altLang="en-US" b="0" dirty="0"/>
              <a:t>       随便往缓冲区中填东西造成它溢出一般只会出现分段错误，而不</a:t>
            </a:r>
            <a:endParaRPr lang="en-US" altLang="zh-CN" b="0" dirty="0"/>
          </a:p>
          <a:p>
            <a:pPr>
              <a:spcBef>
                <a:spcPts val="0"/>
              </a:spcBef>
            </a:pPr>
            <a:r>
              <a:rPr lang="zh-CN" altLang="en-US" b="0" dirty="0"/>
              <a:t>能达到攻击的目的。最常见的手段是通过制造缓冲区溢出使程序运行</a:t>
            </a:r>
            <a:endParaRPr lang="en-US" altLang="zh-CN" b="0" dirty="0"/>
          </a:p>
          <a:p>
            <a:pPr>
              <a:spcBef>
                <a:spcPts val="0"/>
              </a:spcBef>
            </a:pPr>
            <a:r>
              <a:rPr lang="zh-CN" altLang="en-US" b="0" dirty="0"/>
              <a:t>一个用户</a:t>
            </a:r>
            <a:r>
              <a:rPr lang="en-US" altLang="zh-CN" b="0" dirty="0"/>
              <a:t>shell</a:t>
            </a:r>
            <a:r>
              <a:rPr lang="zh-CN" altLang="en-US" b="0" dirty="0"/>
              <a:t>，再通过</a:t>
            </a:r>
            <a:r>
              <a:rPr lang="en-US" altLang="zh-CN" b="0" dirty="0"/>
              <a:t>shell</a:t>
            </a:r>
            <a:r>
              <a:rPr lang="zh-CN" altLang="en-US" b="0" dirty="0"/>
              <a:t>执行其它命令。如果该程序属于</a:t>
            </a:r>
            <a:r>
              <a:rPr lang="en-US" altLang="zh-CN" b="0" dirty="0"/>
              <a:t>root</a:t>
            </a:r>
            <a:r>
              <a:rPr lang="zh-CN" altLang="en-US" b="0" dirty="0"/>
              <a:t>且有</a:t>
            </a:r>
            <a:endParaRPr lang="en-US" altLang="zh-CN" b="0" dirty="0"/>
          </a:p>
          <a:p>
            <a:pPr>
              <a:spcBef>
                <a:spcPts val="0"/>
              </a:spcBef>
            </a:pPr>
            <a:r>
              <a:rPr lang="en-US" altLang="zh-CN" b="0" dirty="0" err="1"/>
              <a:t>suid</a:t>
            </a:r>
            <a:r>
              <a:rPr lang="zh-CN" altLang="en-US" b="0" dirty="0"/>
              <a:t>权限的话，攻击者就获得了一个有</a:t>
            </a:r>
            <a:r>
              <a:rPr lang="en-US" altLang="zh-CN" b="0" dirty="0"/>
              <a:t>root</a:t>
            </a:r>
            <a:r>
              <a:rPr lang="zh-CN" altLang="en-US" b="0" dirty="0"/>
              <a:t>权限的</a:t>
            </a:r>
            <a:r>
              <a:rPr lang="en-US" altLang="zh-CN" b="0" dirty="0"/>
              <a:t>shell</a:t>
            </a:r>
            <a:r>
              <a:rPr lang="zh-CN" altLang="en-US" b="0" dirty="0"/>
              <a:t>，可以对系统</a:t>
            </a:r>
            <a:endParaRPr lang="en-US" altLang="zh-CN" b="0" dirty="0"/>
          </a:p>
          <a:p>
            <a:pPr>
              <a:spcBef>
                <a:spcPts val="0"/>
              </a:spcBef>
            </a:pPr>
            <a:r>
              <a:rPr lang="zh-CN" altLang="en-US" b="0" dirty="0"/>
              <a:t>进行任意操作了。</a:t>
            </a:r>
            <a:endParaRPr kumimoji="1" lang="en-US" altLang="zh-CN" dirty="0"/>
          </a:p>
          <a:p>
            <a:endParaRPr kumimoji="1" lang="en-US" altLang="zh-CN" sz="1800" dirty="0"/>
          </a:p>
          <a:p>
            <a:r>
              <a:rPr kumimoji="1" lang="zh-CN" altLang="en-US" sz="1800" dirty="0"/>
              <a:t>防御手段：</a:t>
            </a:r>
            <a:endParaRPr kumimoji="1" lang="en-US" altLang="zh-CN" sz="1800" dirty="0"/>
          </a:p>
          <a:p>
            <a:pPr>
              <a:spcBef>
                <a:spcPts val="0"/>
              </a:spcBef>
            </a:pPr>
            <a:r>
              <a:rPr lang="zh-CN" altLang="en-US" b="0" dirty="0"/>
              <a:t>       通过操作系统使得缓冲区不可执行，从而阻止攻击者植入攻击代</a:t>
            </a:r>
            <a:endParaRPr lang="en-US" altLang="zh-CN" b="0" dirty="0"/>
          </a:p>
          <a:p>
            <a:pPr>
              <a:spcBef>
                <a:spcPts val="0"/>
              </a:spcBef>
            </a:pPr>
            <a:r>
              <a:rPr lang="zh-CN" altLang="en-US" b="0" dirty="0"/>
              <a:t>码。利用编译器的边界检查来实现缓冲区的保护。在程序指针失效前</a:t>
            </a:r>
            <a:endParaRPr lang="en-US" altLang="zh-CN" b="0" dirty="0"/>
          </a:p>
          <a:p>
            <a:pPr>
              <a:spcBef>
                <a:spcPts val="0"/>
              </a:spcBef>
            </a:pPr>
            <a:r>
              <a:rPr lang="zh-CN" altLang="en-US" b="0" dirty="0"/>
              <a:t>进行完整性检查。</a:t>
            </a:r>
            <a:endParaRPr kumimoji="1" lang="zh-CN" altLang="en-US" dirty="0"/>
          </a:p>
          <a:p>
            <a:endParaRPr kumimoji="1" lang="zh-CN" altLang="en-US" dirty="0"/>
          </a:p>
        </p:txBody>
      </p:sp>
      <p:pic>
        <p:nvPicPr>
          <p:cNvPr id="5" name="图片 4"/>
          <p:cNvPicPr>
            <a:picLocks noChangeAspect="1"/>
          </p:cNvPicPr>
          <p:nvPr/>
        </p:nvPicPr>
        <p:blipFill>
          <a:blip r:embed="rId2"/>
          <a:stretch>
            <a:fillRect/>
          </a:stretch>
        </p:blipFill>
        <p:spPr>
          <a:xfrm>
            <a:off x="6804134" y="1680117"/>
            <a:ext cx="4858215" cy="413536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DOS/DDOS</a:t>
            </a:r>
            <a:endParaRPr kumimoji="1" lang="zh-CN" altLang="en-US" dirty="0"/>
          </a:p>
        </p:txBody>
      </p:sp>
      <p:sp>
        <p:nvSpPr>
          <p:cNvPr id="3" name="内容占位符 2"/>
          <p:cNvSpPr>
            <a:spLocks noGrp="1"/>
          </p:cNvSpPr>
          <p:nvPr>
            <p:ph sz="quarter" idx="12"/>
          </p:nvPr>
        </p:nvSpPr>
        <p:spPr/>
        <p:txBody>
          <a:bodyPr/>
          <a:lstStyle/>
          <a:p>
            <a:r>
              <a:rPr kumimoji="1" lang="zh-CN" altLang="en-US" sz="1800" dirty="0"/>
              <a:t>原理：</a:t>
            </a:r>
            <a:endParaRPr kumimoji="1" lang="en-US" altLang="zh-CN" sz="1800" dirty="0"/>
          </a:p>
          <a:p>
            <a:pPr>
              <a:spcBef>
                <a:spcPts val="0"/>
              </a:spcBef>
            </a:pPr>
            <a:r>
              <a:rPr kumimoji="1" lang="en-US" altLang="zh-CN" b="0" dirty="0"/>
              <a:t>       DOS</a:t>
            </a:r>
            <a:r>
              <a:rPr kumimoji="1" lang="zh-CN" altLang="en-US" b="0" dirty="0"/>
              <a:t>拒接服务攻击，攻击者利用自身的网络带宽消耗目标的网络带宽，从而达到占用目标资源，使目标无法正常运行。</a:t>
            </a:r>
            <a:r>
              <a:rPr kumimoji="1" lang="en-US" altLang="zh-CN" b="0" dirty="0"/>
              <a:t>DDOS</a:t>
            </a:r>
            <a:r>
              <a:rPr kumimoji="1" lang="zh-CN" altLang="en-US" b="0" dirty="0"/>
              <a:t>分布式拒绝服务，攻击者建立了庞大的攻击网络，此网络中有大量的主机，攻击者利用此网络同时向目标发起</a:t>
            </a:r>
            <a:r>
              <a:rPr kumimoji="1" lang="en-US" altLang="zh-CN" b="0" dirty="0"/>
              <a:t>DOS</a:t>
            </a:r>
            <a:r>
              <a:rPr kumimoji="1" lang="zh-CN" altLang="en-US" b="0" dirty="0"/>
              <a:t>攻击。</a:t>
            </a:r>
            <a:endParaRPr kumimoji="1" lang="en-US" altLang="zh-CN" b="0" dirty="0"/>
          </a:p>
          <a:p>
            <a:endParaRPr kumimoji="1" lang="en-US" altLang="zh-CN" sz="1800" dirty="0"/>
          </a:p>
          <a:p>
            <a:r>
              <a:rPr kumimoji="1" lang="zh-CN" altLang="en-US" sz="1800" dirty="0"/>
              <a:t>攻击过程：</a:t>
            </a:r>
            <a:endParaRPr kumimoji="1" lang="en-US" altLang="zh-CN" sz="1800" dirty="0"/>
          </a:p>
          <a:p>
            <a:pPr>
              <a:spcBef>
                <a:spcPts val="0"/>
              </a:spcBef>
            </a:pPr>
            <a:r>
              <a:rPr kumimoji="1" lang="zh-CN" altLang="en-US" b="0" dirty="0"/>
              <a:t>       手段可以利用</a:t>
            </a:r>
            <a:r>
              <a:rPr kumimoji="1" lang="en-US" altLang="zh-CN" b="0" dirty="0"/>
              <a:t>TCP</a:t>
            </a:r>
            <a:r>
              <a:rPr kumimoji="1" lang="zh-CN" altLang="en-US" b="0" dirty="0"/>
              <a:t>握手过程、</a:t>
            </a:r>
            <a:r>
              <a:rPr kumimoji="1" lang="en-US" altLang="zh-CN" b="0" dirty="0"/>
              <a:t>ARP</a:t>
            </a:r>
            <a:r>
              <a:rPr kumimoji="1" lang="zh-CN" altLang="en-US" b="0" dirty="0"/>
              <a:t>响应、</a:t>
            </a:r>
            <a:r>
              <a:rPr kumimoji="1" lang="en-US" altLang="zh-CN" b="0" dirty="0"/>
              <a:t>ICMP</a:t>
            </a:r>
            <a:r>
              <a:rPr kumimoji="1" lang="zh-CN" altLang="en-US" b="0" dirty="0"/>
              <a:t>相应、</a:t>
            </a:r>
            <a:r>
              <a:rPr kumimoji="1" lang="en-US" altLang="zh-CN" b="0" dirty="0"/>
              <a:t>HTTP</a:t>
            </a:r>
            <a:r>
              <a:rPr kumimoji="1" lang="zh-CN" altLang="en-US" b="0" dirty="0"/>
              <a:t>洪范</a:t>
            </a:r>
            <a:endParaRPr kumimoji="1" lang="en-US" altLang="zh-CN" b="0" dirty="0"/>
          </a:p>
          <a:p>
            <a:pPr>
              <a:spcBef>
                <a:spcPts val="0"/>
              </a:spcBef>
            </a:pPr>
            <a:r>
              <a:rPr kumimoji="1" lang="zh-CN" altLang="en-US" b="0" dirty="0"/>
              <a:t>等。攻击者发送大量的可以被目标正常相应的数据包，而后目标响应</a:t>
            </a:r>
            <a:endParaRPr kumimoji="1" lang="en-US" altLang="zh-CN" b="0" dirty="0"/>
          </a:p>
          <a:p>
            <a:pPr>
              <a:spcBef>
                <a:spcPts val="0"/>
              </a:spcBef>
            </a:pPr>
            <a:r>
              <a:rPr kumimoji="1" lang="zh-CN" altLang="en-US" b="0" dirty="0"/>
              <a:t>此数据包。攻击者不断发送，不断消耗目标的宽带资源、缓存资源、</a:t>
            </a:r>
            <a:endParaRPr kumimoji="1" lang="en-US" altLang="zh-CN" b="0" dirty="0"/>
          </a:p>
          <a:p>
            <a:pPr>
              <a:spcBef>
                <a:spcPts val="0"/>
              </a:spcBef>
            </a:pPr>
            <a:r>
              <a:rPr kumimoji="1" lang="zh-CN" altLang="en-US" b="0" dirty="0"/>
              <a:t>计算资源等。</a:t>
            </a:r>
            <a:endParaRPr kumimoji="1" lang="en-US" altLang="zh-CN" b="0" dirty="0"/>
          </a:p>
          <a:p>
            <a:endParaRPr kumimoji="1" lang="en-US" altLang="zh-CN" sz="1800" dirty="0"/>
          </a:p>
          <a:p>
            <a:r>
              <a:rPr kumimoji="1" lang="zh-CN" altLang="en-US" sz="1800" dirty="0"/>
              <a:t>防御手段：</a:t>
            </a:r>
            <a:endParaRPr kumimoji="1" lang="en-US" altLang="zh-CN" sz="1800" dirty="0"/>
          </a:p>
          <a:p>
            <a:pPr>
              <a:spcBef>
                <a:spcPts val="0"/>
              </a:spcBef>
            </a:pPr>
            <a:r>
              <a:rPr kumimoji="1" lang="zh-CN" altLang="en-US" b="0" dirty="0"/>
              <a:t>       流量过滤，</a:t>
            </a:r>
            <a:r>
              <a:rPr kumimoji="1" lang="en-US" altLang="zh-CN" b="0" dirty="0"/>
              <a:t>IP</a:t>
            </a:r>
            <a:r>
              <a:rPr kumimoji="1" lang="zh-CN" altLang="en-US" b="0" dirty="0"/>
              <a:t>锁定、网络流量监控。</a:t>
            </a:r>
          </a:p>
          <a:p>
            <a:endParaRPr kumimoji="1" lang="zh-CN" altLang="en-US" dirty="0"/>
          </a:p>
        </p:txBody>
      </p:sp>
      <p:pic>
        <p:nvPicPr>
          <p:cNvPr id="7" name="图片 6"/>
          <p:cNvPicPr>
            <a:picLocks noChangeAspect="1"/>
          </p:cNvPicPr>
          <p:nvPr/>
        </p:nvPicPr>
        <p:blipFill>
          <a:blip r:embed="rId2"/>
          <a:stretch>
            <a:fillRect/>
          </a:stretch>
        </p:blipFill>
        <p:spPr>
          <a:xfrm>
            <a:off x="6901731" y="1906448"/>
            <a:ext cx="4825574" cy="345362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跳板攻击</a:t>
            </a:r>
          </a:p>
        </p:txBody>
      </p:sp>
      <p:sp>
        <p:nvSpPr>
          <p:cNvPr id="3" name="内容占位符 2"/>
          <p:cNvSpPr>
            <a:spLocks noGrp="1"/>
          </p:cNvSpPr>
          <p:nvPr>
            <p:ph sz="quarter" idx="12"/>
          </p:nvPr>
        </p:nvSpPr>
        <p:spPr/>
        <p:txBody>
          <a:bodyPr/>
          <a:lstStyle/>
          <a:p>
            <a:r>
              <a:rPr kumimoji="1" lang="zh-CN" altLang="en-US" sz="1800" dirty="0"/>
              <a:t>原理：</a:t>
            </a:r>
            <a:endParaRPr kumimoji="1" lang="en-US" altLang="zh-CN" sz="1800" dirty="0"/>
          </a:p>
          <a:p>
            <a:pPr>
              <a:spcBef>
                <a:spcPts val="0"/>
              </a:spcBef>
            </a:pPr>
            <a:r>
              <a:rPr lang="zh-CN" altLang="en-US" b="0" dirty="0"/>
              <a:t>       攻击者通常并不直接从自己的系统向目标发动攻击，而是先攻破若干中间系统</a:t>
            </a:r>
            <a:r>
              <a:rPr lang="en-US" altLang="zh-CN" b="0" dirty="0"/>
              <a:t>,</a:t>
            </a:r>
            <a:r>
              <a:rPr lang="zh-CN" altLang="en-US" b="0" dirty="0"/>
              <a:t>让它们成为“跳板”，再通过这些“跳板”完成攻击行动。跳板攻击就是通过他人的计算机攻击目标</a:t>
            </a:r>
            <a:r>
              <a:rPr lang="en-US" altLang="zh-CN" b="0" dirty="0"/>
              <a:t>.</a:t>
            </a:r>
            <a:r>
              <a:rPr lang="zh-CN" altLang="en-US" b="0" dirty="0"/>
              <a:t>通过跳板实施攻击。</a:t>
            </a:r>
            <a:endParaRPr kumimoji="1" lang="en-US" altLang="zh-CN" dirty="0"/>
          </a:p>
          <a:p>
            <a:endParaRPr kumimoji="1" lang="en-US" altLang="zh-CN" dirty="0"/>
          </a:p>
          <a:p>
            <a:r>
              <a:rPr kumimoji="1" lang="zh-CN" altLang="en-US" sz="1800" dirty="0"/>
              <a:t>攻击过程：</a:t>
            </a:r>
            <a:endParaRPr kumimoji="1" lang="en-US" altLang="zh-CN" sz="1800" dirty="0"/>
          </a:p>
          <a:p>
            <a:pPr>
              <a:spcBef>
                <a:spcPts val="0"/>
              </a:spcBef>
            </a:pPr>
            <a:r>
              <a:rPr lang="zh-CN" altLang="en-US" b="0" dirty="0"/>
              <a:t>       首先，攻击者会监听、扫描某一特定主机或网段。实施跳板攻击时，</a:t>
            </a:r>
            <a:endParaRPr lang="en-US" altLang="zh-CN" b="0" dirty="0"/>
          </a:p>
          <a:p>
            <a:pPr>
              <a:spcBef>
                <a:spcPts val="0"/>
              </a:spcBef>
            </a:pPr>
            <a:r>
              <a:rPr lang="zh-CN" altLang="en-US" b="0" dirty="0"/>
              <a:t>黑客首先要控制“跳板”，也就攻击目标的代理。然后借助“跳板”进行</a:t>
            </a:r>
            <a:endParaRPr lang="en-US" altLang="zh-CN" b="0" dirty="0"/>
          </a:p>
          <a:p>
            <a:pPr>
              <a:spcBef>
                <a:spcPts val="0"/>
              </a:spcBef>
            </a:pPr>
            <a:r>
              <a:rPr lang="zh-CN" altLang="en-US" b="0" dirty="0"/>
              <a:t>实际的攻击操作</a:t>
            </a:r>
            <a:r>
              <a:rPr lang="en-US" altLang="zh-CN" b="0" dirty="0"/>
              <a:t>,</a:t>
            </a:r>
            <a:r>
              <a:rPr lang="zh-CN" altLang="en-US" b="0" dirty="0"/>
              <a:t>而跳板机就成了提线木偶。虽然跳板本身可能不会被攻击，</a:t>
            </a:r>
            <a:endParaRPr lang="en-US" altLang="zh-CN" b="0" dirty="0"/>
          </a:p>
          <a:p>
            <a:pPr>
              <a:spcBef>
                <a:spcPts val="0"/>
              </a:spcBef>
            </a:pPr>
            <a:r>
              <a:rPr lang="zh-CN" altLang="en-US" b="0" dirty="0"/>
              <a:t>但最终被攻击者会把其当作入侵来源。</a:t>
            </a:r>
            <a:endParaRPr kumimoji="1" lang="en-US" altLang="zh-CN" dirty="0"/>
          </a:p>
          <a:p>
            <a:endParaRPr kumimoji="1" lang="en-US" altLang="zh-CN" dirty="0"/>
          </a:p>
          <a:p>
            <a:r>
              <a:rPr kumimoji="1" lang="zh-CN" altLang="en-US" sz="1800" dirty="0"/>
              <a:t>防御手段：</a:t>
            </a:r>
          </a:p>
          <a:p>
            <a:pPr>
              <a:spcBef>
                <a:spcPts val="0"/>
              </a:spcBef>
            </a:pPr>
            <a:r>
              <a:rPr kumimoji="1" lang="en-US" altLang="zh-CN" b="0" dirty="0"/>
              <a:t>       </a:t>
            </a:r>
            <a:r>
              <a:rPr kumimoji="1" lang="zh-CN" altLang="en-US" b="0" dirty="0"/>
              <a:t>安装防火墙，控制流量进出。系统默认不使用超级管理员用户登录，</a:t>
            </a:r>
            <a:endParaRPr kumimoji="1" lang="en-US" altLang="zh-CN" b="0" dirty="0"/>
          </a:p>
          <a:p>
            <a:pPr>
              <a:spcBef>
                <a:spcPts val="0"/>
              </a:spcBef>
            </a:pPr>
            <a:r>
              <a:rPr kumimoji="1" lang="zh-CN" altLang="en-US" b="0" dirty="0"/>
              <a:t>使用普通用户登录，且做好权限控制。</a:t>
            </a:r>
          </a:p>
        </p:txBody>
      </p:sp>
      <p:pic>
        <p:nvPicPr>
          <p:cNvPr id="5" name="图片 4"/>
          <p:cNvPicPr>
            <a:picLocks noChangeAspect="1"/>
          </p:cNvPicPr>
          <p:nvPr/>
        </p:nvPicPr>
        <p:blipFill>
          <a:blip r:embed="rId2"/>
          <a:stretch>
            <a:fillRect/>
          </a:stretch>
        </p:blipFill>
        <p:spPr>
          <a:xfrm>
            <a:off x="7278758" y="1873405"/>
            <a:ext cx="4383591" cy="322444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穷举攻击</a:t>
            </a:r>
            <a:r>
              <a:rPr kumimoji="1" lang="en-US" altLang="zh-CN" dirty="0"/>
              <a:t>/</a:t>
            </a:r>
            <a:r>
              <a:rPr kumimoji="1" lang="zh-CN" altLang="en-US" dirty="0"/>
              <a:t>暴力破解</a:t>
            </a:r>
          </a:p>
        </p:txBody>
      </p:sp>
      <p:sp>
        <p:nvSpPr>
          <p:cNvPr id="3" name="内容占位符 2"/>
          <p:cNvSpPr>
            <a:spLocks noGrp="1"/>
          </p:cNvSpPr>
          <p:nvPr>
            <p:ph sz="quarter" idx="12"/>
          </p:nvPr>
        </p:nvSpPr>
        <p:spPr/>
        <p:txBody>
          <a:bodyPr/>
          <a:lstStyle/>
          <a:p>
            <a:r>
              <a:rPr kumimoji="1" lang="zh-CN" altLang="en-US" dirty="0"/>
              <a:t>原理：</a:t>
            </a:r>
            <a:endParaRPr kumimoji="1" lang="en-US" altLang="zh-CN" dirty="0"/>
          </a:p>
          <a:p>
            <a:r>
              <a:rPr lang="zh-CN" altLang="en-US" b="0" dirty="0"/>
              <a:t>使用攻击者自己的用户名和密码字典，一个一个去枚举，尝试是否能够登录。因为理论上来说，只要字典足够庞大，枚举总是能够成功的！</a:t>
            </a:r>
            <a:endParaRPr lang="en-US" altLang="zh-CN" b="0" dirty="0"/>
          </a:p>
          <a:p>
            <a:r>
              <a:rPr kumimoji="1" lang="zh-CN" altLang="en-US" dirty="0"/>
              <a:t>攻击过程：</a:t>
            </a:r>
            <a:endParaRPr kumimoji="1" lang="en-US" altLang="zh-CN" dirty="0"/>
          </a:p>
          <a:p>
            <a:r>
              <a:rPr lang="zh-CN" altLang="en-US" b="0" dirty="0"/>
              <a:t>攻击之前，攻击者尝试破解用户是否存在弱口令或有规律的口令；如果有，那么对整个攻击将起到事半功倍的作用。</a:t>
            </a:r>
            <a:br>
              <a:rPr lang="zh-CN" altLang="en-US" b="0" dirty="0"/>
            </a:br>
            <a:br>
              <a:rPr lang="zh-CN" altLang="en-US" b="0" dirty="0"/>
            </a:br>
            <a:r>
              <a:rPr lang="zh-CN" altLang="en-US" b="0" dirty="0"/>
              <a:t>大量攻击之后，实在找不出用户网络系统中的漏洞或薄弱环节，那么便暴力破解，期待得到弱口令或有规律的口令。</a:t>
            </a:r>
            <a:endParaRPr kumimoji="1" lang="en-US" altLang="zh-CN" dirty="0"/>
          </a:p>
          <a:p>
            <a:r>
              <a:rPr kumimoji="1" lang="zh-CN" altLang="en-US" dirty="0"/>
              <a:t>防御手段：</a:t>
            </a:r>
          </a:p>
          <a:p>
            <a:r>
              <a:rPr lang="en-US" altLang="zh-CN" b="0" dirty="0"/>
              <a:t>1.</a:t>
            </a:r>
            <a:r>
              <a:rPr lang="zh-CN" altLang="en-US" b="0" dirty="0"/>
              <a:t>设置密码策略，坚决杜绝弱密码和默认密码。</a:t>
            </a:r>
            <a:endParaRPr lang="en-US" altLang="zh-CN" b="0" dirty="0"/>
          </a:p>
          <a:p>
            <a:r>
              <a:rPr lang="en-US" altLang="zh-CN" b="0" dirty="0"/>
              <a:t>2.</a:t>
            </a:r>
            <a:r>
              <a:rPr lang="zh-CN" altLang="en-US" b="0" dirty="0"/>
              <a:t>设置口令防爆破策略，限制密码输入次数等。</a:t>
            </a:r>
            <a:endParaRPr lang="en-US" altLang="zh-CN" b="0" dirty="0"/>
          </a:p>
          <a:p>
            <a:r>
              <a:rPr lang="en-US" altLang="zh-CN" b="0" dirty="0"/>
              <a:t>3.</a:t>
            </a:r>
            <a:r>
              <a:rPr lang="zh-CN" altLang="en-US" b="0" dirty="0"/>
              <a:t>添加多因验证措施，避免只使用账号</a:t>
            </a:r>
            <a:r>
              <a:rPr lang="en-US" altLang="zh-CN" b="0" dirty="0"/>
              <a:t>/</a:t>
            </a:r>
            <a:r>
              <a:rPr lang="zh-CN" altLang="en-US" b="0" dirty="0"/>
              <a:t>密码方式登录。</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网络安全法总体框架</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object 4"/>
          <p:cNvSpPr/>
          <p:nvPr/>
        </p:nvSpPr>
        <p:spPr>
          <a:xfrm>
            <a:off x="1822704" y="2464819"/>
            <a:ext cx="5001768" cy="2720339"/>
          </a:xfrm>
          <a:prstGeom prst="rect">
            <a:avLst/>
          </a:prstGeom>
          <a:blipFill>
            <a:blip r:embed="rId3" cstate="print"/>
            <a:stretch>
              <a:fillRect/>
            </a:stretch>
          </a:blipFill>
        </p:spPr>
        <p:txBody>
          <a:bodyPr wrap="square" lIns="0" tIns="0" rIns="0" bIns="0" rtlCol="0"/>
          <a:lstStyle/>
          <a:p>
            <a:pPr defTabSz="913765"/>
            <a:endParaRPr sz="1400">
              <a:solidFill>
                <a:prstClr val="black"/>
              </a:solidFill>
              <a:latin typeface="微软雅黑" panose="020B0503020204020204" pitchFamily="34" charset="-122"/>
              <a:ea typeface="微软雅黑" panose="020B0503020204020204" pitchFamily="34" charset="-122"/>
            </a:endParaRPr>
          </a:p>
        </p:txBody>
      </p:sp>
      <p:sp>
        <p:nvSpPr>
          <p:cNvPr id="4" name="object 5"/>
          <p:cNvSpPr/>
          <p:nvPr/>
        </p:nvSpPr>
        <p:spPr>
          <a:xfrm>
            <a:off x="1927927" y="2437041"/>
            <a:ext cx="4464559" cy="2949448"/>
          </a:xfrm>
          <a:prstGeom prst="rect">
            <a:avLst/>
          </a:prstGeom>
          <a:blipFill>
            <a:blip r:embed="rId4" cstate="print"/>
            <a:stretch>
              <a:fillRect/>
            </a:stretch>
          </a:blipFill>
        </p:spPr>
        <p:txBody>
          <a:bodyPr wrap="square" lIns="0" tIns="0" rIns="0" bIns="0" rtlCol="0"/>
          <a:lstStyle/>
          <a:p>
            <a:pPr defTabSz="913765"/>
            <a:endParaRPr sz="1400">
              <a:solidFill>
                <a:prstClr val="black"/>
              </a:solidFill>
              <a:latin typeface="微软雅黑" panose="020B0503020204020204" pitchFamily="34" charset="-122"/>
              <a:ea typeface="微软雅黑" panose="020B0503020204020204" pitchFamily="34" charset="-122"/>
            </a:endParaRPr>
          </a:p>
        </p:txBody>
      </p:sp>
      <p:sp>
        <p:nvSpPr>
          <p:cNvPr id="5" name="object 6"/>
          <p:cNvSpPr/>
          <p:nvPr/>
        </p:nvSpPr>
        <p:spPr>
          <a:xfrm>
            <a:off x="1927926" y="2437045"/>
            <a:ext cx="4464685" cy="2949575"/>
          </a:xfrm>
          <a:custGeom>
            <a:avLst/>
            <a:gdLst/>
            <a:ahLst/>
            <a:cxnLst/>
            <a:rect l="l" t="t" r="r" b="b"/>
            <a:pathLst>
              <a:path w="4464685" h="2949575">
                <a:moveTo>
                  <a:pt x="0" y="2949448"/>
                </a:moveTo>
                <a:lnTo>
                  <a:pt x="4464558" y="2949448"/>
                </a:lnTo>
                <a:lnTo>
                  <a:pt x="4464558" y="0"/>
                </a:lnTo>
                <a:lnTo>
                  <a:pt x="0" y="0"/>
                </a:lnTo>
                <a:lnTo>
                  <a:pt x="0" y="2949448"/>
                </a:lnTo>
                <a:close/>
              </a:path>
            </a:pathLst>
          </a:custGeom>
          <a:ln w="9525">
            <a:solidFill>
              <a:srgbClr val="497DBA"/>
            </a:solidFill>
          </a:ln>
        </p:spPr>
        <p:txBody>
          <a:bodyPr wrap="square" lIns="0" tIns="0" rIns="0" bIns="0" rtlCol="0"/>
          <a:lstStyle/>
          <a:p>
            <a:pPr defTabSz="913765"/>
            <a:endParaRPr sz="1400">
              <a:solidFill>
                <a:prstClr val="black"/>
              </a:solidFill>
              <a:latin typeface="微软雅黑" panose="020B0503020204020204" pitchFamily="34" charset="-122"/>
              <a:ea typeface="微软雅黑" panose="020B0503020204020204" pitchFamily="34" charset="-122"/>
            </a:endParaRPr>
          </a:p>
        </p:txBody>
      </p:sp>
      <p:sp>
        <p:nvSpPr>
          <p:cNvPr id="6" name="object 7"/>
          <p:cNvSpPr txBox="1"/>
          <p:nvPr/>
        </p:nvSpPr>
        <p:spPr>
          <a:xfrm>
            <a:off x="2006906" y="1704724"/>
            <a:ext cx="4540885" cy="3246913"/>
          </a:xfrm>
          <a:prstGeom prst="rect">
            <a:avLst/>
          </a:prstGeom>
        </p:spPr>
        <p:txBody>
          <a:bodyPr vert="horz" wrap="square" lIns="0" tIns="14604" rIns="0" bIns="0" rtlCol="0">
            <a:spAutoFit/>
          </a:bodyPr>
          <a:lstStyle/>
          <a:p>
            <a:pPr marL="516255" indent="-287655" defTabSz="913765">
              <a:spcBef>
                <a:spcPts val="115"/>
              </a:spcBef>
              <a:buFont typeface="Wingdings" panose="05000000000000000000"/>
              <a:buChar char=""/>
              <a:tabLst>
                <a:tab pos="516255" algn="l"/>
              </a:tabLst>
            </a:pPr>
            <a:r>
              <a:rPr sz="2000" b="1" spc="15" dirty="0">
                <a:solidFill>
                  <a:srgbClr val="22518A"/>
                </a:solidFill>
                <a:latin typeface="微软雅黑" panose="020B0503020204020204" pitchFamily="34" charset="-122"/>
                <a:ea typeface="微软雅黑" panose="020B0503020204020204" pitchFamily="34" charset="-122"/>
                <a:cs typeface="微软雅黑" panose="020B0503020204020204" pitchFamily="34" charset="-122"/>
              </a:rPr>
              <a:t>共</a:t>
            </a:r>
            <a:r>
              <a:rPr sz="2000" b="1" spc="20" dirty="0">
                <a:solidFill>
                  <a:srgbClr val="22518A"/>
                </a:solidFill>
                <a:latin typeface="微软雅黑" panose="020B0503020204020204" pitchFamily="34" charset="-122"/>
                <a:ea typeface="微软雅黑" panose="020B0503020204020204" pitchFamily="34" charset="-122"/>
                <a:cs typeface="微软雅黑" panose="020B0503020204020204" pitchFamily="34" charset="-122"/>
              </a:rPr>
              <a:t>7</a:t>
            </a:r>
            <a:r>
              <a:rPr sz="2000" b="1" spc="11" dirty="0">
                <a:solidFill>
                  <a:srgbClr val="22518A"/>
                </a:solidFill>
                <a:latin typeface="微软雅黑" panose="020B0503020204020204" pitchFamily="34" charset="-122"/>
                <a:ea typeface="微软雅黑" panose="020B0503020204020204" pitchFamily="34" charset="-122"/>
                <a:cs typeface="微软雅黑" panose="020B0503020204020204" pitchFamily="34" charset="-122"/>
              </a:rPr>
              <a:t>章</a:t>
            </a:r>
            <a:r>
              <a:rPr sz="2000" b="1" spc="20" dirty="0">
                <a:solidFill>
                  <a:srgbClr val="22518A"/>
                </a:solidFill>
                <a:latin typeface="微软雅黑" panose="020B0503020204020204" pitchFamily="34" charset="-122"/>
                <a:ea typeface="微软雅黑" panose="020B0503020204020204" pitchFamily="34" charset="-122"/>
                <a:cs typeface="微软雅黑" panose="020B0503020204020204" pitchFamily="34" charset="-122"/>
              </a:rPr>
              <a:t>79</a:t>
            </a:r>
            <a:r>
              <a:rPr sz="2000" b="1" spc="15" dirty="0">
                <a:solidFill>
                  <a:srgbClr val="22518A"/>
                </a:solidFill>
                <a:latin typeface="微软雅黑" panose="020B0503020204020204" pitchFamily="34" charset="-122"/>
                <a:ea typeface="微软雅黑" panose="020B0503020204020204" pitchFamily="34" charset="-122"/>
                <a:cs typeface="微软雅黑" panose="020B0503020204020204" pitchFamily="34" charset="-122"/>
              </a:rPr>
              <a:t>条</a:t>
            </a:r>
            <a:r>
              <a:rPr sz="2000" b="1" spc="-20" dirty="0">
                <a:solidFill>
                  <a:srgbClr val="22518A"/>
                </a:solidFill>
                <a:latin typeface="微软雅黑" panose="020B0503020204020204" pitchFamily="34" charset="-122"/>
                <a:ea typeface="微软雅黑" panose="020B0503020204020204" pitchFamily="34" charset="-122"/>
                <a:cs typeface="微软雅黑" panose="020B0503020204020204" pitchFamily="34" charset="-122"/>
              </a:rPr>
              <a:t>，</a:t>
            </a:r>
            <a:r>
              <a:rPr sz="2000" b="1" spc="15" dirty="0">
                <a:solidFill>
                  <a:srgbClr val="22518A"/>
                </a:solidFill>
                <a:latin typeface="微软雅黑" panose="020B0503020204020204" pitchFamily="34" charset="-122"/>
                <a:ea typeface="微软雅黑" panose="020B0503020204020204" pitchFamily="34" charset="-122"/>
                <a:cs typeface="微软雅黑" panose="020B0503020204020204" pitchFamily="34" charset="-122"/>
              </a:rPr>
              <a:t>目</a:t>
            </a:r>
            <a:r>
              <a:rPr sz="2000" b="1" spc="-25" dirty="0">
                <a:solidFill>
                  <a:srgbClr val="22518A"/>
                </a:solidFill>
                <a:latin typeface="微软雅黑" panose="020B0503020204020204" pitchFamily="34" charset="-122"/>
                <a:ea typeface="微软雅黑" panose="020B0503020204020204" pitchFamily="34" charset="-122"/>
                <a:cs typeface="微软雅黑" panose="020B0503020204020204" pitchFamily="34" charset="-122"/>
              </a:rPr>
              <a:t>录</a:t>
            </a:r>
            <a:r>
              <a:rPr sz="2000" b="1" spc="15" dirty="0">
                <a:solidFill>
                  <a:srgbClr val="22518A"/>
                </a:solidFill>
                <a:latin typeface="微软雅黑" panose="020B0503020204020204" pitchFamily="34" charset="-122"/>
                <a:ea typeface="微软雅黑" panose="020B0503020204020204" pitchFamily="34" charset="-122"/>
                <a:cs typeface="微软雅黑" panose="020B0503020204020204" pitchFamily="34" charset="-122"/>
              </a:rPr>
              <a:t>如下：</a:t>
            </a:r>
            <a:endParaRPr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defTabSz="913765">
              <a:spcBef>
                <a:spcPts val="10"/>
              </a:spcBef>
            </a:pPr>
            <a:endParaRPr sz="3750" dirty="0">
              <a:solidFill>
                <a:prstClr val="black"/>
              </a:solidFill>
              <a:latin typeface="微软雅黑" panose="020B0503020204020204" pitchFamily="34" charset="-122"/>
              <a:ea typeface="微软雅黑" panose="020B0503020204020204" pitchFamily="34" charset="-122"/>
              <a:cs typeface="Times New Roman" panose="02020603050405020304"/>
            </a:endParaRPr>
          </a:p>
          <a:p>
            <a:pPr marL="12700" defTabSz="913765"/>
            <a:r>
              <a:rPr sz="2000" spc="11" dirty="0">
                <a:solidFill>
                  <a:srgbClr val="4F81BC"/>
                </a:solidFill>
                <a:latin typeface="微软雅黑" panose="020B0503020204020204" pitchFamily="34" charset="-122"/>
                <a:ea typeface="微软雅黑" panose="020B0503020204020204" pitchFamily="34" charset="-122"/>
                <a:cs typeface="黑体" panose="02010609060101010101" charset="-122"/>
              </a:rPr>
              <a:t>第一</a:t>
            </a:r>
            <a:r>
              <a:rPr sz="2000" spc="15" dirty="0">
                <a:solidFill>
                  <a:srgbClr val="4F81BC"/>
                </a:solidFill>
                <a:latin typeface="微软雅黑" panose="020B0503020204020204" pitchFamily="34" charset="-122"/>
                <a:ea typeface="微软雅黑" panose="020B0503020204020204" pitchFamily="34" charset="-122"/>
                <a:cs typeface="黑体" panose="02010609060101010101" charset="-122"/>
              </a:rPr>
              <a:t>章</a:t>
            </a:r>
            <a:r>
              <a:rPr sz="2000" spc="-35" dirty="0">
                <a:solidFill>
                  <a:srgbClr val="4F81BC"/>
                </a:solidFill>
                <a:latin typeface="微软雅黑" panose="020B0503020204020204" pitchFamily="34" charset="-122"/>
                <a:ea typeface="微软雅黑" panose="020B0503020204020204" pitchFamily="34" charset="-122"/>
                <a:cs typeface="黑体" panose="02010609060101010101" charset="-122"/>
              </a:rPr>
              <a:t> </a:t>
            </a:r>
            <a:r>
              <a:rPr sz="2000" spc="15" dirty="0">
                <a:solidFill>
                  <a:prstClr val="black"/>
                </a:solidFill>
                <a:latin typeface="微软雅黑" panose="020B0503020204020204" pitchFamily="34" charset="-122"/>
                <a:ea typeface="微软雅黑" panose="020B0503020204020204" pitchFamily="34" charset="-122"/>
                <a:cs typeface="黑体" panose="02010609060101010101" charset="-122"/>
              </a:rPr>
              <a:t>总</a:t>
            </a:r>
            <a:r>
              <a:rPr sz="2000" spc="-35" dirty="0">
                <a:solidFill>
                  <a:prstClr val="black"/>
                </a:solidFill>
                <a:latin typeface="微软雅黑" panose="020B0503020204020204" pitchFamily="34" charset="-122"/>
                <a:ea typeface="微软雅黑" panose="020B0503020204020204" pitchFamily="34" charset="-122"/>
                <a:cs typeface="黑体" panose="02010609060101010101" charset="-122"/>
              </a:rPr>
              <a:t> </a:t>
            </a:r>
            <a:r>
              <a:rPr sz="2000" spc="11" dirty="0">
                <a:solidFill>
                  <a:prstClr val="black"/>
                </a:solidFill>
                <a:latin typeface="微软雅黑" panose="020B0503020204020204" pitchFamily="34" charset="-122"/>
                <a:ea typeface="微软雅黑" panose="020B0503020204020204" pitchFamily="34" charset="-122"/>
                <a:cs typeface="黑体" panose="02010609060101010101" charset="-122"/>
              </a:rPr>
              <a:t>则</a:t>
            </a:r>
            <a:r>
              <a:rPr sz="1400" spc="-5" dirty="0">
                <a:solidFill>
                  <a:prstClr val="black"/>
                </a:solidFill>
                <a:latin typeface="微软雅黑" panose="020B0503020204020204" pitchFamily="34" charset="-122"/>
                <a:ea typeface="微软雅黑" panose="020B0503020204020204" pitchFamily="34" charset="-122"/>
                <a:cs typeface="黑体" panose="02010609060101010101" charset="-122"/>
              </a:rPr>
              <a:t>（1-14条</a:t>
            </a:r>
            <a:r>
              <a:rPr sz="1400" dirty="0">
                <a:solidFill>
                  <a:prstClr val="black"/>
                </a:solidFill>
                <a:latin typeface="微软雅黑" panose="020B0503020204020204" pitchFamily="34" charset="-122"/>
                <a:ea typeface="微软雅黑" panose="020B0503020204020204" pitchFamily="34" charset="-122"/>
                <a:cs typeface="黑体" panose="02010609060101010101" charset="-122"/>
              </a:rPr>
              <a:t>）</a:t>
            </a:r>
          </a:p>
          <a:p>
            <a:pPr marL="12700" marR="5080" defTabSz="913765">
              <a:lnSpc>
                <a:spcPct val="150000"/>
              </a:lnSpc>
            </a:pPr>
            <a:r>
              <a:rPr sz="2000" spc="45" dirty="0">
                <a:solidFill>
                  <a:srgbClr val="4F81BC"/>
                </a:solidFill>
                <a:latin typeface="微软雅黑" panose="020B0503020204020204" pitchFamily="34" charset="-122"/>
                <a:ea typeface="微软雅黑" panose="020B0503020204020204" pitchFamily="34" charset="-122"/>
                <a:cs typeface="黑体" panose="02010609060101010101" charset="-122"/>
              </a:rPr>
              <a:t>第二</a:t>
            </a:r>
            <a:r>
              <a:rPr sz="2000" spc="15" dirty="0">
                <a:solidFill>
                  <a:srgbClr val="4F81BC"/>
                </a:solidFill>
                <a:latin typeface="微软雅黑" panose="020B0503020204020204" pitchFamily="34" charset="-122"/>
                <a:ea typeface="微软雅黑" panose="020B0503020204020204" pitchFamily="34" charset="-122"/>
                <a:cs typeface="黑体" panose="02010609060101010101" charset="-122"/>
              </a:rPr>
              <a:t>章 </a:t>
            </a:r>
            <a:r>
              <a:rPr sz="2000" spc="45" dirty="0">
                <a:solidFill>
                  <a:prstClr val="black"/>
                </a:solidFill>
                <a:latin typeface="微软雅黑" panose="020B0503020204020204" pitchFamily="34" charset="-122"/>
                <a:ea typeface="微软雅黑" panose="020B0503020204020204" pitchFamily="34" charset="-122"/>
                <a:cs typeface="黑体" panose="02010609060101010101" charset="-122"/>
              </a:rPr>
              <a:t>网</a:t>
            </a:r>
            <a:r>
              <a:rPr sz="2000" spc="15" dirty="0">
                <a:solidFill>
                  <a:prstClr val="black"/>
                </a:solidFill>
                <a:latin typeface="微软雅黑" panose="020B0503020204020204" pitchFamily="34" charset="-122"/>
                <a:ea typeface="微软雅黑" panose="020B0503020204020204" pitchFamily="34" charset="-122"/>
                <a:cs typeface="黑体" panose="02010609060101010101" charset="-122"/>
              </a:rPr>
              <a:t>络</a:t>
            </a:r>
            <a:r>
              <a:rPr sz="2000" spc="40" dirty="0">
                <a:solidFill>
                  <a:prstClr val="black"/>
                </a:solidFill>
                <a:latin typeface="微软雅黑" panose="020B0503020204020204" pitchFamily="34" charset="-122"/>
                <a:ea typeface="微软雅黑" panose="020B0503020204020204" pitchFamily="34" charset="-122"/>
                <a:cs typeface="黑体" panose="02010609060101010101" charset="-122"/>
              </a:rPr>
              <a:t>安</a:t>
            </a:r>
            <a:r>
              <a:rPr sz="2000" spc="15" dirty="0">
                <a:solidFill>
                  <a:prstClr val="black"/>
                </a:solidFill>
                <a:latin typeface="微软雅黑" panose="020B0503020204020204" pitchFamily="34" charset="-122"/>
                <a:ea typeface="微软雅黑" panose="020B0503020204020204" pitchFamily="34" charset="-122"/>
                <a:cs typeface="黑体" panose="02010609060101010101" charset="-122"/>
              </a:rPr>
              <a:t>全</a:t>
            </a:r>
            <a:r>
              <a:rPr sz="2000" spc="40" dirty="0">
                <a:solidFill>
                  <a:prstClr val="black"/>
                </a:solidFill>
                <a:latin typeface="微软雅黑" panose="020B0503020204020204" pitchFamily="34" charset="-122"/>
                <a:ea typeface="微软雅黑" panose="020B0503020204020204" pitchFamily="34" charset="-122"/>
                <a:cs typeface="黑体" panose="02010609060101010101" charset="-122"/>
              </a:rPr>
              <a:t>支</a:t>
            </a:r>
            <a:r>
              <a:rPr sz="2000" spc="15" dirty="0">
                <a:solidFill>
                  <a:prstClr val="black"/>
                </a:solidFill>
                <a:latin typeface="微软雅黑" panose="020B0503020204020204" pitchFamily="34" charset="-122"/>
                <a:ea typeface="微软雅黑" panose="020B0503020204020204" pitchFamily="34" charset="-122"/>
                <a:cs typeface="黑体" panose="02010609060101010101" charset="-122"/>
              </a:rPr>
              <a:t>持</a:t>
            </a:r>
            <a:r>
              <a:rPr sz="2000" spc="40" dirty="0">
                <a:solidFill>
                  <a:prstClr val="black"/>
                </a:solidFill>
                <a:latin typeface="微软雅黑" panose="020B0503020204020204" pitchFamily="34" charset="-122"/>
                <a:ea typeface="微软雅黑" panose="020B0503020204020204" pitchFamily="34" charset="-122"/>
                <a:cs typeface="黑体" panose="02010609060101010101" charset="-122"/>
              </a:rPr>
              <a:t>与</a:t>
            </a:r>
            <a:r>
              <a:rPr sz="2000" spc="45" dirty="0">
                <a:solidFill>
                  <a:prstClr val="black"/>
                </a:solidFill>
                <a:latin typeface="微软雅黑" panose="020B0503020204020204" pitchFamily="34" charset="-122"/>
                <a:ea typeface="微软雅黑" panose="020B0503020204020204" pitchFamily="34" charset="-122"/>
                <a:cs typeface="黑体" panose="02010609060101010101" charset="-122"/>
              </a:rPr>
              <a:t>促</a:t>
            </a:r>
            <a:r>
              <a:rPr sz="2000" spc="65" dirty="0">
                <a:solidFill>
                  <a:prstClr val="black"/>
                </a:solidFill>
                <a:latin typeface="微软雅黑" panose="020B0503020204020204" pitchFamily="34" charset="-122"/>
                <a:ea typeface="微软雅黑" panose="020B0503020204020204" pitchFamily="34" charset="-122"/>
                <a:cs typeface="黑体" panose="02010609060101010101" charset="-122"/>
              </a:rPr>
              <a:t>进</a:t>
            </a:r>
            <a:r>
              <a:rPr sz="1400" spc="11" dirty="0">
                <a:solidFill>
                  <a:prstClr val="black"/>
                </a:solidFill>
                <a:latin typeface="微软雅黑" panose="020B0503020204020204" pitchFamily="34" charset="-122"/>
                <a:ea typeface="微软雅黑" panose="020B0503020204020204" pitchFamily="34" charset="-122"/>
                <a:cs typeface="黑体" panose="02010609060101010101" charset="-122"/>
              </a:rPr>
              <a:t>（15-20</a:t>
            </a:r>
            <a:r>
              <a:rPr sz="1400" spc="-5" dirty="0">
                <a:solidFill>
                  <a:prstClr val="black"/>
                </a:solidFill>
                <a:latin typeface="微软雅黑" panose="020B0503020204020204" pitchFamily="34" charset="-122"/>
                <a:ea typeface="微软雅黑" panose="020B0503020204020204" pitchFamily="34" charset="-122"/>
                <a:cs typeface="黑体" panose="02010609060101010101" charset="-122"/>
              </a:rPr>
              <a:t>条</a:t>
            </a:r>
            <a:r>
              <a:rPr sz="1400" dirty="0">
                <a:solidFill>
                  <a:prstClr val="black"/>
                </a:solidFill>
                <a:latin typeface="微软雅黑" panose="020B0503020204020204" pitchFamily="34" charset="-122"/>
                <a:ea typeface="微软雅黑" panose="020B0503020204020204" pitchFamily="34" charset="-122"/>
                <a:cs typeface="黑体" panose="02010609060101010101" charset="-122"/>
              </a:rPr>
              <a:t>）  </a:t>
            </a:r>
            <a:r>
              <a:rPr sz="2000" spc="11" dirty="0">
                <a:solidFill>
                  <a:srgbClr val="4F81BC"/>
                </a:solidFill>
                <a:latin typeface="微软雅黑" panose="020B0503020204020204" pitchFamily="34" charset="-122"/>
                <a:ea typeface="微软雅黑" panose="020B0503020204020204" pitchFamily="34" charset="-122"/>
                <a:cs typeface="黑体" panose="02010609060101010101" charset="-122"/>
              </a:rPr>
              <a:t>第三</a:t>
            </a:r>
            <a:r>
              <a:rPr sz="2000" spc="15" dirty="0">
                <a:solidFill>
                  <a:srgbClr val="4F81BC"/>
                </a:solidFill>
                <a:latin typeface="微软雅黑" panose="020B0503020204020204" pitchFamily="34" charset="-122"/>
                <a:ea typeface="微软雅黑" panose="020B0503020204020204" pitchFamily="34" charset="-122"/>
                <a:cs typeface="黑体" panose="02010609060101010101" charset="-122"/>
              </a:rPr>
              <a:t>章</a:t>
            </a:r>
            <a:r>
              <a:rPr sz="2000" spc="-35" dirty="0">
                <a:solidFill>
                  <a:srgbClr val="4F81BC"/>
                </a:solidFill>
                <a:latin typeface="微软雅黑" panose="020B0503020204020204" pitchFamily="34" charset="-122"/>
                <a:ea typeface="微软雅黑" panose="020B0503020204020204" pitchFamily="34" charset="-122"/>
                <a:cs typeface="黑体" panose="02010609060101010101" charset="-122"/>
              </a:rPr>
              <a:t> </a:t>
            </a:r>
            <a:r>
              <a:rPr sz="2000" spc="15" dirty="0">
                <a:solidFill>
                  <a:prstClr val="black"/>
                </a:solidFill>
                <a:latin typeface="微软雅黑" panose="020B0503020204020204" pitchFamily="34" charset="-122"/>
                <a:ea typeface="微软雅黑" panose="020B0503020204020204" pitchFamily="34" charset="-122"/>
                <a:cs typeface="黑体" panose="02010609060101010101" charset="-122"/>
              </a:rPr>
              <a:t>网</a:t>
            </a:r>
            <a:r>
              <a:rPr sz="2000" spc="-31" dirty="0">
                <a:solidFill>
                  <a:prstClr val="black"/>
                </a:solidFill>
                <a:latin typeface="微软雅黑" panose="020B0503020204020204" pitchFamily="34" charset="-122"/>
                <a:ea typeface="微软雅黑" panose="020B0503020204020204" pitchFamily="34" charset="-122"/>
                <a:cs typeface="黑体" panose="02010609060101010101" charset="-122"/>
              </a:rPr>
              <a:t>络</a:t>
            </a:r>
            <a:r>
              <a:rPr sz="2000" spc="15" dirty="0">
                <a:solidFill>
                  <a:prstClr val="black"/>
                </a:solidFill>
                <a:latin typeface="微软雅黑" panose="020B0503020204020204" pitchFamily="34" charset="-122"/>
                <a:ea typeface="微软雅黑" panose="020B0503020204020204" pitchFamily="34" charset="-122"/>
                <a:cs typeface="黑体" panose="02010609060101010101" charset="-122"/>
              </a:rPr>
              <a:t>运</a:t>
            </a:r>
            <a:r>
              <a:rPr sz="2000" spc="-31" dirty="0">
                <a:solidFill>
                  <a:prstClr val="black"/>
                </a:solidFill>
                <a:latin typeface="微软雅黑" panose="020B0503020204020204" pitchFamily="34" charset="-122"/>
                <a:ea typeface="微软雅黑" panose="020B0503020204020204" pitchFamily="34" charset="-122"/>
                <a:cs typeface="黑体" panose="02010609060101010101" charset="-122"/>
              </a:rPr>
              <a:t>行</a:t>
            </a:r>
            <a:r>
              <a:rPr sz="2000" spc="15" dirty="0">
                <a:solidFill>
                  <a:prstClr val="black"/>
                </a:solidFill>
                <a:latin typeface="微软雅黑" panose="020B0503020204020204" pitchFamily="34" charset="-122"/>
                <a:ea typeface="微软雅黑" panose="020B0503020204020204" pitchFamily="34" charset="-122"/>
                <a:cs typeface="黑体" panose="02010609060101010101" charset="-122"/>
              </a:rPr>
              <a:t>安全</a:t>
            </a:r>
            <a:endParaRPr sz="2000" dirty="0">
              <a:solidFill>
                <a:prstClr val="black"/>
              </a:solidFill>
              <a:latin typeface="微软雅黑" panose="020B0503020204020204" pitchFamily="34" charset="-122"/>
              <a:ea typeface="微软雅黑" panose="020B0503020204020204" pitchFamily="34" charset="-122"/>
              <a:cs typeface="黑体" panose="02010609060101010101" charset="-122"/>
            </a:endParaRPr>
          </a:p>
          <a:p>
            <a:pPr marL="368935" defTabSz="913765">
              <a:spcBef>
                <a:spcPts val="1150"/>
              </a:spcBef>
            </a:pPr>
            <a:r>
              <a:rPr sz="1400" b="1" spc="25" dirty="0">
                <a:solidFill>
                  <a:srgbClr val="4F81BC"/>
                </a:solidFill>
                <a:latin typeface="微软雅黑" panose="020B0503020204020204" pitchFamily="34" charset="-122"/>
                <a:ea typeface="微软雅黑" panose="020B0503020204020204" pitchFamily="34" charset="-122"/>
                <a:cs typeface="宋体" panose="02010600030101010101" pitchFamily="2" charset="-122"/>
              </a:rPr>
              <a:t>第一</a:t>
            </a:r>
            <a:r>
              <a:rPr sz="1400" b="1" spc="-11" dirty="0">
                <a:solidFill>
                  <a:srgbClr val="4F81BC"/>
                </a:solidFill>
                <a:latin typeface="微软雅黑" panose="020B0503020204020204" pitchFamily="34" charset="-122"/>
                <a:ea typeface="微软雅黑" panose="020B0503020204020204" pitchFamily="34" charset="-122"/>
                <a:cs typeface="宋体" panose="02010600030101010101" pitchFamily="2" charset="-122"/>
              </a:rPr>
              <a:t>节</a:t>
            </a:r>
            <a:r>
              <a:rPr sz="1400" b="1" spc="311" dirty="0">
                <a:solidFill>
                  <a:srgbClr val="4F81BC"/>
                </a:solidFill>
                <a:latin typeface="微软雅黑" panose="020B0503020204020204" pitchFamily="34" charset="-122"/>
                <a:ea typeface="微软雅黑" panose="020B0503020204020204" pitchFamily="34" charset="-122"/>
                <a:cs typeface="宋体" panose="02010600030101010101" pitchFamily="2" charset="-122"/>
              </a:rPr>
              <a:t> </a:t>
            </a:r>
            <a:r>
              <a:rPr sz="1400" b="1" spc="25"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一般规定</a:t>
            </a:r>
            <a:r>
              <a:rPr sz="1550" b="1" spc="3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sz="1550" b="1" spc="300" dirty="0">
                <a:solidFill>
                  <a:prstClr val="black"/>
                </a:solidFill>
                <a:latin typeface="微软雅黑" panose="020B0503020204020204" pitchFamily="34" charset="-122"/>
                <a:ea typeface="微软雅黑" panose="020B0503020204020204" pitchFamily="34" charset="-122"/>
                <a:cs typeface="Arial" panose="020B0604020202020204"/>
              </a:rPr>
              <a:t>21-30</a:t>
            </a:r>
            <a:r>
              <a:rPr sz="1550" b="1" spc="25"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条）</a:t>
            </a:r>
            <a:endParaRPr sz="155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marL="368935" defTabSz="913765">
              <a:spcBef>
                <a:spcPts val="1085"/>
              </a:spcBef>
            </a:pPr>
            <a:r>
              <a:rPr sz="1400" b="1" spc="131" dirty="0" err="1">
                <a:solidFill>
                  <a:srgbClr val="4F81BC"/>
                </a:solidFill>
                <a:latin typeface="微软雅黑" panose="020B0503020204020204" pitchFamily="34" charset="-122"/>
                <a:ea typeface="微软雅黑" panose="020B0503020204020204" pitchFamily="34" charset="-122"/>
                <a:cs typeface="宋体" panose="02010600030101010101" pitchFamily="2" charset="-122"/>
              </a:rPr>
              <a:t>第二</a:t>
            </a:r>
            <a:r>
              <a:rPr sz="1400" b="1" spc="135" dirty="0" err="1">
                <a:solidFill>
                  <a:srgbClr val="4F81BC"/>
                </a:solidFill>
                <a:latin typeface="微软雅黑" panose="020B0503020204020204" pitchFamily="34" charset="-122"/>
                <a:ea typeface="微软雅黑" panose="020B0503020204020204" pitchFamily="34" charset="-122"/>
                <a:cs typeface="宋体" panose="02010600030101010101" pitchFamily="2" charset="-122"/>
              </a:rPr>
              <a:t>节</a:t>
            </a:r>
            <a:r>
              <a:rPr lang="en-US" sz="1400" b="1" spc="135" dirty="0">
                <a:solidFill>
                  <a:srgbClr val="4F81BC"/>
                </a:solidFill>
                <a:latin typeface="微软雅黑" panose="020B0503020204020204" pitchFamily="34" charset="-122"/>
                <a:ea typeface="微软雅黑" panose="020B0503020204020204" pitchFamily="34" charset="-122"/>
                <a:cs typeface="宋体" panose="02010600030101010101" pitchFamily="2" charset="-122"/>
              </a:rPr>
              <a:t> </a:t>
            </a:r>
            <a:r>
              <a:rPr sz="1400" b="1" spc="131" dirty="0" err="1">
                <a:solidFill>
                  <a:prstClr val="black"/>
                </a:solidFill>
                <a:latin typeface="微软雅黑" panose="020B0503020204020204" pitchFamily="34" charset="-122"/>
                <a:ea typeface="微软雅黑" panose="020B0503020204020204" pitchFamily="34" charset="-122"/>
                <a:cs typeface="宋体" panose="02010600030101010101" pitchFamily="2" charset="-122"/>
              </a:rPr>
              <a:t>关键信息基础设施的运</a:t>
            </a:r>
            <a:r>
              <a:rPr sz="1400" b="1" spc="95" dirty="0" err="1">
                <a:solidFill>
                  <a:prstClr val="black"/>
                </a:solidFill>
                <a:latin typeface="微软雅黑" panose="020B0503020204020204" pitchFamily="34" charset="-122"/>
                <a:ea typeface="微软雅黑" panose="020B0503020204020204" pitchFamily="34" charset="-122"/>
                <a:cs typeface="宋体" panose="02010600030101010101" pitchFamily="2" charset="-122"/>
              </a:rPr>
              <a:t>行</a:t>
            </a:r>
            <a:r>
              <a:rPr sz="1400" b="1" spc="131" dirty="0" err="1">
                <a:solidFill>
                  <a:prstClr val="black"/>
                </a:solidFill>
                <a:latin typeface="微软雅黑" panose="020B0503020204020204" pitchFamily="34" charset="-122"/>
                <a:ea typeface="微软雅黑" panose="020B0503020204020204" pitchFamily="34" charset="-122"/>
                <a:cs typeface="宋体" panose="02010600030101010101" pitchFamily="2" charset="-122"/>
              </a:rPr>
              <a:t>安全</a:t>
            </a:r>
            <a:endParaRPr sz="1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marL="1174115" defTabSz="913765">
              <a:spcBef>
                <a:spcPts val="1045"/>
              </a:spcBef>
            </a:pPr>
            <a:r>
              <a:rPr sz="1550" b="1" spc="305"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sz="1550" b="1" spc="305" dirty="0">
                <a:solidFill>
                  <a:prstClr val="black"/>
                </a:solidFill>
                <a:latin typeface="微软雅黑" panose="020B0503020204020204" pitchFamily="34" charset="-122"/>
                <a:ea typeface="微软雅黑" panose="020B0503020204020204" pitchFamily="34" charset="-122"/>
                <a:cs typeface="Arial" panose="020B0604020202020204"/>
              </a:rPr>
              <a:t>31-39</a:t>
            </a:r>
            <a:r>
              <a:rPr sz="1550" b="1" spc="6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条</a:t>
            </a:r>
            <a:r>
              <a:rPr sz="1550" b="1" spc="25"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endParaRPr sz="155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7" name="object 9"/>
          <p:cNvSpPr/>
          <p:nvPr/>
        </p:nvSpPr>
        <p:spPr>
          <a:xfrm>
            <a:off x="6541011" y="2464816"/>
            <a:ext cx="4165091" cy="2404872"/>
          </a:xfrm>
          <a:prstGeom prst="rect">
            <a:avLst/>
          </a:prstGeom>
          <a:blipFill>
            <a:blip r:embed="rId5" cstate="print"/>
            <a:stretch>
              <a:fillRect/>
            </a:stretch>
          </a:blipFill>
        </p:spPr>
        <p:txBody>
          <a:bodyPr wrap="square" lIns="0" tIns="0" rIns="0" bIns="0" rtlCol="0"/>
          <a:lstStyle/>
          <a:p>
            <a:pPr defTabSz="913765"/>
            <a:endParaRPr sz="1400">
              <a:solidFill>
                <a:prstClr val="black"/>
              </a:solidFill>
              <a:latin typeface="微软雅黑" panose="020B0503020204020204" pitchFamily="34" charset="-122"/>
              <a:ea typeface="微软雅黑" panose="020B0503020204020204" pitchFamily="34" charset="-122"/>
            </a:endParaRPr>
          </a:p>
        </p:txBody>
      </p:sp>
      <p:sp>
        <p:nvSpPr>
          <p:cNvPr id="8" name="object 5"/>
          <p:cNvSpPr/>
          <p:nvPr/>
        </p:nvSpPr>
        <p:spPr>
          <a:xfrm>
            <a:off x="6656581" y="2437041"/>
            <a:ext cx="4464559" cy="2949448"/>
          </a:xfrm>
          <a:prstGeom prst="rect">
            <a:avLst/>
          </a:prstGeom>
          <a:blipFill>
            <a:blip r:embed="rId4" cstate="print"/>
            <a:stretch>
              <a:fillRect/>
            </a:stretch>
          </a:blipFill>
          <a:ln>
            <a:solidFill>
              <a:srgbClr val="5B9BD5">
                <a:lumMod val="75000"/>
              </a:srgbClr>
            </a:solidFill>
          </a:ln>
        </p:spPr>
        <p:txBody>
          <a:bodyPr wrap="square" lIns="0" tIns="0" rIns="0" bIns="0" rtlCol="0"/>
          <a:lstStyle/>
          <a:p>
            <a:pPr marL="0" marR="0" lvl="0" indent="0" defTabSz="913765" eaLnBrk="1" fontAlgn="auto" latinLnBrk="0" hangingPunct="1">
              <a:lnSpc>
                <a:spcPct val="100000"/>
              </a:lnSpc>
              <a:spcBef>
                <a:spcPts val="0"/>
              </a:spcBef>
              <a:spcAft>
                <a:spcPts val="0"/>
              </a:spcAft>
              <a:buClrTx/>
              <a:buSzTx/>
              <a:buFontTx/>
              <a:buNone/>
              <a:defRPr/>
            </a:pPr>
            <a:endParaRPr kumimoji="0"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object 7"/>
          <p:cNvSpPr txBox="1"/>
          <p:nvPr/>
        </p:nvSpPr>
        <p:spPr>
          <a:xfrm>
            <a:off x="6696014" y="2522066"/>
            <a:ext cx="4540885" cy="2451439"/>
          </a:xfrm>
          <a:prstGeom prst="rect">
            <a:avLst/>
          </a:prstGeom>
        </p:spPr>
        <p:txBody>
          <a:bodyPr vert="horz" wrap="square" lIns="0" tIns="14604" rIns="0" bIns="0" rtlCol="0">
            <a:spAutoFit/>
          </a:bodyPr>
          <a:lstStyle/>
          <a:p>
            <a:pPr marL="93980" marR="179705" defTabSz="913765">
              <a:lnSpc>
                <a:spcPts val="3600"/>
              </a:lnSpc>
              <a:spcBef>
                <a:spcPts val="195"/>
              </a:spcBef>
            </a:pPr>
            <a:r>
              <a:rPr lang="zh-CN" altLang="en-US" sz="2000" spc="11" dirty="0">
                <a:solidFill>
                  <a:srgbClr val="4F81BC"/>
                </a:solidFill>
                <a:latin typeface="微软雅黑" panose="020B0503020204020204" pitchFamily="34" charset="-122"/>
                <a:ea typeface="微软雅黑" panose="020B0503020204020204" pitchFamily="34" charset="-122"/>
                <a:cs typeface="黑体" panose="02010609060101010101" charset="-122"/>
              </a:rPr>
              <a:t>第四章 </a:t>
            </a:r>
            <a:r>
              <a:rPr lang="zh-CN" altLang="en-US" sz="2000" spc="15" dirty="0">
                <a:solidFill>
                  <a:prstClr val="black"/>
                </a:solidFill>
                <a:latin typeface="微软雅黑" panose="020B0503020204020204" pitchFamily="34" charset="-122"/>
                <a:ea typeface="微软雅黑" panose="020B0503020204020204" pitchFamily="34" charset="-122"/>
                <a:cs typeface="黑体" panose="02010609060101010101" charset="-122"/>
              </a:rPr>
              <a:t>网络信息安全</a:t>
            </a:r>
            <a:r>
              <a:rPr lang="zh-CN" altLang="en-US"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a:t>
            </a:r>
            <a:r>
              <a:rPr lang="en-US" altLang="zh-CN"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40-50</a:t>
            </a:r>
            <a:r>
              <a:rPr lang="zh-CN" altLang="en-US"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条） </a:t>
            </a:r>
          </a:p>
          <a:p>
            <a:pPr marL="93980" marR="179705" defTabSz="913765">
              <a:lnSpc>
                <a:spcPts val="3600"/>
              </a:lnSpc>
              <a:spcBef>
                <a:spcPts val="195"/>
              </a:spcBef>
            </a:pPr>
            <a:r>
              <a:rPr lang="zh-CN" altLang="en-US" sz="2000" spc="11" dirty="0">
                <a:solidFill>
                  <a:srgbClr val="4F81BC"/>
                </a:solidFill>
                <a:latin typeface="微软雅黑" panose="020B0503020204020204" pitchFamily="34" charset="-122"/>
                <a:ea typeface="微软雅黑" panose="020B0503020204020204" pitchFamily="34" charset="-122"/>
                <a:cs typeface="黑体" panose="02010609060101010101" charset="-122"/>
              </a:rPr>
              <a:t>第五章 </a:t>
            </a:r>
            <a:r>
              <a:rPr lang="zh-CN" altLang="en-US" sz="2000" spc="15" dirty="0">
                <a:solidFill>
                  <a:prstClr val="black"/>
                </a:solidFill>
                <a:latin typeface="微软雅黑" panose="020B0503020204020204" pitchFamily="34" charset="-122"/>
                <a:ea typeface="微软雅黑" panose="020B0503020204020204" pitchFamily="34" charset="-122"/>
                <a:cs typeface="黑体" panose="02010609060101010101" charset="-122"/>
              </a:rPr>
              <a:t>监测预警与应急处置</a:t>
            </a:r>
            <a:r>
              <a:rPr lang="zh-CN" altLang="en-US"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a:t>
            </a:r>
            <a:r>
              <a:rPr lang="en-US" altLang="zh-CN"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51-58</a:t>
            </a:r>
            <a:r>
              <a:rPr lang="zh-CN" altLang="en-US"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条）</a:t>
            </a:r>
          </a:p>
          <a:p>
            <a:pPr marL="93980" defTabSz="913765">
              <a:spcBef>
                <a:spcPts val="1135"/>
              </a:spcBef>
            </a:pPr>
            <a:r>
              <a:rPr lang="zh-CN" altLang="en-US" sz="2000" spc="11" dirty="0">
                <a:solidFill>
                  <a:srgbClr val="4F81BC"/>
                </a:solidFill>
                <a:latin typeface="微软雅黑" panose="020B0503020204020204" pitchFamily="34" charset="-122"/>
                <a:ea typeface="微软雅黑" panose="020B0503020204020204" pitchFamily="34" charset="-122"/>
                <a:cs typeface="黑体" panose="02010609060101010101" charset="-122"/>
              </a:rPr>
              <a:t>第六章 </a:t>
            </a:r>
            <a:r>
              <a:rPr lang="zh-CN" altLang="en-US" sz="2000" spc="15" dirty="0">
                <a:solidFill>
                  <a:prstClr val="black"/>
                </a:solidFill>
                <a:latin typeface="微软雅黑" panose="020B0503020204020204" pitchFamily="34" charset="-122"/>
                <a:ea typeface="微软雅黑" panose="020B0503020204020204" pitchFamily="34" charset="-122"/>
                <a:cs typeface="黑体" panose="02010609060101010101" charset="-122"/>
              </a:rPr>
              <a:t>法律责任</a:t>
            </a:r>
            <a:r>
              <a:rPr lang="zh-CN" altLang="en-US"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a:t>
            </a:r>
            <a:r>
              <a:rPr lang="en-US" altLang="zh-CN"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59-75</a:t>
            </a:r>
            <a:r>
              <a:rPr lang="zh-CN" altLang="en-US"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条）</a:t>
            </a:r>
          </a:p>
          <a:p>
            <a:pPr marL="93980" defTabSz="913765">
              <a:spcBef>
                <a:spcPts val="1205"/>
              </a:spcBef>
            </a:pPr>
            <a:r>
              <a:rPr lang="zh-CN" altLang="en-US" sz="2000" spc="11" dirty="0">
                <a:solidFill>
                  <a:srgbClr val="4F81BC"/>
                </a:solidFill>
                <a:latin typeface="微软雅黑" panose="020B0503020204020204" pitchFamily="34" charset="-122"/>
                <a:ea typeface="微软雅黑" panose="020B0503020204020204" pitchFamily="34" charset="-122"/>
                <a:cs typeface="黑体" panose="02010609060101010101" charset="-122"/>
              </a:rPr>
              <a:t>第七章 </a:t>
            </a:r>
            <a:r>
              <a:rPr lang="zh-CN" altLang="en-US" sz="2000" spc="15" dirty="0">
                <a:solidFill>
                  <a:prstClr val="black"/>
                </a:solidFill>
                <a:latin typeface="微软雅黑" panose="020B0503020204020204" pitchFamily="34" charset="-122"/>
                <a:ea typeface="微软雅黑" panose="020B0503020204020204" pitchFamily="34" charset="-122"/>
                <a:cs typeface="黑体" panose="02010609060101010101" charset="-122"/>
              </a:rPr>
              <a:t>附 则</a:t>
            </a:r>
            <a:r>
              <a:rPr lang="zh-CN" altLang="en-US"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a:t>
            </a:r>
            <a:r>
              <a:rPr lang="en-US" altLang="zh-CN"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76-79</a:t>
            </a:r>
            <a:r>
              <a:rPr lang="zh-CN" altLang="en-US" sz="1400" spc="15" dirty="0">
                <a:solidFill>
                  <a:prstClr val="black"/>
                </a:solidFill>
                <a:latin typeface="微软雅黑" panose="020B0503020204020204" pitchFamily="34" charset="-122"/>
                <a:ea typeface="微软雅黑" panose="020B0503020204020204" pitchFamily="34" charset="-122"/>
                <a:cs typeface="黑体" panose="02010609060101010101" charset="-122"/>
              </a:rPr>
              <a:t>条）</a:t>
            </a:r>
          </a:p>
          <a:p>
            <a:pPr defTabSz="913765">
              <a:spcBef>
                <a:spcPts val="10"/>
              </a:spcBef>
            </a:pPr>
            <a:endParaRPr sz="3750" dirty="0">
              <a:solidFill>
                <a:prstClr val="black"/>
              </a:solidFill>
              <a:latin typeface="微软雅黑" panose="020B0503020204020204" pitchFamily="34" charset="-122"/>
              <a:ea typeface="微软雅黑" panose="020B0503020204020204" pitchFamily="34" charset="-122"/>
              <a:cs typeface="Times New Roman" panose="02020603050405020304"/>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719403" y="702072"/>
            <a:ext cx="4972051" cy="4226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665">
                <a:latin typeface="微软雅黑" panose="020B0503020204020204" pitchFamily="34" charset="-122"/>
                <a:ea typeface="微软雅黑" panose="020B0503020204020204" pitchFamily="34" charset="-122"/>
                <a:cs typeface="微软雅黑" panose="020B0503020204020204" pitchFamily="34" charset="-122"/>
              </a:rPr>
              <a:t>脆弱的口令</a:t>
            </a:r>
            <a:endParaRPr lang="zh-CN" altLang="en-US" sz="266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ext Box 5"/>
          <p:cNvSpPr txBox="1">
            <a:spLocks noChangeArrowheads="1"/>
          </p:cNvSpPr>
          <p:nvPr/>
        </p:nvSpPr>
        <p:spPr bwMode="auto">
          <a:xfrm>
            <a:off x="1007436" y="1366368"/>
            <a:ext cx="9527001" cy="4831387"/>
          </a:xfrm>
          <a:prstGeom prst="rect">
            <a:avLst/>
          </a:prstGeom>
          <a:noFill/>
          <a:ln w="9525">
            <a:noFill/>
            <a:miter lim="800000"/>
          </a:ln>
        </p:spPr>
        <p:txBody>
          <a:bodyPr wrap="square">
            <a:spAutoFit/>
          </a:bodyPr>
          <a:lstStyle>
            <a:lvl1pPr algn="ctr">
              <a:spcBef>
                <a:spcPct val="0"/>
              </a:spcBef>
              <a:defRPr sz="1200">
                <a:solidFill>
                  <a:schemeClr val="tx1"/>
                </a:solidFill>
                <a:latin typeface="Times New Roman" panose="02020603050405020304" pitchFamily="18" charset="0"/>
                <a:ea typeface="黑体" panose="02010609060101010101" charset="-122"/>
              </a:defRPr>
            </a:lvl1pPr>
            <a:lvl2pPr algn="ctr">
              <a:spcBef>
                <a:spcPct val="0"/>
              </a:spcBef>
              <a:defRPr sz="1200">
                <a:solidFill>
                  <a:schemeClr val="tx1"/>
                </a:solidFill>
                <a:latin typeface="Times New Roman" panose="02020603050405020304" pitchFamily="18" charset="0"/>
                <a:ea typeface="黑体" panose="02010609060101010101" charset="-122"/>
              </a:defRPr>
            </a:lvl2pPr>
            <a:lvl3pPr marL="1143000" indent="-228600" algn="ctr">
              <a:spcBef>
                <a:spcPct val="0"/>
              </a:spcBef>
              <a:defRPr sz="1200">
                <a:solidFill>
                  <a:schemeClr val="tx1"/>
                </a:solidFill>
                <a:latin typeface="Times New Roman" panose="02020603050405020304" pitchFamily="18" charset="0"/>
                <a:ea typeface="黑体" panose="02010609060101010101" charset="-122"/>
              </a:defRPr>
            </a:lvl3pPr>
            <a:lvl4pPr marL="1600200" indent="-228600" algn="ctr">
              <a:spcBef>
                <a:spcPct val="0"/>
              </a:spcBef>
              <a:defRPr sz="1200">
                <a:solidFill>
                  <a:schemeClr val="tx1"/>
                </a:solidFill>
                <a:latin typeface="Times New Roman" panose="02020603050405020304" pitchFamily="18" charset="0"/>
                <a:ea typeface="黑体" panose="02010609060101010101" charset="-122"/>
              </a:defRPr>
            </a:lvl4pPr>
            <a:lvl5pPr marL="2057400" indent="-228600" algn="ctr">
              <a:spcBef>
                <a:spcPct val="0"/>
              </a:spcBef>
              <a:defRPr sz="1200">
                <a:solidFill>
                  <a:schemeClr val="tx1"/>
                </a:solidFill>
                <a:latin typeface="Times New Roman" panose="02020603050405020304" pitchFamily="18" charset="0"/>
                <a:ea typeface="黑体" panose="02010609060101010101" charset="-122"/>
              </a:defRPr>
            </a:lvl5pPr>
            <a:lvl6pPr marL="25146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charset="-122"/>
              </a:defRPr>
            </a:lvl6pPr>
            <a:lvl7pPr marL="29718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charset="-122"/>
              </a:defRPr>
            </a:lvl7pPr>
            <a:lvl8pPr marL="34290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charset="-122"/>
              </a:defRPr>
            </a:lvl8pPr>
            <a:lvl9pPr marL="38862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charset="-122"/>
              </a:defRPr>
            </a:lvl9pPr>
          </a:lstStyle>
          <a:p>
            <a:pPr marL="257175" indent="-257175" algn="l">
              <a:lnSpc>
                <a:spcPct val="150000"/>
              </a:lnSpc>
              <a:spcBef>
                <a:spcPct val="30000"/>
              </a:spcBef>
              <a:buClr>
                <a:schemeClr val="accent2">
                  <a:lumMod val="75000"/>
                </a:schemeClr>
              </a:buClr>
              <a:buFont typeface="Wingdings" panose="05000000000000000000" pitchFamily="2" charset="2"/>
              <a:buChar char="p"/>
              <a:defRPr/>
            </a:pPr>
            <a:r>
              <a:rPr lang="en-US" altLang="zh-CN" sz="1865"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1865"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少于</a:t>
            </a:r>
            <a:r>
              <a:rPr lang="en-US" altLang="zh-CN" sz="1865"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8</a:t>
            </a:r>
            <a:r>
              <a:rPr lang="zh-CN" altLang="en-US" sz="1865"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个字符</a:t>
            </a:r>
          </a:p>
          <a:p>
            <a:pPr marL="257175" indent="-257175" algn="l">
              <a:lnSpc>
                <a:spcPct val="150000"/>
              </a:lnSpc>
              <a:spcBef>
                <a:spcPct val="30000"/>
              </a:spcBef>
              <a:buClr>
                <a:schemeClr val="accent2">
                  <a:lumMod val="75000"/>
                </a:schemeClr>
              </a:buClr>
              <a:buFont typeface="Wingdings" panose="05000000000000000000" pitchFamily="2" charset="2"/>
              <a:buChar char="p"/>
              <a:defRPr/>
            </a:pPr>
            <a:r>
              <a:rPr lang="zh-CN" altLang="zh-CN" sz="1865"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1865"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单一的字符类型，例如只用小写字母，或只用数字</a:t>
            </a:r>
            <a:endParaRPr lang="zh-CN" altLang="en-US" sz="1865"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257175" indent="-257175" algn="l">
              <a:lnSpc>
                <a:spcPct val="150000"/>
              </a:lnSpc>
              <a:spcBef>
                <a:spcPct val="30000"/>
              </a:spcBef>
              <a:buClr>
                <a:schemeClr val="accent2">
                  <a:lumMod val="75000"/>
                </a:schemeClr>
              </a:buClr>
              <a:buFont typeface="Wingdings" panose="05000000000000000000" pitchFamily="2" charset="2"/>
              <a:buChar char="p"/>
              <a:defRPr/>
            </a:pPr>
            <a:r>
              <a:rPr lang="zh-CN" altLang="zh-CN" sz="1865"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1865" dirty="0">
                <a:effectLst>
                  <a:outerShdw blurRad="38100" dist="38100" dir="2700000" algn="tl">
                    <a:srgbClr val="C0C0C0"/>
                  </a:outerShdw>
                </a:effectLst>
                <a:latin typeface="微软雅黑" panose="020B0503020204020204" pitchFamily="34" charset="-122"/>
                <a:ea typeface="微软雅黑" panose="020B0503020204020204" pitchFamily="34" charset="-122"/>
              </a:rPr>
              <a:t>用户名与口令相同</a:t>
            </a:r>
          </a:p>
          <a:p>
            <a:pPr marL="257175" indent="-257175" algn="l">
              <a:lnSpc>
                <a:spcPct val="150000"/>
              </a:lnSpc>
              <a:spcBef>
                <a:spcPct val="30000"/>
              </a:spcBef>
              <a:buClr>
                <a:schemeClr val="accent2">
                  <a:lumMod val="75000"/>
                </a:schemeClr>
              </a:buClr>
              <a:buFont typeface="Wingdings" panose="05000000000000000000" pitchFamily="2" charset="2"/>
              <a:buChar char="p"/>
              <a:defRPr/>
            </a:pPr>
            <a:r>
              <a:rPr lang="zh-CN" altLang="zh-CN" sz="1865"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1865" dirty="0">
                <a:effectLst>
                  <a:outerShdw blurRad="38100" dist="38100" dir="2700000" algn="tl">
                    <a:srgbClr val="C0C0C0"/>
                  </a:outerShdw>
                </a:effectLst>
                <a:latin typeface="微软雅黑" panose="020B0503020204020204" pitchFamily="34" charset="-122"/>
                <a:ea typeface="微软雅黑" panose="020B0503020204020204" pitchFamily="34" charset="-122"/>
              </a:rPr>
              <a:t>最常被人使用的弱口令：</a:t>
            </a:r>
          </a:p>
          <a:p>
            <a:pPr marL="556895" lvl="1" indent="-213995" algn="l">
              <a:lnSpc>
                <a:spcPct val="150000"/>
              </a:lnSpc>
              <a:spcBef>
                <a:spcPct val="30000"/>
              </a:spcBef>
              <a:buClr>
                <a:schemeClr val="accent2">
                  <a:lumMod val="75000"/>
                </a:schemeClr>
              </a:buClr>
              <a:buFont typeface="Wingdings" panose="05000000000000000000" pitchFamily="2" charset="2"/>
              <a:buChar char="Ø"/>
              <a:defRPr/>
            </a:pPr>
            <a:r>
              <a:rPr lang="zh-CN" altLang="zh-CN" sz="1355"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自己、家人、朋友、亲戚、宠物的名字</a:t>
            </a:r>
          </a:p>
          <a:p>
            <a:pPr marL="556895" lvl="1" indent="-213995" algn="l">
              <a:lnSpc>
                <a:spcPct val="150000"/>
              </a:lnSpc>
              <a:spcBef>
                <a:spcPct val="30000"/>
              </a:spcBef>
              <a:buClr>
                <a:schemeClr val="accent2">
                  <a:lumMod val="75000"/>
                </a:schemeClr>
              </a:buClr>
              <a:buFont typeface="Wingdings" panose="05000000000000000000" pitchFamily="2" charset="2"/>
              <a:buChar char="Ø"/>
              <a:defRPr/>
            </a:pPr>
            <a:r>
              <a:rPr lang="zh-CN"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生日、结婚纪念日、电话号码等个人信息</a:t>
            </a:r>
          </a:p>
          <a:p>
            <a:pPr marL="556895" lvl="1" indent="-213995" algn="l">
              <a:lnSpc>
                <a:spcPct val="150000"/>
              </a:lnSpc>
              <a:spcBef>
                <a:spcPct val="30000"/>
              </a:spcBef>
              <a:buClr>
                <a:schemeClr val="accent2">
                  <a:lumMod val="75000"/>
                </a:schemeClr>
              </a:buClr>
              <a:buFont typeface="Wingdings" panose="05000000000000000000" pitchFamily="2" charset="2"/>
              <a:buChar char="Ø"/>
              <a:defRPr/>
            </a:pPr>
            <a:r>
              <a:rPr lang="zh-CN"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工作中用到的专业术语，职业特征</a:t>
            </a:r>
          </a:p>
          <a:p>
            <a:pPr marL="556895" lvl="1" indent="-213995" algn="l">
              <a:lnSpc>
                <a:spcPct val="150000"/>
              </a:lnSpc>
              <a:spcBef>
                <a:spcPct val="30000"/>
              </a:spcBef>
              <a:buClr>
                <a:schemeClr val="accent2">
                  <a:lumMod val="75000"/>
                </a:schemeClr>
              </a:buClr>
              <a:buFont typeface="Wingdings" panose="05000000000000000000" pitchFamily="2" charset="2"/>
              <a:buChar char="Ø"/>
              <a:defRPr/>
            </a:pPr>
            <a:r>
              <a:rPr lang="zh-CN"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字典中包含的单词，或者只在单词后加简单的后缀</a:t>
            </a:r>
          </a:p>
          <a:p>
            <a:pPr marL="257175" indent="-257175" algn="l">
              <a:lnSpc>
                <a:spcPct val="150000"/>
              </a:lnSpc>
              <a:spcBef>
                <a:spcPct val="30000"/>
              </a:spcBef>
              <a:buClr>
                <a:schemeClr val="accent2">
                  <a:lumMod val="75000"/>
                </a:schemeClr>
              </a:buClr>
              <a:buFont typeface="Wingdings" panose="05000000000000000000" pitchFamily="2" charset="2"/>
              <a:buChar char="p"/>
              <a:defRPr/>
            </a:pPr>
            <a:r>
              <a:rPr lang="zh-CN" altLang="zh-CN" sz="1800"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1865" dirty="0">
                <a:effectLst>
                  <a:outerShdw blurRad="38100" dist="38100" dir="2700000" algn="tl">
                    <a:srgbClr val="C0C0C0"/>
                  </a:outerShdw>
                </a:effectLst>
                <a:latin typeface="微软雅黑" panose="020B0503020204020204" pitchFamily="34" charset="-122"/>
                <a:ea typeface="微软雅黑" panose="020B0503020204020204" pitchFamily="34" charset="-122"/>
              </a:rPr>
              <a:t>所有系统都使用相同的口令</a:t>
            </a:r>
          </a:p>
          <a:p>
            <a:pPr marL="257175" indent="-257175" algn="l">
              <a:lnSpc>
                <a:spcPct val="150000"/>
              </a:lnSpc>
              <a:spcBef>
                <a:spcPct val="30000"/>
              </a:spcBef>
              <a:buClr>
                <a:schemeClr val="accent2">
                  <a:lumMod val="75000"/>
                </a:schemeClr>
              </a:buClr>
              <a:buFont typeface="Wingdings" panose="05000000000000000000" pitchFamily="2" charset="2"/>
              <a:buChar char="p"/>
              <a:defRPr/>
            </a:pPr>
            <a:r>
              <a:rPr lang="zh-CN" altLang="zh-CN" sz="1865"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1865" dirty="0">
                <a:effectLst>
                  <a:outerShdw blurRad="38100" dist="38100" dir="2700000" algn="tl">
                    <a:srgbClr val="C0C0C0"/>
                  </a:outerShdw>
                </a:effectLst>
                <a:latin typeface="微软雅黑" panose="020B0503020204020204" pitchFamily="34" charset="-122"/>
                <a:ea typeface="微软雅黑" panose="020B0503020204020204" pitchFamily="34" charset="-122"/>
              </a:rPr>
              <a:t>口令一直不变</a:t>
            </a:r>
          </a:p>
        </p:txBody>
      </p:sp>
      <p:pic>
        <p:nvPicPr>
          <p:cNvPr id="6" name="图片 5"/>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240283" y="3813043"/>
            <a:ext cx="2588307" cy="280831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additive="base">
                                        <p:cTn id="3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anim calcmode="lin" valueType="num">
                                      <p:cBhvr additive="base">
                                        <p:cTn id="5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719403" y="702072"/>
            <a:ext cx="4972051" cy="4226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665" dirty="0">
                <a:latin typeface="微软雅黑" panose="020B0503020204020204" pitchFamily="34" charset="-122"/>
                <a:ea typeface="微软雅黑" panose="020B0503020204020204" pitchFamily="34" charset="-122"/>
                <a:cs typeface="微软雅黑" panose="020B0503020204020204" pitchFamily="34" charset="-122"/>
              </a:rPr>
              <a:t>强口令举例</a:t>
            </a:r>
          </a:p>
        </p:txBody>
      </p:sp>
      <p:sp>
        <p:nvSpPr>
          <p:cNvPr id="2" name="文本框 1"/>
          <p:cNvSpPr txBox="1"/>
          <p:nvPr/>
        </p:nvSpPr>
        <p:spPr>
          <a:xfrm>
            <a:off x="2725627" y="1921917"/>
            <a:ext cx="6538970" cy="923330"/>
          </a:xfrm>
          <a:prstGeom prst="rect">
            <a:avLst/>
          </a:prstGeom>
          <a:noFill/>
        </p:spPr>
        <p:txBody>
          <a:bodyPr wrap="none" rtlCol="0">
            <a:spAutoFit/>
          </a:bodyPr>
          <a:lstStyle/>
          <a:p>
            <a:r>
              <a:rPr kumimoji="1" lang="en-US" altLang="zh-CN" sz="5400" dirty="0"/>
              <a:t>Cptbtptp,bcptdtptp1</a:t>
            </a:r>
            <a:endParaRPr kumimoji="1" lang="zh-CN" altLang="en-US" sz="5400" dirty="0"/>
          </a:p>
        </p:txBody>
      </p:sp>
      <p:sp>
        <p:nvSpPr>
          <p:cNvPr id="7" name="文本框 6"/>
          <p:cNvSpPr txBox="1"/>
          <p:nvPr/>
        </p:nvSpPr>
        <p:spPr>
          <a:xfrm>
            <a:off x="1213304" y="3642420"/>
            <a:ext cx="8738290" cy="646331"/>
          </a:xfrm>
          <a:prstGeom prst="rect">
            <a:avLst/>
          </a:prstGeom>
          <a:noFill/>
        </p:spPr>
        <p:txBody>
          <a:bodyPr wrap="none" rtlCol="0">
            <a:spAutoFit/>
          </a:bodyPr>
          <a:lstStyle/>
          <a:p>
            <a:r>
              <a:rPr kumimoji="1" lang="zh-CN" altLang="en-US" sz="3600" dirty="0"/>
              <a:t>吃葡萄不吐葡萄皮，不吃葡萄倒吐葡萄皮</a:t>
            </a:r>
            <a:r>
              <a:rPr kumimoji="1" lang="en-US" altLang="zh-CN" sz="3600" dirty="0"/>
              <a:t>1</a:t>
            </a:r>
            <a:endParaRPr kumimoji="1"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26181" y="2588522"/>
            <a:ext cx="2299440" cy="229944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1835716" y="3076522"/>
            <a:ext cx="1676310" cy="1323439"/>
          </a:xfrm>
          <a:prstGeom prst="rect">
            <a:avLst/>
          </a:prstGeom>
        </p:spPr>
        <p:txBody>
          <a:bodyPr wrap="square">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防范措施</a:t>
            </a:r>
            <a:endParaRPr lang="zh-CN" altLang="en-US" sz="4000" b="1" dirty="0"/>
          </a:p>
        </p:txBody>
      </p:sp>
      <p:grpSp>
        <p:nvGrpSpPr>
          <p:cNvPr id="10" name="组 52"/>
          <p:cNvGrpSpPr/>
          <p:nvPr/>
        </p:nvGrpSpPr>
        <p:grpSpPr>
          <a:xfrm rot="9000000">
            <a:off x="3858363" y="2696842"/>
            <a:ext cx="341439" cy="227802"/>
            <a:chOff x="3319130" y="2849962"/>
            <a:chExt cx="341439" cy="227802"/>
          </a:xfrm>
          <a:solidFill>
            <a:srgbClr val="184199"/>
          </a:solidFill>
        </p:grpSpPr>
        <p:sp>
          <p:nvSpPr>
            <p:cNvPr id="11" name="椭圆 10"/>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燕尾形 11"/>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13" name="组 55"/>
          <p:cNvGrpSpPr/>
          <p:nvPr/>
        </p:nvGrpSpPr>
        <p:grpSpPr>
          <a:xfrm>
            <a:off x="4405724" y="1818067"/>
            <a:ext cx="891231" cy="876275"/>
            <a:chOff x="4104782" y="1919461"/>
            <a:chExt cx="891231" cy="876275"/>
          </a:xfrm>
          <a:solidFill>
            <a:srgbClr val="184199"/>
          </a:solidFill>
        </p:grpSpPr>
        <p:sp>
          <p:nvSpPr>
            <p:cNvPr id="14" name="椭圆 11"/>
            <p:cNvSpPr>
              <a:spLocks noChangeArrowheads="1"/>
            </p:cNvSpPr>
            <p:nvPr/>
          </p:nvSpPr>
          <p:spPr bwMode="auto">
            <a:xfrm>
              <a:off x="4104782" y="1919461"/>
              <a:ext cx="891231" cy="876275"/>
            </a:xfrm>
            <a:prstGeom prst="ellipse">
              <a:avLst/>
            </a:prstGeom>
            <a:grpFill/>
            <a:ln>
              <a:noFill/>
            </a:ln>
          </p:spPr>
          <p:txBody>
            <a:bodyPr lIns="68580" tIns="34290" rIns="68580" bIns="34290" anchor="ctr"/>
            <a:lstStyle/>
            <a:p>
              <a:pPr algn="ctr"/>
              <a:endParaRPr lang="zh-CN" altLang="en-US">
                <a:solidFill>
                  <a:srgbClr val="FFFFFF"/>
                </a:solidFill>
              </a:endParaRPr>
            </a:p>
          </p:txBody>
        </p:sp>
        <p:pic>
          <p:nvPicPr>
            <p:cNvPr id="15" name="图片 14"/>
            <p:cNvPicPr>
              <a:picLocks noChangeAspect="1"/>
            </p:cNvPicPr>
            <p:nvPr/>
          </p:nvPicPr>
          <p:blipFill>
            <a:blip r:embed="rId2" cstate="email"/>
            <a:stretch>
              <a:fillRect/>
            </a:stretch>
          </p:blipFill>
          <p:spPr>
            <a:xfrm>
              <a:off x="4389268" y="2141539"/>
              <a:ext cx="322258" cy="432118"/>
            </a:xfrm>
            <a:prstGeom prst="rect">
              <a:avLst/>
            </a:prstGeom>
            <a:grpFill/>
          </p:spPr>
        </p:pic>
      </p:grpSp>
      <p:grpSp>
        <p:nvGrpSpPr>
          <p:cNvPr id="16" name="组 58"/>
          <p:cNvGrpSpPr/>
          <p:nvPr/>
        </p:nvGrpSpPr>
        <p:grpSpPr>
          <a:xfrm>
            <a:off x="5491947" y="1549740"/>
            <a:ext cx="4975271" cy="1123129"/>
            <a:chOff x="5156280" y="1773987"/>
            <a:chExt cx="4975271" cy="1123129"/>
          </a:xfrm>
        </p:grpSpPr>
        <p:sp>
          <p:nvSpPr>
            <p:cNvPr id="17" name="矩形 16"/>
            <p:cNvSpPr/>
            <p:nvPr/>
          </p:nvSpPr>
          <p:spPr>
            <a:xfrm>
              <a:off x="5156280" y="2159881"/>
              <a:ext cx="4975271" cy="737235"/>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安全是一个系统工程，通过安全防范教育计划提升人员安全防范意识是这个工程中一个重要的环节。</a:t>
              </a:r>
            </a:p>
          </p:txBody>
        </p:sp>
        <p:sp>
          <p:nvSpPr>
            <p:cNvPr id="18" name="矩形 17"/>
            <p:cNvSpPr/>
            <p:nvPr/>
          </p:nvSpPr>
          <p:spPr>
            <a:xfrm>
              <a:off x="5156281" y="1773987"/>
              <a:ext cx="2504334" cy="460375"/>
            </a:xfrm>
            <a:prstGeom prst="rect">
              <a:avLst/>
            </a:prstGeom>
          </p:spPr>
          <p:txBody>
            <a:bodyPr wrap="square">
              <a:spAutoFit/>
            </a:bodyPr>
            <a:lstStyle/>
            <a:p>
              <a:pPr>
                <a:lnSpc>
                  <a:spcPct val="150000"/>
                </a:lnSpc>
              </a:pPr>
              <a:r>
                <a:rPr lang="zh-CN" altLang="en-US" sz="1600" b="1">
                  <a:latin typeface="微软雅黑" panose="020B0503020204020204" pitchFamily="34" charset="-122"/>
                  <a:ea typeface="微软雅黑" panose="020B0503020204020204" pitchFamily="34" charset="-122"/>
                  <a:sym typeface="+mn-ea"/>
                </a:rPr>
                <a:t>提高人员安全防范意识</a:t>
              </a:r>
              <a:endParaRPr lang="zh-CN" altLang="en-US" sz="1600" b="1" dirty="0">
                <a:latin typeface="微软雅黑" panose="020B0503020204020204" pitchFamily="34" charset="-122"/>
                <a:ea typeface="微软雅黑" panose="020B0503020204020204" pitchFamily="34" charset="-122"/>
                <a:sym typeface="+mn-ea"/>
              </a:endParaRPr>
            </a:p>
          </p:txBody>
        </p:sp>
      </p:grpSp>
      <p:sp>
        <p:nvSpPr>
          <p:cNvPr id="19" name="椭圆 11"/>
          <p:cNvSpPr>
            <a:spLocks noChangeArrowheads="1"/>
          </p:cNvSpPr>
          <p:nvPr/>
        </p:nvSpPr>
        <p:spPr bwMode="auto">
          <a:xfrm>
            <a:off x="4851339" y="3300105"/>
            <a:ext cx="891231" cy="876275"/>
          </a:xfrm>
          <a:prstGeom prst="ellipse">
            <a:avLst/>
          </a:prstGeom>
          <a:solidFill>
            <a:srgbClr val="184199"/>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endParaRPr>
          </a:p>
        </p:txBody>
      </p:sp>
      <p:sp>
        <p:nvSpPr>
          <p:cNvPr id="20" name="椭圆 11"/>
          <p:cNvSpPr>
            <a:spLocks noChangeArrowheads="1"/>
          </p:cNvSpPr>
          <p:nvPr/>
        </p:nvSpPr>
        <p:spPr bwMode="auto">
          <a:xfrm>
            <a:off x="4405724" y="4747267"/>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grpSp>
        <p:nvGrpSpPr>
          <p:cNvPr id="21" name="组 63"/>
          <p:cNvGrpSpPr/>
          <p:nvPr/>
        </p:nvGrpSpPr>
        <p:grpSpPr>
          <a:xfrm rot="10800000">
            <a:off x="4024886" y="3671439"/>
            <a:ext cx="341439" cy="227802"/>
            <a:chOff x="3319130" y="2849962"/>
            <a:chExt cx="341439" cy="227802"/>
          </a:xfrm>
          <a:solidFill>
            <a:srgbClr val="184199"/>
          </a:solidFill>
        </p:grpSpPr>
        <p:sp>
          <p:nvSpPr>
            <p:cNvPr id="22" name="椭圆 21"/>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燕尾形 22"/>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24" name="组 66"/>
          <p:cNvGrpSpPr/>
          <p:nvPr/>
        </p:nvGrpSpPr>
        <p:grpSpPr>
          <a:xfrm rot="12600000">
            <a:off x="3858364" y="4611161"/>
            <a:ext cx="341439" cy="227802"/>
            <a:chOff x="3319130" y="2849962"/>
            <a:chExt cx="341439" cy="227802"/>
          </a:xfrm>
          <a:solidFill>
            <a:srgbClr val="184199"/>
          </a:solidFill>
        </p:grpSpPr>
        <p:sp>
          <p:nvSpPr>
            <p:cNvPr id="25" name="椭圆 24"/>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燕尾形 25"/>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pic>
        <p:nvPicPr>
          <p:cNvPr id="27" name="图片 26"/>
          <p:cNvPicPr>
            <a:picLocks noChangeAspect="1"/>
          </p:cNvPicPr>
          <p:nvPr/>
        </p:nvPicPr>
        <p:blipFill>
          <a:blip r:embed="rId3" cstate="email"/>
          <a:stretch>
            <a:fillRect/>
          </a:stretch>
        </p:blipFill>
        <p:spPr>
          <a:xfrm>
            <a:off x="5098981" y="3585427"/>
            <a:ext cx="395946" cy="344018"/>
          </a:xfrm>
          <a:prstGeom prst="rect">
            <a:avLst/>
          </a:prstGeom>
        </p:spPr>
      </p:pic>
      <p:pic>
        <p:nvPicPr>
          <p:cNvPr id="28" name="图片 27"/>
          <p:cNvPicPr>
            <a:picLocks noChangeAspect="1"/>
          </p:cNvPicPr>
          <p:nvPr/>
        </p:nvPicPr>
        <p:blipFill>
          <a:blip r:embed="rId4" cstate="email"/>
          <a:stretch>
            <a:fillRect/>
          </a:stretch>
        </p:blipFill>
        <p:spPr>
          <a:xfrm>
            <a:off x="4644714" y="4978779"/>
            <a:ext cx="413250" cy="413250"/>
          </a:xfrm>
          <a:prstGeom prst="rect">
            <a:avLst/>
          </a:prstGeom>
        </p:spPr>
      </p:pic>
      <p:grpSp>
        <p:nvGrpSpPr>
          <p:cNvPr id="29" name="组 71"/>
          <p:cNvGrpSpPr/>
          <p:nvPr/>
        </p:nvGrpSpPr>
        <p:grpSpPr>
          <a:xfrm>
            <a:off x="5989955" y="3062605"/>
            <a:ext cx="5758180" cy="1446385"/>
            <a:chOff x="5156281" y="1773987"/>
            <a:chExt cx="4477006" cy="1446233"/>
          </a:xfrm>
        </p:grpSpPr>
        <p:sp>
          <p:nvSpPr>
            <p:cNvPr id="30" name="矩形 29"/>
            <p:cNvSpPr/>
            <p:nvPr/>
          </p:nvSpPr>
          <p:spPr>
            <a:xfrm>
              <a:off x="5156281" y="2159881"/>
              <a:ext cx="4477006" cy="1060339"/>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通过部署分层控制来实现深度网络安全防御的方法是帮助组织抵御高级攻击的最佳方法，不管攻击者通过何种渠道向员工个人电脑发送恶意代码，这个恶意代码必须在员工个人电脑上执行才能控制整个电脑。</a:t>
              </a:r>
            </a:p>
          </p:txBody>
        </p:sp>
        <p:sp>
          <p:nvSpPr>
            <p:cNvPr id="31" name="矩形 30"/>
            <p:cNvSpPr/>
            <p:nvPr/>
          </p:nvSpPr>
          <p:spPr>
            <a:xfrm>
              <a:off x="5156281" y="1773987"/>
              <a:ext cx="3696970" cy="460327"/>
            </a:xfrm>
            <a:prstGeom prst="rect">
              <a:avLst/>
            </a:prstGeom>
          </p:spPr>
          <p:txBody>
            <a:bodyPr wrap="square">
              <a:spAutoFit/>
            </a:bodyPr>
            <a:lstStyle/>
            <a:p>
              <a:pPr>
                <a:lnSpc>
                  <a:spcPct val="150000"/>
                </a:lnSpc>
              </a:pPr>
              <a:r>
                <a:rPr lang="zh-CN" altLang="en-US" sz="1600" b="1">
                  <a:latin typeface="微软雅黑" panose="020B0503020204020204" pitchFamily="34" charset="-122"/>
                  <a:ea typeface="微软雅黑" panose="020B0503020204020204" pitchFamily="34" charset="-122"/>
                  <a:sym typeface="+mn-ea"/>
                </a:rPr>
                <a:t>合理构建端到端立体安全防护网络</a:t>
              </a:r>
              <a:endParaRPr lang="zh-CN" altLang="en-US" sz="1600" b="1" dirty="0">
                <a:latin typeface="微软雅黑" panose="020B0503020204020204" pitchFamily="34" charset="-122"/>
                <a:ea typeface="微软雅黑" panose="020B0503020204020204" pitchFamily="34" charset="-122"/>
                <a:sym typeface="+mn-ea"/>
              </a:endParaRPr>
            </a:p>
          </p:txBody>
        </p:sp>
      </p:grpSp>
      <p:grpSp>
        <p:nvGrpSpPr>
          <p:cNvPr id="32" name="组 74"/>
          <p:cNvGrpSpPr/>
          <p:nvPr/>
        </p:nvGrpSpPr>
        <p:grpSpPr>
          <a:xfrm>
            <a:off x="5491947" y="4582715"/>
            <a:ext cx="4975271" cy="1123129"/>
            <a:chOff x="5156280" y="1773987"/>
            <a:chExt cx="4975271" cy="1123129"/>
          </a:xfrm>
        </p:grpSpPr>
        <p:sp>
          <p:nvSpPr>
            <p:cNvPr id="33" name="矩形 32"/>
            <p:cNvSpPr/>
            <p:nvPr/>
          </p:nvSpPr>
          <p:spPr>
            <a:xfrm>
              <a:off x="5156280" y="2159881"/>
              <a:ext cx="4975271" cy="737235"/>
            </a:xfrm>
            <a:prstGeom prst="rect">
              <a:avLst/>
            </a:prstGeom>
          </p:spPr>
          <p:txBody>
            <a:bodyPr wrap="square">
              <a:spAutoFit/>
            </a:bodyPr>
            <a:lstStyle/>
            <a:p>
              <a:pPr>
                <a:lnSpc>
                  <a:spcPct val="150000"/>
                </a:lnSpc>
              </a:pPr>
              <a:r>
                <a:rPr lang="zh-CN" altLang="en-US" sz="1400">
                  <a:latin typeface="微软雅黑" panose="020B0503020204020204" pitchFamily="34" charset="-122"/>
                  <a:ea typeface="微软雅黑" panose="020B0503020204020204" pitchFamily="34" charset="-122"/>
                  <a:sym typeface="+mn-ea"/>
                </a:rPr>
                <a:t>网络数据、用户行为及系统运行状态的审计与分析是预防安全风险的有效补充。</a:t>
              </a:r>
              <a:endParaRPr lang="zh-CN" altLang="en-US" sz="1400" dirty="0">
                <a:latin typeface="微软雅黑" panose="020B0503020204020204" pitchFamily="34" charset="-122"/>
                <a:ea typeface="微软雅黑" panose="020B0503020204020204" pitchFamily="34" charset="-122"/>
              </a:endParaRPr>
            </a:p>
          </p:txBody>
        </p:sp>
        <p:sp>
          <p:nvSpPr>
            <p:cNvPr id="34" name="矩形 33"/>
            <p:cNvSpPr/>
            <p:nvPr/>
          </p:nvSpPr>
          <p:spPr>
            <a:xfrm>
              <a:off x="5156280" y="1773987"/>
              <a:ext cx="3804920" cy="460375"/>
            </a:xfrm>
            <a:prstGeom prst="rect">
              <a:avLst/>
            </a:prstGeom>
          </p:spPr>
          <p:txBody>
            <a:bodyPr wrap="square">
              <a:spAutoFit/>
            </a:bodyPr>
            <a:lstStyle/>
            <a:p>
              <a:pPr>
                <a:lnSpc>
                  <a:spcPct val="150000"/>
                </a:lnSpc>
              </a:pPr>
              <a:r>
                <a:rPr lang="zh-CN" altLang="en-US" sz="1600" b="1">
                  <a:latin typeface="微软雅黑" panose="020B0503020204020204" pitchFamily="34" charset="-122"/>
                  <a:ea typeface="微软雅黑" panose="020B0503020204020204" pitchFamily="34" charset="-122"/>
                  <a:sym typeface="+mn-ea"/>
                </a:rPr>
                <a:t>重视系统的安全审计和权限管理</a:t>
              </a:r>
              <a:endParaRPr lang="zh-CN" altLang="en-US" sz="1600" b="1" dirty="0">
                <a:latin typeface="微软雅黑" panose="020B0503020204020204" pitchFamily="34" charset="-122"/>
                <a:ea typeface="微软雅黑" panose="020B0503020204020204" pitchFamily="34" charset="-122"/>
                <a:sym typeface="+mn-ea"/>
              </a:endParaRPr>
            </a:p>
          </p:txBody>
        </p:sp>
      </p:grpSp>
      <p:sp>
        <p:nvSpPr>
          <p:cNvPr id="35" name="文本框 8"/>
          <p:cNvSpPr txBox="1">
            <a:spLocks noChangeArrowheads="1"/>
          </p:cNvSpPr>
          <p:nvPr/>
        </p:nvSpPr>
        <p:spPr bwMode="auto">
          <a:xfrm>
            <a:off x="694108" y="387633"/>
            <a:ext cx="3711616" cy="468630"/>
          </a:xfrm>
          <a:prstGeom prst="rect">
            <a:avLst/>
          </a:prstGeom>
          <a:noFill/>
          <a:ln>
            <a:noFill/>
          </a:ln>
        </p:spPr>
        <p:txBody>
          <a:bodyPr wrap="square" lIns="68580" tIns="34290" rIns="68580" bIns="34290">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zh-CN" altLang="en-US" sz="2600" b="1" dirty="0">
                <a:solidFill>
                  <a:srgbClr val="184199"/>
                </a:solidFill>
                <a:latin typeface="微软雅黑" panose="020B0503020204020204" pitchFamily="34" charset="-122"/>
                <a:ea typeface="微软雅黑" panose="020B0503020204020204" pitchFamily="34" charset="-122"/>
                <a:cs typeface="微软雅黑" panose="020B0503020204020204" pitchFamily="34" charset="-122"/>
                <a:sym typeface="+mn-ea"/>
              </a:rPr>
              <a:t>攻击防范策略</a:t>
            </a:r>
            <a:r>
              <a:rPr lang="zh-CN" altLang="en-US" sz="2600" dirty="0">
                <a:sym typeface="+mn-ea"/>
              </a:rPr>
              <a:t> </a:t>
            </a:r>
            <a:endParaRPr lang="en-US" altLang="zh-CN" sz="2600" b="1" dirty="0">
              <a:solidFill>
                <a:srgbClr val="184199"/>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31000" b="-31000"/>
          </a:stretch>
        </a:blip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5089711" y="1161020"/>
            <a:ext cx="1748117" cy="1020638"/>
          </a:xfrm>
        </p:spPr>
        <p:txBody>
          <a:bodyPr>
            <a:normAutofit/>
          </a:bodyPr>
          <a:lstStyle/>
          <a:p>
            <a:r>
              <a:rPr kumimoji="1" lang="zh-CN" altLang="en-US" dirty="0">
                <a:solidFill>
                  <a:srgbClr val="7030A0"/>
                </a:solidFill>
              </a:rPr>
              <a:t>其它类</a:t>
            </a:r>
            <a:endParaRPr kumimoji="1" lang="en-US" altLang="zh-CN" dirty="0">
              <a:solidFill>
                <a:srgbClr val="7030A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自然灾害</a:t>
            </a:r>
          </a:p>
        </p:txBody>
      </p:sp>
      <p:sp>
        <p:nvSpPr>
          <p:cNvPr id="3" name="内容占位符 2"/>
          <p:cNvSpPr>
            <a:spLocks noGrp="1"/>
          </p:cNvSpPr>
          <p:nvPr>
            <p:ph sz="quarter" idx="12"/>
          </p:nvPr>
        </p:nvSpPr>
        <p:spPr>
          <a:xfrm>
            <a:off x="464695" y="782597"/>
            <a:ext cx="11197654" cy="5535075"/>
          </a:xfrm>
        </p:spPr>
        <p:txBody>
          <a:bodyPr>
            <a:normAutofit/>
          </a:bodyPr>
          <a:lstStyle/>
          <a:p>
            <a:r>
              <a:rPr kumimoji="1" lang="zh-CN" altLang="en-US" dirty="0"/>
              <a:t>常见场景：</a:t>
            </a:r>
            <a:endParaRPr kumimoji="1" lang="en-US" altLang="zh-CN" dirty="0"/>
          </a:p>
          <a:p>
            <a:r>
              <a:rPr lang="zh-CN" altLang="en-US" b="0" dirty="0"/>
              <a:t>高温、低温、洪涝、龙卷风、暴雨、地震、海啸、雷电等。</a:t>
            </a:r>
            <a:endParaRPr lang="en-US" altLang="zh-CN" b="0" dirty="0"/>
          </a:p>
          <a:p>
            <a:endParaRPr lang="en-US" altLang="zh-CN" b="0" dirty="0"/>
          </a:p>
          <a:p>
            <a:r>
              <a:rPr kumimoji="1" lang="zh-CN" altLang="en-US" dirty="0"/>
              <a:t>典型案例：</a:t>
            </a:r>
            <a:endParaRPr kumimoji="1" lang="en-US" altLang="zh-CN" dirty="0"/>
          </a:p>
          <a:p>
            <a:r>
              <a:rPr lang="en-US" altLang="zh-CN" b="0" dirty="0"/>
              <a:t>2010</a:t>
            </a:r>
            <a:r>
              <a:rPr lang="zh-CN" altLang="en-US" b="0" dirty="0"/>
              <a:t>年澳大利亚的</a:t>
            </a:r>
            <a:r>
              <a:rPr lang="en-US" altLang="zh-CN" b="0" dirty="0"/>
              <a:t>Datacom</a:t>
            </a:r>
            <a:r>
              <a:rPr lang="zh-CN" altLang="en-US" b="0" dirty="0"/>
              <a:t>网络中心，当时的大暴雨将</a:t>
            </a:r>
            <a:r>
              <a:rPr lang="en-US" altLang="zh-CN" b="0" dirty="0"/>
              <a:t>Datacom</a:t>
            </a:r>
            <a:r>
              <a:rPr lang="zh-CN" altLang="en-US" b="0" dirty="0"/>
              <a:t>主机代管中心的天花板冲毁，使得服务器、存储和网络设备都遭损坏。</a:t>
            </a:r>
            <a:endParaRPr lang="en-US" altLang="zh-CN" b="0" dirty="0"/>
          </a:p>
          <a:p>
            <a:r>
              <a:rPr lang="en-US" altLang="zh-CN" b="0" dirty="0"/>
              <a:t>2008</a:t>
            </a:r>
            <a:r>
              <a:rPr lang="zh-CN" altLang="en-US" b="0" dirty="0"/>
              <a:t>年</a:t>
            </a:r>
            <a:r>
              <a:rPr lang="en-US" altLang="zh-CN" b="0" dirty="0"/>
              <a:t>3</a:t>
            </a:r>
            <a:r>
              <a:rPr lang="zh-CN" altLang="en-US" b="0" dirty="0"/>
              <a:t>月</a:t>
            </a:r>
            <a:r>
              <a:rPr lang="en-US" altLang="zh-CN" b="0" dirty="0"/>
              <a:t>19</a:t>
            </a:r>
            <a:r>
              <a:rPr lang="zh-CN" altLang="en-US" b="0" dirty="0"/>
              <a:t>日，美国威斯康辛数据中心被火烧得一塌糊涂，该数据中心耗时十天才得以完全恢复过来，足以说明该数据中心在当时并没有完备的备份计划。</a:t>
            </a:r>
            <a:endParaRPr lang="en-US" altLang="zh-CN" b="0" dirty="0"/>
          </a:p>
          <a:p>
            <a:r>
              <a:rPr lang="en-US" altLang="zh-CN" b="0" dirty="0"/>
              <a:t>2011</a:t>
            </a:r>
            <a:r>
              <a:rPr lang="zh-CN" altLang="en-US" b="0" dirty="0"/>
              <a:t>年</a:t>
            </a:r>
            <a:r>
              <a:rPr lang="en-US" altLang="zh-CN" b="0" dirty="0"/>
              <a:t>3</a:t>
            </a:r>
            <a:r>
              <a:rPr lang="zh-CN" altLang="en-US" b="0" dirty="0"/>
              <a:t>月</a:t>
            </a:r>
            <a:r>
              <a:rPr lang="en-US" altLang="zh-CN" b="0" dirty="0"/>
              <a:t>11</a:t>
            </a:r>
            <a:r>
              <a:rPr lang="zh-CN" altLang="en-US" b="0" dirty="0"/>
              <a:t>日，日本遭受了</a:t>
            </a:r>
            <a:r>
              <a:rPr lang="en-US" altLang="zh-CN" b="0" dirty="0"/>
              <a:t>9</a:t>
            </a:r>
            <a:r>
              <a:rPr lang="zh-CN" altLang="en-US" b="0" dirty="0"/>
              <a:t>级大地震，在此次地震中，日本东京的</a:t>
            </a:r>
            <a:r>
              <a:rPr lang="en-US" altLang="zh-CN" b="0" dirty="0"/>
              <a:t>IBM</a:t>
            </a:r>
            <a:r>
              <a:rPr lang="zh-CN" altLang="en-US" b="0" dirty="0"/>
              <a:t>数据中心受损严重。包括很多大型机和传统服务器受损，服务器机柜东倒西歪，金属外框也出现了变形，甚至有些大型机的线缆都暴露在外。不过，由于</a:t>
            </a:r>
            <a:r>
              <a:rPr lang="en-US" altLang="zh-CN" b="0" dirty="0"/>
              <a:t>IBM</a:t>
            </a:r>
            <a:r>
              <a:rPr lang="zh-CN" altLang="en-US" b="0" dirty="0"/>
              <a:t>数据中心线缆长度和松紧度的合理设计，而且，作为自动触发进行错误检查的一项预防措施，</a:t>
            </a:r>
            <a:r>
              <a:rPr lang="en-US" altLang="zh-CN" b="0" dirty="0"/>
              <a:t>IBM</a:t>
            </a:r>
            <a:r>
              <a:rPr lang="zh-CN" altLang="en-US" b="0" dirty="0"/>
              <a:t>存储单元也同样保持正常运行。在此次地震中的</a:t>
            </a:r>
            <a:r>
              <a:rPr lang="en-US" altLang="zh-CN" b="0" dirty="0"/>
              <a:t>IBM</a:t>
            </a:r>
            <a:r>
              <a:rPr lang="zh-CN" altLang="en-US" b="0" dirty="0"/>
              <a:t>服务器还能正常运行。</a:t>
            </a:r>
            <a:endParaRPr lang="en-US" altLang="zh-CN" b="0" dirty="0"/>
          </a:p>
          <a:p>
            <a:r>
              <a:rPr lang="en-US" altLang="zh-CN" b="0" dirty="0"/>
              <a:t>2016</a:t>
            </a:r>
            <a:r>
              <a:rPr lang="zh-CN" altLang="en-US" b="0" dirty="0"/>
              <a:t>年，受台湾地区附近海域地震影响，中国电信使用的</a:t>
            </a:r>
            <a:r>
              <a:rPr lang="en-US" altLang="zh-CN" b="0" dirty="0"/>
              <a:t>FNAL</a:t>
            </a:r>
            <a:r>
              <a:rPr lang="zh-CN" altLang="en-US" b="0" dirty="0"/>
              <a:t>海底光缆阻断。加上此前受“ 莫拉克”台风引发海底土石流的影响，</a:t>
            </a:r>
            <a:r>
              <a:rPr lang="en-US" altLang="zh-CN" b="0" dirty="0"/>
              <a:t>8</a:t>
            </a:r>
            <a:r>
              <a:rPr lang="zh-CN" altLang="en-US" b="0" dirty="0"/>
              <a:t>月</a:t>
            </a:r>
            <a:r>
              <a:rPr lang="en-US" altLang="zh-CN" b="0" dirty="0"/>
              <a:t>9</a:t>
            </a:r>
            <a:r>
              <a:rPr lang="zh-CN" altLang="en-US" b="0" dirty="0"/>
              <a:t>日以来，在台湾东南部海域</a:t>
            </a:r>
            <a:r>
              <a:rPr lang="en-US" altLang="zh-CN" b="0" dirty="0"/>
              <a:t>9</a:t>
            </a:r>
            <a:r>
              <a:rPr lang="zh-CN" altLang="en-US" b="0" dirty="0"/>
              <a:t>条国际海底光缆系统相继发生中断，其中包括中国电信使用的</a:t>
            </a:r>
            <a:r>
              <a:rPr lang="en-US" altLang="zh-CN" b="0" dirty="0"/>
              <a:t>APCN2(</a:t>
            </a:r>
            <a:r>
              <a:rPr lang="zh-CN" altLang="en-US" b="0" dirty="0"/>
              <a:t>亚太</a:t>
            </a:r>
            <a:r>
              <a:rPr lang="en-US" altLang="zh-CN" b="0" dirty="0"/>
              <a:t>2</a:t>
            </a:r>
            <a:r>
              <a:rPr lang="zh-CN" altLang="en-US" b="0" dirty="0"/>
              <a:t>号</a:t>
            </a:r>
            <a:r>
              <a:rPr lang="en-US" altLang="zh-CN" b="0" dirty="0"/>
              <a:t>)</a:t>
            </a:r>
            <a:r>
              <a:rPr lang="zh-CN" altLang="en-US" b="0" dirty="0"/>
              <a:t>、 </a:t>
            </a:r>
            <a:r>
              <a:rPr lang="en-US" altLang="zh-CN" b="0" dirty="0"/>
              <a:t>SMW3(</a:t>
            </a:r>
            <a:r>
              <a:rPr lang="zh-CN" altLang="en-US" b="0" dirty="0"/>
              <a:t>亚欧海缆</a:t>
            </a:r>
            <a:r>
              <a:rPr lang="en-US" altLang="zh-CN" b="0" dirty="0"/>
              <a:t>)</a:t>
            </a:r>
            <a:r>
              <a:rPr lang="zh-CN" altLang="en-US" b="0" dirty="0"/>
              <a:t>等</a:t>
            </a:r>
            <a:r>
              <a:rPr lang="en-US" altLang="zh-CN" b="0" dirty="0"/>
              <a:t>5</a:t>
            </a:r>
            <a:r>
              <a:rPr lang="zh-CN" altLang="en-US" b="0" dirty="0"/>
              <a:t>条海底光缆。中国连接美国、日本、韩国、新加坡和台湾等地区的国际通信业务受到不同程度的影响。</a:t>
            </a:r>
            <a:endParaRPr lang="en-US" altLang="zh-CN" b="0" dirty="0"/>
          </a:p>
          <a:p>
            <a:endParaRPr lang="en-US" altLang="zh-CN" b="0" dirty="0"/>
          </a:p>
          <a:p>
            <a:r>
              <a:rPr kumimoji="1" lang="zh-CN" altLang="en-US" dirty="0"/>
              <a:t>常见处理办法：</a:t>
            </a:r>
            <a:endParaRPr kumimoji="1" lang="en-US" altLang="zh-CN" dirty="0"/>
          </a:p>
          <a:p>
            <a:r>
              <a:rPr kumimoji="1" lang="zh-CN" altLang="en-US" b="0" dirty="0"/>
              <a:t>建设</a:t>
            </a:r>
            <a:r>
              <a:rPr lang="zh-CN" altLang="en-US" b="0" dirty="0"/>
              <a:t>异地灾备数据中心。</a:t>
            </a:r>
            <a:endParaRPr lang="en-US" altLang="zh-CN" b="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人为破坏</a:t>
            </a:r>
          </a:p>
        </p:txBody>
      </p:sp>
      <p:sp>
        <p:nvSpPr>
          <p:cNvPr id="3" name="内容占位符 2"/>
          <p:cNvSpPr>
            <a:spLocks noGrp="1"/>
          </p:cNvSpPr>
          <p:nvPr>
            <p:ph sz="quarter" idx="12"/>
          </p:nvPr>
        </p:nvSpPr>
        <p:spPr/>
        <p:txBody>
          <a:bodyPr/>
          <a:lstStyle/>
          <a:p>
            <a:r>
              <a:rPr lang="zh-CN" altLang="en-US" b="0" dirty="0"/>
              <a:t>       全球有</a:t>
            </a:r>
            <a:r>
              <a:rPr lang="en-US" altLang="zh-CN" b="0" dirty="0"/>
              <a:t>40%</a:t>
            </a:r>
            <a:r>
              <a:rPr lang="zh-CN" altLang="en-US" b="0" dirty="0"/>
              <a:t>的企业存在员工隐藏</a:t>
            </a:r>
            <a:r>
              <a:rPr lang="en-US" altLang="zh-CN" b="0" dirty="0"/>
              <a:t>IT</a:t>
            </a:r>
            <a:r>
              <a:rPr lang="zh-CN" altLang="en-US" b="0" dirty="0"/>
              <a:t>安全事故的情况。每年，有</a:t>
            </a:r>
            <a:r>
              <a:rPr lang="en-US" altLang="zh-CN" b="0" dirty="0"/>
              <a:t>46%</a:t>
            </a:r>
            <a:r>
              <a:rPr lang="zh-CN" altLang="en-US" b="0" dirty="0"/>
              <a:t>的</a:t>
            </a:r>
            <a:r>
              <a:rPr lang="en-US" altLang="zh-CN" b="0" dirty="0"/>
              <a:t>IT</a:t>
            </a:r>
            <a:r>
              <a:rPr lang="zh-CN" altLang="en-US" b="0" dirty="0"/>
              <a:t>安全事故是由企业员工造成的。我们必须在多个层面解决这一漏洞，而不仅仅是通过</a:t>
            </a:r>
            <a:r>
              <a:rPr lang="en-US" altLang="zh-CN" b="0" dirty="0"/>
              <a:t>IT</a:t>
            </a:r>
            <a:r>
              <a:rPr lang="zh-CN" altLang="en-US" b="0" dirty="0"/>
              <a:t>安全部门来解决。无知的或大意的员工是最容易造成网络安全事故的原因之一，仅次于恶意软件。恶意软件正在变得越来越复杂，但不幸的现实却是，人为因素则可能造成更大的危险。</a:t>
            </a:r>
            <a:r>
              <a:rPr lang="en-US" altLang="zh-CN" b="0" dirty="0"/>
              <a:t>--《</a:t>
            </a:r>
            <a:r>
              <a:rPr lang="zh-CN" altLang="en-US" b="0" dirty="0"/>
              <a:t>卡巴斯基实验室和</a:t>
            </a:r>
            <a:r>
              <a:rPr lang="en-US" altLang="zh-CN" b="0" dirty="0"/>
              <a:t>B2B International</a:t>
            </a:r>
            <a:r>
              <a:rPr lang="zh-CN" altLang="en-US" b="0" dirty="0"/>
              <a:t>调查报告</a:t>
            </a:r>
            <a:r>
              <a:rPr lang="en-US" altLang="zh-CN" b="0" dirty="0"/>
              <a:t>》</a:t>
            </a:r>
          </a:p>
          <a:p>
            <a:r>
              <a:rPr lang="zh-CN" altLang="en-US" dirty="0"/>
              <a:t>常见问题：</a:t>
            </a:r>
            <a:endParaRPr lang="en-US" altLang="zh-CN" dirty="0"/>
          </a:p>
          <a:p>
            <a:r>
              <a:rPr lang="zh-CN" altLang="en-US" b="0" dirty="0"/>
              <a:t>工作失误</a:t>
            </a:r>
            <a:r>
              <a:rPr lang="en-US" altLang="zh-CN" b="0" dirty="0"/>
              <a:t>——</a:t>
            </a:r>
            <a:r>
              <a:rPr lang="zh-CN" altLang="en-US" b="0" dirty="0"/>
              <a:t>如按错按钮</a:t>
            </a:r>
            <a:r>
              <a:rPr lang="en-US" altLang="zh-CN" b="0" dirty="0"/>
              <a:t>;</a:t>
            </a:r>
          </a:p>
          <a:p>
            <a:r>
              <a:rPr lang="zh-CN" altLang="en-US" b="0" dirty="0"/>
              <a:t>经验问题</a:t>
            </a:r>
            <a:r>
              <a:rPr lang="en-US" altLang="zh-CN" b="0" dirty="0"/>
              <a:t>——</a:t>
            </a:r>
            <a:r>
              <a:rPr lang="zh-CN" altLang="en-US" b="0" dirty="0"/>
              <a:t>不是每个人都能成为系统管理员，因此并不了解贸然运行一个不知作用的程序时会怎么样</a:t>
            </a:r>
            <a:r>
              <a:rPr lang="en-US" altLang="zh-CN" b="0" dirty="0"/>
              <a:t>;</a:t>
            </a:r>
          </a:p>
          <a:p>
            <a:r>
              <a:rPr lang="zh-CN" altLang="en-US" b="0" dirty="0"/>
              <a:t>体制不健全</a:t>
            </a:r>
            <a:r>
              <a:rPr lang="en-US" altLang="zh-CN" b="0" dirty="0"/>
              <a:t>——</a:t>
            </a:r>
            <a:r>
              <a:rPr lang="zh-CN" altLang="en-US" b="0" dirty="0"/>
              <a:t>当好心把自己的账号告诉朋友时，你却无法了解他会如何使用这一礼物</a:t>
            </a:r>
            <a:r>
              <a:rPr lang="en-US" altLang="zh-CN" b="0" dirty="0"/>
              <a:t>;</a:t>
            </a:r>
          </a:p>
          <a:p>
            <a:r>
              <a:rPr lang="zh-CN" altLang="en-US" b="0" dirty="0"/>
              <a:t>经济来源</a:t>
            </a:r>
            <a:r>
              <a:rPr lang="en-US" altLang="zh-CN" b="0" dirty="0"/>
              <a:t>——</a:t>
            </a:r>
            <a:r>
              <a:rPr lang="zh-CN" altLang="en-US" b="0" dirty="0"/>
              <a:t>数据内鬼，等等。</a:t>
            </a:r>
            <a:endParaRPr lang="en-US" altLang="zh-CN" b="0" dirty="0"/>
          </a:p>
          <a:p>
            <a:endParaRPr lang="en-US" altLang="zh-CN" b="0" dirty="0"/>
          </a:p>
          <a:p>
            <a:r>
              <a:rPr lang="zh-CN" altLang="en-US" dirty="0"/>
              <a:t>防范措施：</a:t>
            </a:r>
            <a:endParaRPr lang="en-US" altLang="zh-CN" dirty="0"/>
          </a:p>
          <a:p>
            <a:r>
              <a:rPr lang="en-US" altLang="zh-CN" b="0" dirty="0"/>
              <a:t>1.</a:t>
            </a:r>
            <a:r>
              <a:rPr lang="zh-CN" altLang="en-US" b="0" dirty="0"/>
              <a:t>提升安全意识，定期对非</a:t>
            </a:r>
            <a:r>
              <a:rPr lang="en-US" altLang="zh-CN" b="0" dirty="0"/>
              <a:t>IT</a:t>
            </a:r>
            <a:r>
              <a:rPr lang="zh-CN" altLang="en-US" b="0" dirty="0"/>
              <a:t>人员进行安全意识培训和业务培训；</a:t>
            </a:r>
            <a:endParaRPr lang="en-US" altLang="zh-CN" b="0" dirty="0"/>
          </a:p>
          <a:p>
            <a:r>
              <a:rPr lang="en-US" altLang="zh-CN" b="0" dirty="0"/>
              <a:t>2.</a:t>
            </a:r>
            <a:r>
              <a:rPr lang="zh-CN" altLang="en-US" b="0" dirty="0"/>
              <a:t>设置足够强的授权和信任方式，完善最低权限访问模式；</a:t>
            </a:r>
            <a:endParaRPr lang="en-US" altLang="zh-CN" b="0" dirty="0"/>
          </a:p>
          <a:p>
            <a:r>
              <a:rPr lang="en-US" altLang="zh-CN" b="0" dirty="0"/>
              <a:t>3.</a:t>
            </a:r>
            <a:r>
              <a:rPr lang="zh-CN" altLang="en-US" b="0" dirty="0"/>
              <a:t>组织需要完善和落地管理措施，保障安全管理制度是实际存在的；</a:t>
            </a:r>
            <a:endParaRPr lang="en-US" altLang="zh-CN" b="0" dirty="0"/>
          </a:p>
          <a:p>
            <a:r>
              <a:rPr lang="en-US" altLang="zh-CN" b="0" dirty="0"/>
              <a:t>4.</a:t>
            </a:r>
            <a:r>
              <a:rPr lang="zh-CN" altLang="en-US" b="0" dirty="0"/>
              <a:t>善于利用已有的安全手段对核心资产进行安全保护等</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400393" y="459781"/>
            <a:ext cx="719667" cy="719667"/>
            <a:chOff x="1066" y="824"/>
            <a:chExt cx="850" cy="850"/>
          </a:xfrm>
        </p:grpSpPr>
        <p:sp>
          <p:nvSpPr>
            <p:cNvPr id="94" name=" 184"/>
            <p:cNvSpPr/>
            <p:nvPr/>
          </p:nvSpPr>
          <p:spPr>
            <a:xfrm>
              <a:off x="1066" y="824"/>
              <a:ext cx="851" cy="851"/>
            </a:xfrm>
            <a:prstGeom prst="ellipse">
              <a:avLst/>
            </a:prstGeom>
            <a:solidFill>
              <a:srgbClr val="0070C0"/>
            </a:solidFill>
            <a:ln>
              <a:noFill/>
            </a:ln>
            <a:scene3d>
              <a:camera prst="orthographicFront"/>
              <a:lightRig rig="flood" dir="t">
                <a:rot lat="0" lon="0" rev="0"/>
              </a:lightRig>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u="sng">
                <a:solidFill>
                  <a:srgbClr val="FFFFFF"/>
                </a:solidFill>
              </a:endParaRPr>
            </a:p>
          </p:txBody>
        </p:sp>
        <p:sp>
          <p:nvSpPr>
            <p:cNvPr id="95" name="稻壳儿小白白(http://dwz.cn/Wu2UP)"/>
            <p:cNvSpPr/>
            <p:nvPr/>
          </p:nvSpPr>
          <p:spPr bwMode="auto">
            <a:xfrm>
              <a:off x="1246" y="1003"/>
              <a:ext cx="492" cy="494"/>
            </a:xfrm>
            <a:custGeom>
              <a:avLst/>
              <a:gdLst>
                <a:gd name="T0" fmla="*/ 304285122 w 634"/>
                <a:gd name="T1" fmla="*/ 169668656 h 619"/>
                <a:gd name="T2" fmla="*/ 304285122 w 634"/>
                <a:gd name="T3" fmla="*/ 169668656 h 619"/>
                <a:gd name="T4" fmla="*/ 104658444 w 634"/>
                <a:gd name="T5" fmla="*/ 169668656 h 619"/>
                <a:gd name="T6" fmla="*/ 85277221 w 634"/>
                <a:gd name="T7" fmla="*/ 188876534 h 619"/>
                <a:gd name="T8" fmla="*/ 104658444 w 634"/>
                <a:gd name="T9" fmla="*/ 197839943 h 619"/>
                <a:gd name="T10" fmla="*/ 304285122 w 634"/>
                <a:gd name="T11" fmla="*/ 197839943 h 619"/>
                <a:gd name="T12" fmla="*/ 313329907 w 634"/>
                <a:gd name="T13" fmla="*/ 188876534 h 619"/>
                <a:gd name="T14" fmla="*/ 304285122 w 634"/>
                <a:gd name="T15" fmla="*/ 169668656 h 619"/>
                <a:gd name="T16" fmla="*/ 304285122 w 634"/>
                <a:gd name="T17" fmla="*/ 245219109 h 619"/>
                <a:gd name="T18" fmla="*/ 304285122 w 634"/>
                <a:gd name="T19" fmla="*/ 245219109 h 619"/>
                <a:gd name="T20" fmla="*/ 104658444 w 634"/>
                <a:gd name="T21" fmla="*/ 245219109 h 619"/>
                <a:gd name="T22" fmla="*/ 85277221 w 634"/>
                <a:gd name="T23" fmla="*/ 263786858 h 619"/>
                <a:gd name="T24" fmla="*/ 104658444 w 634"/>
                <a:gd name="T25" fmla="*/ 273390397 h 619"/>
                <a:gd name="T26" fmla="*/ 304285122 w 634"/>
                <a:gd name="T27" fmla="*/ 273390397 h 619"/>
                <a:gd name="T28" fmla="*/ 313329907 w 634"/>
                <a:gd name="T29" fmla="*/ 263786858 h 619"/>
                <a:gd name="T30" fmla="*/ 304285122 w 634"/>
                <a:gd name="T31" fmla="*/ 245219109 h 619"/>
                <a:gd name="T32" fmla="*/ 351446125 w 634"/>
                <a:gd name="T33" fmla="*/ 0 h 619"/>
                <a:gd name="T34" fmla="*/ 351446125 w 634"/>
                <a:gd name="T35" fmla="*/ 0 h 619"/>
                <a:gd name="T36" fmla="*/ 47161003 w 634"/>
                <a:gd name="T37" fmla="*/ 0 h 619"/>
                <a:gd name="T38" fmla="*/ 0 w 634"/>
                <a:gd name="T39" fmla="*/ 47379166 h 619"/>
                <a:gd name="T40" fmla="*/ 0 w 634"/>
                <a:gd name="T41" fmla="*/ 348940850 h 619"/>
                <a:gd name="T42" fmla="*/ 47161003 w 634"/>
                <a:gd name="T43" fmla="*/ 395679887 h 619"/>
                <a:gd name="T44" fmla="*/ 351446125 w 634"/>
                <a:gd name="T45" fmla="*/ 395679887 h 619"/>
                <a:gd name="T46" fmla="*/ 408943566 w 634"/>
                <a:gd name="T47" fmla="*/ 348940850 h 619"/>
                <a:gd name="T48" fmla="*/ 408943566 w 634"/>
                <a:gd name="T49" fmla="*/ 47379166 h 619"/>
                <a:gd name="T50" fmla="*/ 351446125 w 634"/>
                <a:gd name="T51" fmla="*/ 0 h 619"/>
                <a:gd name="T52" fmla="*/ 379872133 w 634"/>
                <a:gd name="T53" fmla="*/ 348940850 h 619"/>
                <a:gd name="T54" fmla="*/ 379872133 w 634"/>
                <a:gd name="T55" fmla="*/ 348940850 h 619"/>
                <a:gd name="T56" fmla="*/ 351446125 w 634"/>
                <a:gd name="T57" fmla="*/ 377112138 h 619"/>
                <a:gd name="T58" fmla="*/ 47161003 w 634"/>
                <a:gd name="T59" fmla="*/ 377112138 h 619"/>
                <a:gd name="T60" fmla="*/ 28426008 w 634"/>
                <a:gd name="T61" fmla="*/ 348940850 h 619"/>
                <a:gd name="T62" fmla="*/ 28426008 w 634"/>
                <a:gd name="T63" fmla="*/ 47379166 h 619"/>
                <a:gd name="T64" fmla="*/ 47161003 w 634"/>
                <a:gd name="T65" fmla="*/ 18567749 h 619"/>
                <a:gd name="T66" fmla="*/ 351446125 w 634"/>
                <a:gd name="T67" fmla="*/ 18567749 h 619"/>
                <a:gd name="T68" fmla="*/ 379872133 w 634"/>
                <a:gd name="T69" fmla="*/ 47379166 h 619"/>
                <a:gd name="T70" fmla="*/ 379872133 w 634"/>
                <a:gd name="T71" fmla="*/ 348940850 h 619"/>
                <a:gd name="T72" fmla="*/ 304285122 w 634"/>
                <a:gd name="T73" fmla="*/ 94118202 h 619"/>
                <a:gd name="T74" fmla="*/ 304285122 w 634"/>
                <a:gd name="T75" fmla="*/ 94118202 h 619"/>
                <a:gd name="T76" fmla="*/ 104658444 w 634"/>
                <a:gd name="T77" fmla="*/ 94118202 h 619"/>
                <a:gd name="T78" fmla="*/ 85277221 w 634"/>
                <a:gd name="T79" fmla="*/ 113326080 h 619"/>
                <a:gd name="T80" fmla="*/ 104658444 w 634"/>
                <a:gd name="T81" fmla="*/ 122929619 h 619"/>
                <a:gd name="T82" fmla="*/ 304285122 w 634"/>
                <a:gd name="T83" fmla="*/ 122929619 h 619"/>
                <a:gd name="T84" fmla="*/ 313329907 w 634"/>
                <a:gd name="T85" fmla="*/ 113326080 h 619"/>
                <a:gd name="T86" fmla="*/ 304285122 w 634"/>
                <a:gd name="T87" fmla="*/ 94118202 h 6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4" h="619">
                  <a:moveTo>
                    <a:pt x="471" y="265"/>
                  </a:moveTo>
                  <a:lnTo>
                    <a:pt x="471" y="265"/>
                  </a:lnTo>
                  <a:cubicBezTo>
                    <a:pt x="162" y="265"/>
                    <a:pt x="162" y="265"/>
                    <a:pt x="162" y="265"/>
                  </a:cubicBezTo>
                  <a:cubicBezTo>
                    <a:pt x="147" y="265"/>
                    <a:pt x="132" y="280"/>
                    <a:pt x="132" y="295"/>
                  </a:cubicBezTo>
                  <a:cubicBezTo>
                    <a:pt x="132" y="295"/>
                    <a:pt x="147" y="309"/>
                    <a:pt x="162" y="309"/>
                  </a:cubicBezTo>
                  <a:cubicBezTo>
                    <a:pt x="471" y="309"/>
                    <a:pt x="471" y="309"/>
                    <a:pt x="471" y="309"/>
                  </a:cubicBezTo>
                  <a:cubicBezTo>
                    <a:pt x="485" y="309"/>
                    <a:pt x="485" y="295"/>
                    <a:pt x="485" y="295"/>
                  </a:cubicBezTo>
                  <a:cubicBezTo>
                    <a:pt x="485" y="280"/>
                    <a:pt x="485" y="265"/>
                    <a:pt x="471" y="265"/>
                  </a:cubicBezTo>
                  <a:close/>
                  <a:moveTo>
                    <a:pt x="471" y="383"/>
                  </a:moveTo>
                  <a:lnTo>
                    <a:pt x="471" y="383"/>
                  </a:lnTo>
                  <a:cubicBezTo>
                    <a:pt x="162" y="383"/>
                    <a:pt x="162" y="383"/>
                    <a:pt x="162" y="383"/>
                  </a:cubicBezTo>
                  <a:cubicBezTo>
                    <a:pt x="147" y="383"/>
                    <a:pt x="132" y="398"/>
                    <a:pt x="132" y="412"/>
                  </a:cubicBezTo>
                  <a:cubicBezTo>
                    <a:pt x="132" y="412"/>
                    <a:pt x="147" y="427"/>
                    <a:pt x="162" y="427"/>
                  </a:cubicBezTo>
                  <a:cubicBezTo>
                    <a:pt x="471" y="427"/>
                    <a:pt x="471" y="427"/>
                    <a:pt x="471" y="427"/>
                  </a:cubicBezTo>
                  <a:cubicBezTo>
                    <a:pt x="485" y="427"/>
                    <a:pt x="485" y="412"/>
                    <a:pt x="485" y="412"/>
                  </a:cubicBezTo>
                  <a:cubicBezTo>
                    <a:pt x="485" y="398"/>
                    <a:pt x="485" y="383"/>
                    <a:pt x="471" y="383"/>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71" y="147"/>
                  </a:moveTo>
                  <a:lnTo>
                    <a:pt x="471" y="147"/>
                  </a:lnTo>
                  <a:cubicBezTo>
                    <a:pt x="162" y="147"/>
                    <a:pt x="162" y="147"/>
                    <a:pt x="162" y="147"/>
                  </a:cubicBezTo>
                  <a:cubicBezTo>
                    <a:pt x="147" y="147"/>
                    <a:pt x="132" y="162"/>
                    <a:pt x="132" y="177"/>
                  </a:cubicBezTo>
                  <a:cubicBezTo>
                    <a:pt x="132" y="177"/>
                    <a:pt x="147" y="192"/>
                    <a:pt x="162" y="192"/>
                  </a:cubicBezTo>
                  <a:cubicBezTo>
                    <a:pt x="471" y="192"/>
                    <a:pt x="471" y="192"/>
                    <a:pt x="471" y="192"/>
                  </a:cubicBezTo>
                  <a:cubicBezTo>
                    <a:pt x="485" y="192"/>
                    <a:pt x="485" y="177"/>
                    <a:pt x="485" y="177"/>
                  </a:cubicBezTo>
                  <a:cubicBezTo>
                    <a:pt x="485" y="162"/>
                    <a:pt x="485" y="147"/>
                    <a:pt x="471" y="14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08" tIns="60955" rIns="121908" bIns="60955" anchor="ctr"/>
            <a:lstStyle/>
            <a:p>
              <a:endParaRPr lang="zh-CN" altLang="en-US"/>
            </a:p>
          </p:txBody>
        </p:sp>
      </p:grpSp>
      <p:sp>
        <p:nvSpPr>
          <p:cNvPr id="96" name="Text Placeholder 4"/>
          <p:cNvSpPr txBox="1"/>
          <p:nvPr/>
        </p:nvSpPr>
        <p:spPr>
          <a:xfrm>
            <a:off x="1156547" y="488425"/>
            <a:ext cx="3008380" cy="662379"/>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目录</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2400" b="1" dirty="0">
                <a:solidFill>
                  <a:schemeClr val="accent1"/>
                </a:solidFill>
                <a:latin typeface="微软雅黑" panose="020B0503020204020204" pitchFamily="34" charset="-122"/>
                <a:ea typeface="微软雅黑" panose="020B0503020204020204" pitchFamily="34" charset="-122"/>
              </a:rPr>
              <a:t>Contents</a:t>
            </a:r>
            <a:endParaRPr lang="en-GB" sz="2400" b="1" dirty="0">
              <a:solidFill>
                <a:schemeClr val="accent1"/>
              </a:solidFill>
              <a:latin typeface="微软雅黑" panose="020B0503020204020204" pitchFamily="34" charset="-122"/>
              <a:ea typeface="微软雅黑" panose="020B0503020204020204" pitchFamily="34" charset="-122"/>
            </a:endParaRPr>
          </a:p>
        </p:txBody>
      </p:sp>
      <p:sp>
        <p:nvSpPr>
          <p:cNvPr id="99" name="矩形 98"/>
          <p:cNvSpPr/>
          <p:nvPr/>
        </p:nvSpPr>
        <p:spPr>
          <a:xfrm>
            <a:off x="1276043" y="1212427"/>
            <a:ext cx="8160060" cy="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49" name="组合 48"/>
          <p:cNvGrpSpPr/>
          <p:nvPr/>
        </p:nvGrpSpPr>
        <p:grpSpPr>
          <a:xfrm>
            <a:off x="2531959" y="1674108"/>
            <a:ext cx="5527040" cy="3971465"/>
            <a:chOff x="2531959" y="1674108"/>
            <a:chExt cx="5527040" cy="3971465"/>
          </a:xfrm>
        </p:grpSpPr>
        <p:grpSp>
          <p:nvGrpSpPr>
            <p:cNvPr id="50" name="组合 49"/>
            <p:cNvGrpSpPr/>
            <p:nvPr/>
          </p:nvGrpSpPr>
          <p:grpSpPr>
            <a:xfrm>
              <a:off x="2531959" y="1674108"/>
              <a:ext cx="5527040" cy="661720"/>
              <a:chOff x="2531959" y="1674108"/>
              <a:chExt cx="5527040" cy="661720"/>
            </a:xfrm>
          </p:grpSpPr>
          <p:sp>
            <p:nvSpPr>
              <p:cNvPr id="75" name="平行四边形 74"/>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76"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01</a:t>
                </a:r>
                <a:endParaRPr lang="zh-CN" altLang="en-US" sz="3700" dirty="0">
                  <a:solidFill>
                    <a:schemeClr val="bg1"/>
                  </a:solidFill>
                  <a:latin typeface="Impact" panose="020B0806030902050204" pitchFamily="34" charset="0"/>
                </a:endParaRPr>
              </a:p>
            </p:txBody>
          </p:sp>
          <p:grpSp>
            <p:nvGrpSpPr>
              <p:cNvPr id="77" name="组合 76"/>
              <p:cNvGrpSpPr/>
              <p:nvPr/>
            </p:nvGrpSpPr>
            <p:grpSpPr>
              <a:xfrm>
                <a:off x="3359152" y="1704341"/>
                <a:ext cx="4699847" cy="535940"/>
                <a:chOff x="4315150" y="953426"/>
                <a:chExt cx="3857250" cy="540057"/>
              </a:xfrm>
            </p:grpSpPr>
            <p:sp>
              <p:nvSpPr>
                <p:cNvPr id="78" name="平行四边形 77"/>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79" name="矩形 78"/>
                <p:cNvSpPr/>
                <p:nvPr/>
              </p:nvSpPr>
              <p:spPr>
                <a:xfrm>
                  <a:off x="4549966" y="991950"/>
                  <a:ext cx="3331204" cy="348176"/>
                </a:xfrm>
                <a:prstGeom prst="rect">
                  <a:avLst/>
                </a:prstGeom>
                <a:ln w="15875">
                  <a:noFill/>
                </a:ln>
              </p:spPr>
              <p:txBody>
                <a:bodyPr wrap="square" lIns="68580" tIns="34290" rIns="68580" bIns="34290">
                  <a:spAutoFit/>
                </a:bodyPr>
                <a:lstStyle/>
                <a:p>
                  <a:r>
                    <a:rPr lang="zh-CN" altLang="en-US" b="1" dirty="0">
                      <a:latin typeface="微软雅黑" panose="020B0503020204020204" pitchFamily="34" charset="-122"/>
                      <a:ea typeface="微软雅黑" panose="020B0503020204020204" pitchFamily="34" charset="-122"/>
                    </a:rPr>
                    <a:t>网络安全法</a:t>
                  </a:r>
                </a:p>
              </p:txBody>
            </p:sp>
          </p:grpSp>
        </p:grpSp>
        <p:grpSp>
          <p:nvGrpSpPr>
            <p:cNvPr id="51" name="组合 50"/>
            <p:cNvGrpSpPr/>
            <p:nvPr/>
          </p:nvGrpSpPr>
          <p:grpSpPr>
            <a:xfrm>
              <a:off x="2531959" y="2468866"/>
              <a:ext cx="5527040" cy="661720"/>
              <a:chOff x="2531959" y="2448035"/>
              <a:chExt cx="5527040" cy="661720"/>
            </a:xfrm>
          </p:grpSpPr>
          <p:sp>
            <p:nvSpPr>
              <p:cNvPr id="70" name="平行四边形 69"/>
              <p:cNvSpPr/>
              <p:nvPr/>
            </p:nvSpPr>
            <p:spPr>
              <a:xfrm>
                <a:off x="2531959" y="2477421"/>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71" name="文本框 9"/>
              <p:cNvSpPr txBox="1"/>
              <p:nvPr/>
            </p:nvSpPr>
            <p:spPr>
              <a:xfrm>
                <a:off x="2691132" y="2448035"/>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02</a:t>
                </a:r>
                <a:endParaRPr lang="zh-CN" altLang="en-US" sz="3700" dirty="0">
                  <a:solidFill>
                    <a:schemeClr val="bg1"/>
                  </a:solidFill>
                  <a:latin typeface="Impact" panose="020B0806030902050204" pitchFamily="34" charset="0"/>
                </a:endParaRPr>
              </a:p>
            </p:txBody>
          </p:sp>
          <p:grpSp>
            <p:nvGrpSpPr>
              <p:cNvPr id="72" name="组合 71"/>
              <p:cNvGrpSpPr/>
              <p:nvPr/>
            </p:nvGrpSpPr>
            <p:grpSpPr>
              <a:xfrm>
                <a:off x="3359152" y="2478268"/>
                <a:ext cx="4699847" cy="535940"/>
                <a:chOff x="4315150" y="953426"/>
                <a:chExt cx="3857250" cy="540057"/>
              </a:xfrm>
              <a:pattFill prst="pct5">
                <a:fgClr>
                  <a:schemeClr val="accent1"/>
                </a:fgClr>
                <a:bgClr>
                  <a:schemeClr val="bg1"/>
                </a:bgClr>
              </a:pattFill>
            </p:grpSpPr>
            <p:sp>
              <p:nvSpPr>
                <p:cNvPr id="73" name="平行四边形 72"/>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pattFill prst="pct5">
                      <a:fgClr>
                        <a:schemeClr val="tx1">
                          <a:lumMod val="75000"/>
                          <a:lumOff val="25000"/>
                        </a:schemeClr>
                      </a:fgClr>
                      <a:bgClr>
                        <a:schemeClr val="bg1"/>
                      </a:bgClr>
                    </a:pattFill>
                  </a:endParaRPr>
                </a:p>
              </p:txBody>
            </p:sp>
            <p:sp>
              <p:nvSpPr>
                <p:cNvPr id="74" name="矩形 73"/>
                <p:cNvSpPr/>
                <p:nvPr/>
              </p:nvSpPr>
              <p:spPr>
                <a:xfrm>
                  <a:off x="4549967" y="991950"/>
                  <a:ext cx="2493281" cy="348176"/>
                </a:xfrm>
                <a:prstGeom prst="rect">
                  <a:avLst/>
                </a:prstGeom>
                <a:pattFill prst="pct5">
                  <a:fgClr>
                    <a:srgbClr val="4F81BD"/>
                  </a:fgClr>
                  <a:bgClr>
                    <a:schemeClr val="bg1"/>
                  </a:bgClr>
                </a:pattFill>
                <a:ln w="15875">
                  <a:noFill/>
                </a:ln>
              </p:spPr>
              <p:txBody>
                <a:bodyPr wrap="square" lIns="68580" tIns="34290" rIns="68580" bIns="34290">
                  <a:spAutoFit/>
                </a:bodyPr>
                <a:lstStyle/>
                <a:p>
                  <a:pPr lvl="0" algn="l"/>
                  <a:r>
                    <a:rPr lang="zh-CN" altLang="en-US" b="1" dirty="0">
                      <a:solidFill>
                        <a:schemeClr val="tx2"/>
                      </a:solidFill>
                      <a:latin typeface="微软雅黑" panose="020B0503020204020204" pitchFamily="34" charset="-122"/>
                      <a:ea typeface="微软雅黑" panose="020B0503020204020204" pitchFamily="34" charset="-122"/>
                      <a:sym typeface="+mn-ea"/>
                    </a:rPr>
                    <a:t>安全事件-发生在身边的故事</a:t>
                  </a:r>
                </a:p>
              </p:txBody>
            </p:sp>
          </p:grpSp>
        </p:grpSp>
        <p:grpSp>
          <p:nvGrpSpPr>
            <p:cNvPr id="52" name="组合 51"/>
            <p:cNvGrpSpPr/>
            <p:nvPr/>
          </p:nvGrpSpPr>
          <p:grpSpPr>
            <a:xfrm>
              <a:off x="2531959" y="3316104"/>
              <a:ext cx="5527040" cy="661720"/>
              <a:chOff x="2531959" y="3221962"/>
              <a:chExt cx="5527040" cy="661720"/>
            </a:xfrm>
          </p:grpSpPr>
          <p:sp>
            <p:nvSpPr>
              <p:cNvPr id="65" name="平行四边形 64"/>
              <p:cNvSpPr/>
              <p:nvPr/>
            </p:nvSpPr>
            <p:spPr>
              <a:xfrm>
                <a:off x="2531959" y="3251348"/>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6" name="文本框 9"/>
              <p:cNvSpPr txBox="1"/>
              <p:nvPr/>
            </p:nvSpPr>
            <p:spPr>
              <a:xfrm>
                <a:off x="2691132" y="3221962"/>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03</a:t>
                </a:r>
                <a:endParaRPr lang="zh-CN" altLang="en-US" sz="3700" dirty="0">
                  <a:solidFill>
                    <a:schemeClr val="bg1"/>
                  </a:solidFill>
                  <a:latin typeface="Impact" panose="020B0806030902050204" pitchFamily="34" charset="0"/>
                </a:endParaRPr>
              </a:p>
            </p:txBody>
          </p:sp>
          <p:grpSp>
            <p:nvGrpSpPr>
              <p:cNvPr id="67" name="组合 66"/>
              <p:cNvGrpSpPr/>
              <p:nvPr/>
            </p:nvGrpSpPr>
            <p:grpSpPr>
              <a:xfrm>
                <a:off x="3359152" y="3252195"/>
                <a:ext cx="4699847" cy="535940"/>
                <a:chOff x="4315150" y="953426"/>
                <a:chExt cx="3857250" cy="540057"/>
              </a:xfrm>
              <a:pattFill prst="pct5">
                <a:fgClr>
                  <a:schemeClr val="accent1"/>
                </a:fgClr>
                <a:bgClr>
                  <a:schemeClr val="bg1"/>
                </a:bgClr>
              </a:pattFill>
            </p:grpSpPr>
            <p:sp>
              <p:nvSpPr>
                <p:cNvPr id="68" name="平行四边形 67"/>
                <p:cNvSpPr/>
                <p:nvPr/>
              </p:nvSpPr>
              <p:spPr>
                <a:xfrm>
                  <a:off x="4315150" y="953426"/>
                  <a:ext cx="3857250" cy="540057"/>
                </a:xfrm>
                <a:prstGeom prst="parallelogram">
                  <a:avLst>
                    <a:gd name="adj" fmla="val 48207"/>
                  </a:avLst>
                </a:prstGeom>
                <a:solidFill>
                  <a:srgbClr val="4F81BD"/>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solidFill>
                      <a:schemeClr val="tx1">
                        <a:lumMod val="75000"/>
                        <a:lumOff val="25000"/>
                      </a:schemeClr>
                    </a:solidFill>
                  </a:endParaRPr>
                </a:p>
              </p:txBody>
            </p:sp>
            <p:sp>
              <p:nvSpPr>
                <p:cNvPr id="69" name="矩形 68"/>
                <p:cNvSpPr/>
                <p:nvPr/>
              </p:nvSpPr>
              <p:spPr>
                <a:xfrm>
                  <a:off x="4549966" y="991950"/>
                  <a:ext cx="3331204" cy="348176"/>
                </a:xfrm>
                <a:prstGeom prst="rect">
                  <a:avLst/>
                </a:prstGeom>
                <a:solidFill>
                  <a:srgbClr val="4F81BD"/>
                </a:solidFill>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信息</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2531959" y="4134802"/>
              <a:ext cx="5527040" cy="661720"/>
              <a:chOff x="2531959" y="1674108"/>
              <a:chExt cx="5527040" cy="661720"/>
            </a:xfrm>
          </p:grpSpPr>
          <p:sp>
            <p:nvSpPr>
              <p:cNvPr id="60" name="平行四边形 59"/>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1"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04</a:t>
                </a:r>
                <a:endParaRPr lang="zh-CN" altLang="en-US" sz="3700" dirty="0">
                  <a:solidFill>
                    <a:schemeClr val="bg1"/>
                  </a:solidFill>
                  <a:latin typeface="Impact" panose="020B0806030902050204" pitchFamily="34" charset="0"/>
                </a:endParaRPr>
              </a:p>
            </p:txBody>
          </p:sp>
          <p:grpSp>
            <p:nvGrpSpPr>
              <p:cNvPr id="62" name="组合 61"/>
              <p:cNvGrpSpPr/>
              <p:nvPr/>
            </p:nvGrpSpPr>
            <p:grpSpPr>
              <a:xfrm>
                <a:off x="3359152" y="1704340"/>
                <a:ext cx="4699847" cy="535940"/>
                <a:chOff x="4315150" y="953425"/>
                <a:chExt cx="3857250" cy="540057"/>
              </a:xfrm>
            </p:grpSpPr>
            <p:sp>
              <p:nvSpPr>
                <p:cNvPr id="63" name="平行四边形 62"/>
                <p:cNvSpPr/>
                <p:nvPr/>
              </p:nvSpPr>
              <p:spPr>
                <a:xfrm>
                  <a:off x="4315150" y="953425"/>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64" name="矩形 63"/>
                <p:cNvSpPr/>
                <p:nvPr/>
              </p:nvSpPr>
              <p:spPr>
                <a:xfrm>
                  <a:off x="4549966" y="991950"/>
                  <a:ext cx="3331204" cy="348176"/>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追踪问题的根源</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54" name="组合 53"/>
            <p:cNvGrpSpPr/>
            <p:nvPr/>
          </p:nvGrpSpPr>
          <p:grpSpPr>
            <a:xfrm>
              <a:off x="2531959" y="4983853"/>
              <a:ext cx="5527040" cy="661720"/>
              <a:chOff x="2531959" y="1674108"/>
              <a:chExt cx="5527040" cy="661720"/>
            </a:xfrm>
          </p:grpSpPr>
          <p:sp>
            <p:nvSpPr>
              <p:cNvPr id="55" name="平行四边形 54"/>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56"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05</a:t>
                </a:r>
                <a:endParaRPr lang="zh-CN" altLang="en-US" sz="3700" dirty="0">
                  <a:solidFill>
                    <a:schemeClr val="bg1"/>
                  </a:solidFill>
                  <a:latin typeface="Impact" panose="020B0806030902050204" pitchFamily="34" charset="0"/>
                </a:endParaRPr>
              </a:p>
            </p:txBody>
          </p:sp>
          <p:grpSp>
            <p:nvGrpSpPr>
              <p:cNvPr id="57" name="组合 56"/>
              <p:cNvGrpSpPr/>
              <p:nvPr/>
            </p:nvGrpSpPr>
            <p:grpSpPr>
              <a:xfrm>
                <a:off x="3359152" y="1704341"/>
                <a:ext cx="4699847" cy="535940"/>
                <a:chOff x="4315150" y="953426"/>
                <a:chExt cx="3857250" cy="540057"/>
              </a:xfrm>
            </p:grpSpPr>
            <p:sp>
              <p:nvSpPr>
                <p:cNvPr id="58" name="平行四边形 57"/>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59" name="矩形 58"/>
                <p:cNvSpPr/>
                <p:nvPr/>
              </p:nvSpPr>
              <p:spPr>
                <a:xfrm>
                  <a:off x="4549966" y="991950"/>
                  <a:ext cx="3331204" cy="348176"/>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rPr>
                    <a:t>建立良好的安全习惯</a:t>
                  </a:r>
                </a:p>
              </p:txBody>
            </p:sp>
          </p:grpSp>
        </p:grpSp>
      </p:gr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descr="information securityì ëí ì´ë¯¸ì§ ê²ìê²°ê³¼"/>
          <p:cNvPicPr preferRelativeResize="0">
            <a:picLocks noChangeArrowheads="1"/>
          </p:cNvPicPr>
          <p:nvPr/>
        </p:nvPicPr>
        <p:blipFill>
          <a:blip r:embed="rId3">
            <a:extLst>
              <a:ext uri="{28A0092B-C50C-407E-A947-70E740481C1C}">
                <a14:useLocalDpi xmlns:a14="http://schemas.microsoft.com/office/drawing/2010/main" val="0"/>
              </a:ext>
            </a:extLst>
          </a:blip>
          <a:srcRect l="39264" t="870" r="11778" b="3302"/>
          <a:stretch>
            <a:fillRect/>
          </a:stretch>
        </p:blipFill>
        <p:spPr bwMode="auto">
          <a:xfrm>
            <a:off x="0" y="0"/>
            <a:ext cx="6165851" cy="6860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99" name="Group 9"/>
          <p:cNvGrpSpPr/>
          <p:nvPr/>
        </p:nvGrpSpPr>
        <p:grpSpPr bwMode="auto">
          <a:xfrm>
            <a:off x="1775885" y="0"/>
            <a:ext cx="10416116" cy="6860117"/>
            <a:chOff x="1403648" y="0"/>
            <a:chExt cx="7740352" cy="5144654"/>
          </a:xfrm>
        </p:grpSpPr>
        <p:sp>
          <p:nvSpPr>
            <p:cNvPr id="4111" name="이등변 삼각형 1"/>
            <p:cNvSpPr>
              <a:spLocks noChangeArrowheads="1"/>
            </p:cNvSpPr>
            <p:nvPr/>
          </p:nvSpPr>
          <p:spPr bwMode="auto">
            <a:xfrm>
              <a:off x="1403648" y="0"/>
              <a:ext cx="6552728" cy="5144654"/>
            </a:xfrm>
            <a:prstGeom prst="triangle">
              <a:avLst>
                <a:gd name="adj" fmla="val 49069"/>
              </a:avLst>
            </a:prstGeom>
            <a:solidFill>
              <a:srgbClr val="FFFFF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4112" name="직사각형 4"/>
            <p:cNvSpPr>
              <a:spLocks noChangeArrowheads="1"/>
            </p:cNvSpPr>
            <p:nvPr/>
          </p:nvSpPr>
          <p:spPr bwMode="auto">
            <a:xfrm>
              <a:off x="4624627" y="0"/>
              <a:ext cx="4519373" cy="5144654"/>
            </a:xfrm>
            <a:prstGeom prst="rect">
              <a:avLst/>
            </a:prstGeom>
            <a:solidFill>
              <a:srgbClr val="FFFFF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grpSp>
      <p:sp>
        <p:nvSpPr>
          <p:cNvPr id="4100" name="Rounded Rectangle 3"/>
          <p:cNvSpPr/>
          <p:nvPr/>
        </p:nvSpPr>
        <p:spPr bwMode="auto">
          <a:xfrm>
            <a:off x="3215218" y="402167"/>
            <a:ext cx="8976783" cy="935567"/>
          </a:xfrm>
          <a:custGeom>
            <a:avLst/>
            <a:gdLst>
              <a:gd name="T0" fmla="*/ 375071 w 6291808"/>
              <a:gd name="T1" fmla="*/ 0 h 701030"/>
              <a:gd name="T2" fmla="*/ 6732587 w 6291808"/>
              <a:gd name="T3" fmla="*/ 0 h 701030"/>
              <a:gd name="T4" fmla="*/ 6732587 w 6291808"/>
              <a:gd name="T5" fmla="*/ 701675 h 701030"/>
              <a:gd name="T6" fmla="*/ 375071 w 6291808"/>
              <a:gd name="T7" fmla="*/ 701675 h 701030"/>
              <a:gd name="T8" fmla="*/ 0 w 6291808"/>
              <a:gd name="T9" fmla="*/ 350838 h 701030"/>
              <a:gd name="T10" fmla="*/ 375071 w 6291808"/>
              <a:gd name="T11" fmla="*/ 0 h 7010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91808" h="701030">
                <a:moveTo>
                  <a:pt x="350515" y="0"/>
                </a:moveTo>
                <a:lnTo>
                  <a:pt x="6291808" y="0"/>
                </a:lnTo>
                <a:lnTo>
                  <a:pt x="6291808" y="701030"/>
                </a:lnTo>
                <a:lnTo>
                  <a:pt x="350515" y="701030"/>
                </a:lnTo>
                <a:cubicBezTo>
                  <a:pt x="156931" y="701030"/>
                  <a:pt x="0" y="544099"/>
                  <a:pt x="0" y="350515"/>
                </a:cubicBezTo>
                <a:cubicBezTo>
                  <a:pt x="0" y="156931"/>
                  <a:pt x="156931" y="0"/>
                  <a:pt x="350515" y="0"/>
                </a:cubicBezTo>
                <a:close/>
              </a:path>
            </a:pathLst>
          </a:custGeom>
          <a:solidFill>
            <a:srgbClr val="3F3F3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sp>
        <p:nvSpPr>
          <p:cNvPr id="4101" name="Title 2"/>
          <p:cNvSpPr>
            <a:spLocks noChangeArrowheads="1"/>
          </p:cNvSpPr>
          <p:nvPr/>
        </p:nvSpPr>
        <p:spPr bwMode="auto">
          <a:xfrm>
            <a:off x="3729568" y="452967"/>
            <a:ext cx="8462433"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4800">
                <a:solidFill>
                  <a:schemeClr val="bg1"/>
                </a:solidFill>
                <a:sym typeface="Arial" panose="020B0604020202020204" pitchFamily="34" charset="0"/>
              </a:rPr>
              <a:t>目录</a:t>
            </a:r>
          </a:p>
        </p:txBody>
      </p:sp>
      <p:sp>
        <p:nvSpPr>
          <p:cNvPr id="4102" name="Oval 4"/>
          <p:cNvSpPr>
            <a:spLocks noChangeArrowheads="1"/>
          </p:cNvSpPr>
          <p:nvPr/>
        </p:nvSpPr>
        <p:spPr bwMode="auto">
          <a:xfrm>
            <a:off x="3822701" y="2300818"/>
            <a:ext cx="960967" cy="960967"/>
          </a:xfrm>
          <a:prstGeom prst="ellipse">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4104" name="Oval 6"/>
          <p:cNvSpPr>
            <a:spLocks noChangeArrowheads="1"/>
          </p:cNvSpPr>
          <p:nvPr/>
        </p:nvSpPr>
        <p:spPr bwMode="auto">
          <a:xfrm>
            <a:off x="2768601" y="3877734"/>
            <a:ext cx="960967" cy="960967"/>
          </a:xfrm>
          <a:prstGeom prst="ellipse">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4105" name="TextBox 27"/>
          <p:cNvSpPr>
            <a:spLocks noChangeArrowheads="1"/>
          </p:cNvSpPr>
          <p:nvPr/>
        </p:nvSpPr>
        <p:spPr bwMode="auto">
          <a:xfrm>
            <a:off x="3822701" y="2472267"/>
            <a:ext cx="960967" cy="615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ea typeface="Gulim" panose="020B0600000101010101" pitchFamily="34" charset="-127"/>
                <a:sym typeface="Arial" panose="020B0604020202020204" pitchFamily="34" charset="0"/>
              </a:rPr>
              <a:t>A</a:t>
            </a:r>
            <a:endParaRPr lang="en-US" altLang="ko-KR" sz="3200" b="1" dirty="0">
              <a:solidFill>
                <a:schemeClr val="bg1"/>
              </a:solidFill>
              <a:ea typeface="Gulim" panose="020B0600000101010101" pitchFamily="34" charset="-127"/>
              <a:sym typeface="Arial" panose="020B0604020202020204" pitchFamily="34" charset="0"/>
            </a:endParaRPr>
          </a:p>
        </p:txBody>
      </p:sp>
      <p:sp>
        <p:nvSpPr>
          <p:cNvPr id="4106" name="TextBox 28"/>
          <p:cNvSpPr>
            <a:spLocks noChangeArrowheads="1"/>
          </p:cNvSpPr>
          <p:nvPr/>
        </p:nvSpPr>
        <p:spPr bwMode="auto">
          <a:xfrm>
            <a:off x="3088218" y="3661834"/>
            <a:ext cx="960967" cy="615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ko-KR" sz="3200" b="1" dirty="0">
              <a:solidFill>
                <a:schemeClr val="bg1"/>
              </a:solidFill>
              <a:ea typeface="Gulim" panose="020B0600000101010101" pitchFamily="34" charset="-127"/>
              <a:sym typeface="Arial" panose="020B0604020202020204" pitchFamily="34" charset="0"/>
            </a:endParaRPr>
          </a:p>
        </p:txBody>
      </p:sp>
      <p:sp>
        <p:nvSpPr>
          <p:cNvPr id="4107" name="TextBox 29"/>
          <p:cNvSpPr>
            <a:spLocks noChangeArrowheads="1"/>
          </p:cNvSpPr>
          <p:nvPr/>
        </p:nvSpPr>
        <p:spPr bwMode="auto">
          <a:xfrm>
            <a:off x="2768601" y="4050242"/>
            <a:ext cx="960967" cy="615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en-US" altLang="zh-CN" sz="3200" b="1" dirty="0">
                <a:solidFill>
                  <a:schemeClr val="bg1"/>
                </a:solidFill>
                <a:ea typeface="Gulim" panose="020B0600000101010101" pitchFamily="34" charset="-127"/>
                <a:sym typeface="Arial" panose="020B0604020202020204" pitchFamily="34" charset="0"/>
              </a:rPr>
              <a:t>B</a:t>
            </a:r>
            <a:endParaRPr lang="en-US" altLang="ko-KR" sz="3200" b="1" dirty="0">
              <a:solidFill>
                <a:schemeClr val="bg1"/>
              </a:solidFill>
              <a:ea typeface="Gulim" panose="020B0600000101010101" pitchFamily="34" charset="-127"/>
              <a:sym typeface="Arial" panose="020B0604020202020204" pitchFamily="34" charset="0"/>
            </a:endParaRPr>
          </a:p>
        </p:txBody>
      </p:sp>
      <p:sp>
        <p:nvSpPr>
          <p:cNvPr id="4108" name="TextBox 2"/>
          <p:cNvSpPr>
            <a:spLocks noChangeArrowheads="1"/>
          </p:cNvSpPr>
          <p:nvPr/>
        </p:nvSpPr>
        <p:spPr bwMode="auto">
          <a:xfrm>
            <a:off x="5014384" y="2472267"/>
            <a:ext cx="2709333" cy="615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a:ea typeface="宋体" panose="02010600030101010101" pitchFamily="2" charset="-122"/>
                <a:sym typeface="Arial" panose="020B0604020202020204" pitchFamily="34" charset="0"/>
              </a:rPr>
              <a:t>信息安全概要</a:t>
            </a:r>
          </a:p>
        </p:txBody>
      </p:sp>
      <p:sp>
        <p:nvSpPr>
          <p:cNvPr id="4109" name="TextBox 31"/>
          <p:cNvSpPr>
            <a:spLocks noChangeArrowheads="1"/>
          </p:cNvSpPr>
          <p:nvPr/>
        </p:nvSpPr>
        <p:spPr bwMode="auto">
          <a:xfrm>
            <a:off x="4171951" y="3661834"/>
            <a:ext cx="3939116" cy="615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dirty="0">
              <a:ea typeface="宋体" panose="02010600030101010101" pitchFamily="2" charset="-122"/>
              <a:sym typeface="Arial" panose="020B0604020202020204" pitchFamily="34" charset="0"/>
            </a:endParaRPr>
          </a:p>
        </p:txBody>
      </p:sp>
      <p:sp>
        <p:nvSpPr>
          <p:cNvPr id="4110" name="TextBox 33"/>
          <p:cNvSpPr>
            <a:spLocks noChangeArrowheads="1"/>
          </p:cNvSpPr>
          <p:nvPr/>
        </p:nvSpPr>
        <p:spPr bwMode="auto">
          <a:xfrm>
            <a:off x="3915724" y="4088342"/>
            <a:ext cx="3939116" cy="615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dirty="0">
                <a:ea typeface="宋体" panose="02010600030101010101" pitchFamily="2" charset="-122"/>
                <a:sym typeface="Arial" panose="020B0604020202020204" pitchFamily="34" charset="0"/>
              </a:rPr>
              <a:t>信息安全威胁及预防</a:t>
            </a: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8195"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8196"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信息安全概要</a:t>
            </a:r>
          </a:p>
        </p:txBody>
      </p:sp>
      <p:sp>
        <p:nvSpPr>
          <p:cNvPr id="8197" name="TextBox 6"/>
          <p:cNvSpPr>
            <a:spLocks noChangeArrowheads="1"/>
          </p:cNvSpPr>
          <p:nvPr/>
        </p:nvSpPr>
        <p:spPr bwMode="auto">
          <a:xfrm>
            <a:off x="1295401" y="1970617"/>
            <a:ext cx="10562167"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ko-KR" sz="2135" dirty="0">
                <a:ea typeface="Gulim" panose="020B0600000101010101" pitchFamily="34" charset="-127"/>
                <a:sym typeface="Arial" panose="020B0604020202020204" pitchFamily="34" charset="0"/>
              </a:rPr>
              <a:t>“</a:t>
            </a:r>
            <a:r>
              <a:rPr lang="zh-CN" altLang="en-US" sz="2135" dirty="0">
                <a:ea typeface="宋体" panose="02010600030101010101" pitchFamily="2" charset="-122"/>
                <a:sym typeface="Arial" panose="020B0604020202020204" pitchFamily="34" charset="0"/>
              </a:rPr>
              <a:t>公司业务及公司活动的基础信息，或现阶段所掌握的知识</a:t>
            </a:r>
            <a:r>
              <a:rPr lang="zh-CN" altLang="en-US" sz="2135" dirty="0">
                <a:ea typeface="Gulim" panose="020B0600000101010101" pitchFamily="34" charset="-127"/>
                <a:sym typeface="Arial" panose="020B0604020202020204" pitchFamily="34" charset="0"/>
              </a:rPr>
              <a:t>，</a:t>
            </a:r>
            <a:r>
              <a:rPr lang="zh-CN" altLang="en-US" sz="2135" dirty="0">
                <a:ea typeface="宋体" panose="02010600030101010101" pitchFamily="2" charset="-122"/>
              </a:rPr>
              <a:t>人类社会传播的一切内容。</a:t>
            </a:r>
            <a:r>
              <a:rPr lang="en-US" altLang="ko-KR" sz="2135" dirty="0">
                <a:ea typeface="Gulim" panose="020B0600000101010101" pitchFamily="34" charset="-127"/>
                <a:sym typeface="Arial" panose="020B0604020202020204" pitchFamily="34" charset="0"/>
              </a:rPr>
              <a:t> ”</a:t>
            </a:r>
            <a:endParaRPr lang="en-US" altLang="ko-KR" sz="2135" dirty="0">
              <a:ea typeface="宋体" panose="02010600030101010101" pitchFamily="2" charset="-122"/>
              <a:sym typeface="Arial" panose="020B0604020202020204" pitchFamily="34" charset="0"/>
            </a:endParaRPr>
          </a:p>
        </p:txBody>
      </p:sp>
      <p:sp>
        <p:nvSpPr>
          <p:cNvPr id="8198" name="TextBox 7"/>
          <p:cNvSpPr>
            <a:spLocks noChangeArrowheads="1"/>
          </p:cNvSpPr>
          <p:nvPr/>
        </p:nvSpPr>
        <p:spPr bwMode="auto">
          <a:xfrm>
            <a:off x="1102784" y="1289051"/>
            <a:ext cx="4993216" cy="615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a:solidFill>
                  <a:schemeClr val="accent1"/>
                </a:solidFill>
                <a:ea typeface="宋体" panose="02010600030101010101" pitchFamily="2" charset="-122"/>
                <a:sym typeface="Arial" panose="020B0604020202020204" pitchFamily="34" charset="0"/>
              </a:rPr>
              <a:t>信息</a:t>
            </a:r>
            <a:r>
              <a:rPr lang="zh-CN" altLang="en-US" sz="3200">
                <a:ea typeface="宋体" panose="02010600030101010101" pitchFamily="2" charset="-122"/>
                <a:sym typeface="Arial" panose="020B0604020202020204" pitchFamily="34" charset="0"/>
              </a:rPr>
              <a:t>是什么？</a:t>
            </a:r>
          </a:p>
        </p:txBody>
      </p:sp>
      <p:sp>
        <p:nvSpPr>
          <p:cNvPr id="8199" name="Oval 34"/>
          <p:cNvSpPr>
            <a:spLocks noChangeArrowheads="1"/>
          </p:cNvSpPr>
          <p:nvPr/>
        </p:nvSpPr>
        <p:spPr bwMode="auto">
          <a:xfrm>
            <a:off x="334434" y="1242484"/>
            <a:ext cx="709084" cy="709083"/>
          </a:xfrm>
          <a:prstGeom prst="ellipse">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8200" name="Rectangle 9"/>
          <p:cNvSpPr/>
          <p:nvPr/>
        </p:nvSpPr>
        <p:spPr bwMode="auto">
          <a:xfrm>
            <a:off x="514351" y="1430867"/>
            <a:ext cx="353483" cy="330200"/>
          </a:xfrm>
          <a:custGeom>
            <a:avLst/>
            <a:gdLst>
              <a:gd name="T0" fmla="*/ 129005 w 3239999"/>
              <a:gd name="T1" fmla="*/ 226851 h 3032924"/>
              <a:gd name="T2" fmla="*/ 136107 w 3239999"/>
              <a:gd name="T3" fmla="*/ 226851 h 3032924"/>
              <a:gd name="T4" fmla="*/ 136107 w 3239999"/>
              <a:gd name="T5" fmla="*/ 226706 h 3032924"/>
              <a:gd name="T6" fmla="*/ 244765 w 3239999"/>
              <a:gd name="T7" fmla="*/ 221261 h 3032924"/>
              <a:gd name="T8" fmla="*/ 245544 w 3239999"/>
              <a:gd name="T9" fmla="*/ 43030 h 3032924"/>
              <a:gd name="T10" fmla="*/ 233616 w 3239999"/>
              <a:gd name="T11" fmla="*/ 43030 h 3032924"/>
              <a:gd name="T12" fmla="*/ 234131 w 3239999"/>
              <a:gd name="T13" fmla="*/ 201858 h 3032924"/>
              <a:gd name="T14" fmla="*/ 136107 w 3239999"/>
              <a:gd name="T15" fmla="*/ 225798 h 3032924"/>
              <a:gd name="T16" fmla="*/ 136107 w 3239999"/>
              <a:gd name="T17" fmla="*/ 43030 h 3032924"/>
              <a:gd name="T18" fmla="*/ 136107 w 3239999"/>
              <a:gd name="T19" fmla="*/ 35147 h 3032924"/>
              <a:gd name="T20" fmla="*/ 136107 w 3239999"/>
              <a:gd name="T21" fmla="*/ 32829 h 3032924"/>
              <a:gd name="T22" fmla="*/ 196876 w 3239999"/>
              <a:gd name="T23" fmla="*/ 2 h 3032924"/>
              <a:gd name="T24" fmla="*/ 233501 w 3239999"/>
              <a:gd name="T25" fmla="*/ 7439 h 3032924"/>
              <a:gd name="T26" fmla="*/ 233591 w 3239999"/>
              <a:gd name="T27" fmla="*/ 35147 h 3032924"/>
              <a:gd name="T28" fmla="*/ 255348 w 3239999"/>
              <a:gd name="T29" fmla="*/ 34990 h 3032924"/>
              <a:gd name="T30" fmla="*/ 255348 w 3239999"/>
              <a:gd name="T31" fmla="*/ 60289 h 3032924"/>
              <a:gd name="T32" fmla="*/ 265112 w 3239999"/>
              <a:gd name="T33" fmla="*/ 60289 h 3032924"/>
              <a:gd name="T34" fmla="*/ 265112 w 3239999"/>
              <a:gd name="T35" fmla="*/ 247650 h 3032924"/>
              <a:gd name="T36" fmla="*/ 0 w 3239999"/>
              <a:gd name="T37" fmla="*/ 247650 h 3032924"/>
              <a:gd name="T38" fmla="*/ 0 w 3239999"/>
              <a:gd name="T39" fmla="*/ 60289 h 3032924"/>
              <a:gd name="T40" fmla="*/ 8385 w 3239999"/>
              <a:gd name="T41" fmla="*/ 60289 h 3032924"/>
              <a:gd name="T42" fmla="*/ 8385 w 3239999"/>
              <a:gd name="T43" fmla="*/ 34990 h 3032924"/>
              <a:gd name="T44" fmla="*/ 31521 w 3239999"/>
              <a:gd name="T45" fmla="*/ 35147 h 3032924"/>
              <a:gd name="T46" fmla="*/ 31611 w 3239999"/>
              <a:gd name="T47" fmla="*/ 7439 h 3032924"/>
              <a:gd name="T48" fmla="*/ 68236 w 3239999"/>
              <a:gd name="T49" fmla="*/ 2 h 3032924"/>
              <a:gd name="T50" fmla="*/ 129005 w 3239999"/>
              <a:gd name="T51" fmla="*/ 32829 h 3032924"/>
              <a:gd name="T52" fmla="*/ 129005 w 3239999"/>
              <a:gd name="T53" fmla="*/ 35147 h 3032924"/>
              <a:gd name="T54" fmla="*/ 129005 w 3239999"/>
              <a:gd name="T55" fmla="*/ 43030 h 3032924"/>
              <a:gd name="T56" fmla="*/ 129005 w 3239999"/>
              <a:gd name="T57" fmla="*/ 225798 h 3032924"/>
              <a:gd name="T58" fmla="*/ 30981 w 3239999"/>
              <a:gd name="T59" fmla="*/ 201858 h 3032924"/>
              <a:gd name="T60" fmla="*/ 31496 w 3239999"/>
              <a:gd name="T61" fmla="*/ 43030 h 3032924"/>
              <a:gd name="T62" fmla="*/ 19568 w 3239999"/>
              <a:gd name="T63" fmla="*/ 43030 h 3032924"/>
              <a:gd name="T64" fmla="*/ 18788 w 3239999"/>
              <a:gd name="T65" fmla="*/ 219706 h 3032924"/>
              <a:gd name="T66" fmla="*/ 129005 w 3239999"/>
              <a:gd name="T67" fmla="*/ 226706 h 30329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sp>
        <p:nvSpPr>
          <p:cNvPr id="2083" name="Frame 17"/>
          <p:cNvSpPr/>
          <p:nvPr/>
        </p:nvSpPr>
        <p:spPr bwMode="auto">
          <a:xfrm>
            <a:off x="524934" y="2815167"/>
            <a:ext cx="328084" cy="328084"/>
          </a:xfrm>
          <a:custGeom>
            <a:avLst/>
            <a:gdLst>
              <a:gd name="T0" fmla="*/ 31552 w 3240000"/>
              <a:gd name="T1" fmla="*/ 28901 h 3240000"/>
              <a:gd name="T2" fmla="*/ 31552 w 3240000"/>
              <a:gd name="T3" fmla="*/ 29264 h 3240000"/>
              <a:gd name="T4" fmla="*/ 29264 w 3240000"/>
              <a:gd name="T5" fmla="*/ 29264 h 3240000"/>
              <a:gd name="T6" fmla="*/ 29264 w 3240000"/>
              <a:gd name="T7" fmla="*/ 216799 h 3240000"/>
              <a:gd name="T8" fmla="*/ 116130 w 3240000"/>
              <a:gd name="T9" fmla="*/ 216799 h 3240000"/>
              <a:gd name="T10" fmla="*/ 33113 w 3240000"/>
              <a:gd name="T11" fmla="*/ 127026 h 3240000"/>
              <a:gd name="T12" fmla="*/ 45585 w 3240000"/>
              <a:gd name="T13" fmla="*/ 90004 h 3240000"/>
              <a:gd name="T14" fmla="*/ 117315 w 3240000"/>
              <a:gd name="T15" fmla="*/ 146114 h 3240000"/>
              <a:gd name="T16" fmla="*/ 169617 w 3240000"/>
              <a:gd name="T17" fmla="*/ 45307 h 3240000"/>
              <a:gd name="T18" fmla="*/ 210419 w 3240000"/>
              <a:gd name="T19" fmla="*/ 45307 h 3240000"/>
              <a:gd name="T20" fmla="*/ 119879 w 3240000"/>
              <a:gd name="T21" fmla="*/ 216799 h 3240000"/>
              <a:gd name="T22" fmla="*/ 216799 w 3240000"/>
              <a:gd name="T23" fmla="*/ 216799 h 3240000"/>
              <a:gd name="T24" fmla="*/ 216799 w 3240000"/>
              <a:gd name="T25" fmla="*/ 45307 h 3240000"/>
              <a:gd name="T26" fmla="*/ 217082 w 3240000"/>
              <a:gd name="T27" fmla="*/ 45307 h 3240000"/>
              <a:gd name="T28" fmla="*/ 217082 w 3240000"/>
              <a:gd name="T29" fmla="*/ 28901 h 3240000"/>
              <a:gd name="T30" fmla="*/ 0 w 3240000"/>
              <a:gd name="T31" fmla="*/ 0 h 3240000"/>
              <a:gd name="T32" fmla="*/ 246063 w 3240000"/>
              <a:gd name="T33" fmla="*/ 0 h 3240000"/>
              <a:gd name="T34" fmla="*/ 246063 w 3240000"/>
              <a:gd name="T35" fmla="*/ 246063 h 3240000"/>
              <a:gd name="T36" fmla="*/ 0 w 3240000"/>
              <a:gd name="T37" fmla="*/ 246063 h 324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lnTo>
                  <a:pt x="415456" y="380544"/>
                </a:lnTo>
                <a:close/>
                <a:moveTo>
                  <a:pt x="0" y="0"/>
                </a:moveTo>
                <a:lnTo>
                  <a:pt x="3240000" y="0"/>
                </a:lnTo>
                <a:lnTo>
                  <a:pt x="3240000" y="3240000"/>
                </a:lnTo>
                <a:lnTo>
                  <a:pt x="0" y="3240000"/>
                </a:lnTo>
                <a:lnTo>
                  <a:pt x="0" y="0"/>
                </a:lnTo>
                <a:close/>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childTnLst>
                                    <p:set>
                                      <p:cBhvr additive="base">
                                        <p:cTn id="6" dur="1" fill="hold">
                                          <p:stCondLst>
                                            <p:cond delay="0"/>
                                          </p:stCondLst>
                                        </p:cTn>
                                        <p:tgtEl>
                                          <p:spTgt spid="2083"/>
                                        </p:tgtEl>
                                        <p:attrNameLst>
                                          <p:attrName>style.visibility</p:attrName>
                                        </p:attrNameLst>
                                      </p:cBhvr>
                                      <p:to>
                                        <p:strVal val="visible"/>
                                      </p:to>
                                    </p:set>
                                    <p:animEffect transition="in" filter="fade">
                                      <p:cBhvr additive="base">
                                        <p:cTn id="7" dur="500"/>
                                        <p:tgtEl>
                                          <p:spTgt spid="2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10243"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10244"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信息安全概要</a:t>
            </a:r>
          </a:p>
        </p:txBody>
      </p:sp>
      <p:sp>
        <p:nvSpPr>
          <p:cNvPr id="10245" name="TextBox 10"/>
          <p:cNvSpPr>
            <a:spLocks noChangeArrowheads="1"/>
          </p:cNvSpPr>
          <p:nvPr/>
        </p:nvSpPr>
        <p:spPr bwMode="auto">
          <a:xfrm>
            <a:off x="1295401" y="1972734"/>
            <a:ext cx="10562167" cy="9355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ko-KR" sz="2135">
                <a:ea typeface="Gulim" panose="020B0600000101010101" pitchFamily="34" charset="-127"/>
                <a:sym typeface="Arial" panose="020B0604020202020204" pitchFamily="34" charset="0"/>
              </a:rPr>
              <a:t>“</a:t>
            </a:r>
            <a:r>
              <a:rPr lang="zh-CN" altLang="en-US" sz="2135">
                <a:ea typeface="宋体" panose="02010600030101010101" pitchFamily="2" charset="-122"/>
                <a:sym typeface="Arial" panose="020B0604020202020204" pitchFamily="34" charset="0"/>
              </a:rPr>
              <a:t>防止信息生成及收发过程中被删除、篡改、泄露</a:t>
            </a:r>
          </a:p>
          <a:p>
            <a:pPr eaLnBrk="1" hangingPunct="1">
              <a:lnSpc>
                <a:spcPct val="130000"/>
              </a:lnSpc>
            </a:pPr>
            <a:r>
              <a:rPr lang="zh-CN" altLang="en-US" sz="2135">
                <a:ea typeface="宋体" panose="02010600030101010101" pitchFamily="2" charset="-122"/>
                <a:sym typeface="Arial" panose="020B0604020202020204" pitchFamily="34" charset="0"/>
              </a:rPr>
              <a:t>                           维持信息 </a:t>
            </a:r>
            <a:r>
              <a:rPr lang="zh-CN" altLang="en-US" sz="2135">
                <a:solidFill>
                  <a:schemeClr val="accent1"/>
                </a:solidFill>
                <a:ea typeface="宋体" panose="02010600030101010101" pitchFamily="2" charset="-122"/>
                <a:sym typeface="Arial" panose="020B0604020202020204" pitchFamily="34" charset="0"/>
              </a:rPr>
              <a:t>保密性、完整性、可用性 </a:t>
            </a:r>
            <a:r>
              <a:rPr lang="zh-CN" altLang="en-US" sz="2135">
                <a:ea typeface="宋体" panose="02010600030101010101" pitchFamily="2" charset="-122"/>
                <a:sym typeface="Arial" panose="020B0604020202020204" pitchFamily="34" charset="0"/>
              </a:rPr>
              <a:t>的技术措施。</a:t>
            </a:r>
            <a:r>
              <a:rPr lang="en-US" altLang="ko-KR" sz="2135">
                <a:ea typeface="Gulim" panose="020B0600000101010101" pitchFamily="34" charset="-127"/>
                <a:sym typeface="Arial" panose="020B0604020202020204" pitchFamily="34" charset="0"/>
              </a:rPr>
              <a:t>”</a:t>
            </a:r>
          </a:p>
        </p:txBody>
      </p:sp>
      <p:sp>
        <p:nvSpPr>
          <p:cNvPr id="10246" name="TextBox 11"/>
          <p:cNvSpPr>
            <a:spLocks noChangeArrowheads="1"/>
          </p:cNvSpPr>
          <p:nvPr/>
        </p:nvSpPr>
        <p:spPr bwMode="auto">
          <a:xfrm>
            <a:off x="1102784" y="1293284"/>
            <a:ext cx="3937000" cy="615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a:solidFill>
                  <a:schemeClr val="accent1"/>
                </a:solidFill>
                <a:ea typeface="宋体" panose="02010600030101010101" pitchFamily="2" charset="-122"/>
                <a:sym typeface="Arial" panose="020B0604020202020204" pitchFamily="34" charset="0"/>
              </a:rPr>
              <a:t>信息安全</a:t>
            </a:r>
            <a:r>
              <a:rPr lang="zh-CN" altLang="en-US" sz="3200">
                <a:ea typeface="宋体" panose="02010600030101010101" pitchFamily="2" charset="-122"/>
                <a:sym typeface="Arial" panose="020B0604020202020204" pitchFamily="34" charset="0"/>
              </a:rPr>
              <a:t>是什么？</a:t>
            </a:r>
          </a:p>
        </p:txBody>
      </p:sp>
      <p:sp>
        <p:nvSpPr>
          <p:cNvPr id="10247" name="Oval 34"/>
          <p:cNvSpPr>
            <a:spLocks noChangeArrowheads="1"/>
          </p:cNvSpPr>
          <p:nvPr/>
        </p:nvSpPr>
        <p:spPr bwMode="auto">
          <a:xfrm>
            <a:off x="334434" y="1246717"/>
            <a:ext cx="709084" cy="709083"/>
          </a:xfrm>
          <a:prstGeom prst="ellipse">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10248" name="Block Arc 25"/>
          <p:cNvSpPr/>
          <p:nvPr/>
        </p:nvSpPr>
        <p:spPr bwMode="auto">
          <a:xfrm>
            <a:off x="541867" y="1367367"/>
            <a:ext cx="298451" cy="429684"/>
          </a:xfrm>
          <a:custGeom>
            <a:avLst/>
            <a:gdLst>
              <a:gd name="T0" fmla="*/ 111919 w 2215656"/>
              <a:gd name="T1" fmla="*/ 211122 h 3200962"/>
              <a:gd name="T2" fmla="*/ 96825 w 2215656"/>
              <a:gd name="T3" fmla="*/ 226164 h 3200962"/>
              <a:gd name="T4" fmla="*/ 104722 w 2215656"/>
              <a:gd name="T5" fmla="*/ 239135 h 3200962"/>
              <a:gd name="T6" fmla="*/ 99553 w 2215656"/>
              <a:gd name="T7" fmla="*/ 270307 h 3200962"/>
              <a:gd name="T8" fmla="*/ 124285 w 2215656"/>
              <a:gd name="T9" fmla="*/ 270307 h 3200962"/>
              <a:gd name="T10" fmla="*/ 119116 w 2215656"/>
              <a:gd name="T11" fmla="*/ 239135 h 3200962"/>
              <a:gd name="T12" fmla="*/ 127013 w 2215656"/>
              <a:gd name="T13" fmla="*/ 226164 h 3200962"/>
              <a:gd name="T14" fmla="*/ 111919 w 2215656"/>
              <a:gd name="T15" fmla="*/ 211122 h 3200962"/>
              <a:gd name="T16" fmla="*/ 111382 w 2215656"/>
              <a:gd name="T17" fmla="*/ 26868 h 3200962"/>
              <a:gd name="T18" fmla="*/ 69896 w 2215656"/>
              <a:gd name="T19" fmla="*/ 68742 h 3200962"/>
              <a:gd name="T20" fmla="*/ 69755 w 2215656"/>
              <a:gd name="T21" fmla="*/ 68742 h 3200962"/>
              <a:gd name="T22" fmla="*/ 69755 w 2215656"/>
              <a:gd name="T23" fmla="*/ 159166 h 3200962"/>
              <a:gd name="T24" fmla="*/ 154083 w 2215656"/>
              <a:gd name="T25" fmla="*/ 159166 h 3200962"/>
              <a:gd name="T26" fmla="*/ 154083 w 2215656"/>
              <a:gd name="T27" fmla="*/ 67668 h 3200962"/>
              <a:gd name="T28" fmla="*/ 153928 w 2215656"/>
              <a:gd name="T29" fmla="*/ 67672 h 3200962"/>
              <a:gd name="T30" fmla="*/ 111382 w 2215656"/>
              <a:gd name="T31" fmla="*/ 26868 h 3200962"/>
              <a:gd name="T32" fmla="*/ 111037 w 2215656"/>
              <a:gd name="T33" fmla="*/ 6 h 3200962"/>
              <a:gd name="T34" fmla="*/ 180877 w 2215656"/>
              <a:gd name="T35" fmla="*/ 66985 h 3200962"/>
              <a:gd name="T36" fmla="*/ 176072 w 2215656"/>
              <a:gd name="T37" fmla="*/ 67107 h 3200962"/>
              <a:gd name="T38" fmla="*/ 180899 w 2215656"/>
              <a:gd name="T39" fmla="*/ 67107 h 3200962"/>
              <a:gd name="T40" fmla="*/ 180899 w 2215656"/>
              <a:gd name="T41" fmla="*/ 159166 h 3200962"/>
              <a:gd name="T42" fmla="*/ 206228 w 2215656"/>
              <a:gd name="T43" fmla="*/ 159166 h 3200962"/>
              <a:gd name="T44" fmla="*/ 223838 w 2215656"/>
              <a:gd name="T45" fmla="*/ 176716 h 3200962"/>
              <a:gd name="T46" fmla="*/ 223838 w 2215656"/>
              <a:gd name="T47" fmla="*/ 304714 h 3200962"/>
              <a:gd name="T48" fmla="*/ 206228 w 2215656"/>
              <a:gd name="T49" fmla="*/ 322263 h 3200962"/>
              <a:gd name="T50" fmla="*/ 17610 w 2215656"/>
              <a:gd name="T51" fmla="*/ 322263 h 3200962"/>
              <a:gd name="T52" fmla="*/ 0 w 2215656"/>
              <a:gd name="T53" fmla="*/ 304714 h 3200962"/>
              <a:gd name="T54" fmla="*/ 0 w 2215656"/>
              <a:gd name="T55" fmla="*/ 176716 h 3200962"/>
              <a:gd name="T56" fmla="*/ 17610 w 2215656"/>
              <a:gd name="T57" fmla="*/ 159166 h 3200962"/>
              <a:gd name="T58" fmla="*/ 42939 w 2215656"/>
              <a:gd name="T59" fmla="*/ 159166 h 3200962"/>
              <a:gd name="T60" fmla="*/ 42939 w 2215656"/>
              <a:gd name="T61" fmla="*/ 68135 h 3200962"/>
              <a:gd name="T62" fmla="*/ 43000 w 2215656"/>
              <a:gd name="T63" fmla="*/ 68135 h 3200962"/>
              <a:gd name="T64" fmla="*/ 111037 w 2215656"/>
              <a:gd name="T65" fmla="*/ 6 h 32009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sp>
        <p:nvSpPr>
          <p:cNvPr id="2093" name="TextBox 106"/>
          <p:cNvSpPr>
            <a:spLocks noChangeArrowheads="1"/>
          </p:cNvSpPr>
          <p:nvPr/>
        </p:nvSpPr>
        <p:spPr bwMode="auto">
          <a:xfrm>
            <a:off x="4176185" y="3236384"/>
            <a:ext cx="7681383" cy="3217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400">
                <a:solidFill>
                  <a:schemeClr val="accent1"/>
                </a:solidFill>
                <a:ea typeface="宋体" panose="02010600030101010101" pitchFamily="2" charset="-122"/>
                <a:sym typeface="Arial" panose="020B0604020202020204" pitchFamily="34" charset="0"/>
              </a:rPr>
              <a:t>保密性</a:t>
            </a:r>
            <a:r>
              <a:rPr lang="en-US" altLang="ko-KR" sz="2400">
                <a:ea typeface="Gulim" panose="020B0600000101010101" pitchFamily="34" charset="-127"/>
                <a:sym typeface="Arial" panose="020B0604020202020204" pitchFamily="34" charset="0"/>
              </a:rPr>
              <a:t>: </a:t>
            </a:r>
            <a:r>
              <a:rPr lang="zh-CN" altLang="en-US" sz="2400">
                <a:ea typeface="宋体" panose="02010600030101010101" pitchFamily="2" charset="-122"/>
                <a:sym typeface="Arial" panose="020B0604020202020204" pitchFamily="34" charset="0"/>
              </a:rPr>
              <a:t>避免遭受外部攻击</a:t>
            </a:r>
          </a:p>
          <a:p>
            <a:pPr eaLnBrk="1" hangingPunct="1">
              <a:lnSpc>
                <a:spcPct val="130000"/>
              </a:lnSpc>
            </a:pPr>
            <a:r>
              <a:rPr lang="en-US" altLang="ko-KR" sz="1865">
                <a:ea typeface="Gulim" panose="020B0600000101010101" pitchFamily="34" charset="-127"/>
                <a:sym typeface="Arial" panose="020B0604020202020204" pitchFamily="34" charset="0"/>
              </a:rPr>
              <a:t>               (</a:t>
            </a:r>
            <a:r>
              <a:rPr lang="zh-CN" altLang="en-US" sz="1865">
                <a:ea typeface="宋体" panose="02010600030101010101" pitchFamily="2" charset="-122"/>
                <a:sym typeface="Arial" panose="020B0604020202020204" pitchFamily="34" charset="0"/>
              </a:rPr>
              <a:t>例</a:t>
            </a:r>
            <a:r>
              <a:rPr lang="en-US" altLang="ko-KR" sz="1865">
                <a:ea typeface="Gulim" panose="020B0600000101010101" pitchFamily="34" charset="-127"/>
                <a:sym typeface="Arial" panose="020B0604020202020204" pitchFamily="34" charset="0"/>
              </a:rPr>
              <a:t>: </a:t>
            </a:r>
            <a:r>
              <a:rPr lang="zh-CN" altLang="en-US" sz="1865">
                <a:ea typeface="宋体" panose="02010600030101010101" pitchFamily="2" charset="-122"/>
                <a:sym typeface="Arial" panose="020B0604020202020204" pitchFamily="34" charset="0"/>
              </a:rPr>
              <a:t>黑客导致个人信息泄露</a:t>
            </a:r>
            <a:r>
              <a:rPr lang="en-US" altLang="ko-KR" sz="1865">
                <a:ea typeface="Gulim" panose="020B0600000101010101" pitchFamily="34" charset="-127"/>
                <a:sym typeface="Arial" panose="020B0604020202020204" pitchFamily="34" charset="0"/>
              </a:rPr>
              <a:t>)</a:t>
            </a:r>
          </a:p>
          <a:p>
            <a:pPr eaLnBrk="1" hangingPunct="1">
              <a:lnSpc>
                <a:spcPct val="130000"/>
              </a:lnSpc>
            </a:pPr>
            <a:endParaRPr lang="en-US" altLang="ko-KR" sz="1335">
              <a:ea typeface="Gulim" panose="020B0600000101010101" pitchFamily="34" charset="-127"/>
              <a:sym typeface="Arial" panose="020B0604020202020204" pitchFamily="34" charset="0"/>
            </a:endParaRPr>
          </a:p>
          <a:p>
            <a:pPr eaLnBrk="1" hangingPunct="1">
              <a:lnSpc>
                <a:spcPct val="130000"/>
              </a:lnSpc>
            </a:pPr>
            <a:r>
              <a:rPr lang="zh-CN" altLang="en-US" sz="2400">
                <a:solidFill>
                  <a:schemeClr val="accent1"/>
                </a:solidFill>
                <a:ea typeface="宋体" panose="02010600030101010101" pitchFamily="2" charset="-122"/>
                <a:sym typeface="Arial" panose="020B0604020202020204" pitchFamily="34" charset="0"/>
              </a:rPr>
              <a:t>完整性</a:t>
            </a:r>
            <a:r>
              <a:rPr lang="en-US" altLang="ko-KR" sz="2400">
                <a:ea typeface="Gulim" panose="020B0600000101010101" pitchFamily="34" charset="-127"/>
                <a:sym typeface="Arial" panose="020B0604020202020204" pitchFamily="34" charset="0"/>
              </a:rPr>
              <a:t>: </a:t>
            </a:r>
            <a:r>
              <a:rPr lang="zh-CN" altLang="en-US" sz="2400">
                <a:ea typeface="宋体" panose="02010600030101010101" pitchFamily="2" charset="-122"/>
                <a:sym typeface="Arial" panose="020B0604020202020204" pitchFamily="34" charset="0"/>
              </a:rPr>
              <a:t>避免数据篡改、破坏</a:t>
            </a:r>
          </a:p>
          <a:p>
            <a:pPr eaLnBrk="1" hangingPunct="1">
              <a:lnSpc>
                <a:spcPct val="130000"/>
              </a:lnSpc>
            </a:pPr>
            <a:r>
              <a:rPr lang="en-US" altLang="ko-KR" sz="1865">
                <a:ea typeface="Gulim" panose="020B0600000101010101" pitchFamily="34" charset="-127"/>
                <a:sym typeface="Arial" panose="020B0604020202020204" pitchFamily="34" charset="0"/>
              </a:rPr>
              <a:t>               (</a:t>
            </a:r>
            <a:r>
              <a:rPr lang="zh-CN" altLang="en-US" sz="1865">
                <a:ea typeface="宋体" panose="02010600030101010101" pitchFamily="2" charset="-122"/>
                <a:sym typeface="Arial" panose="020B0604020202020204" pitchFamily="34" charset="0"/>
              </a:rPr>
              <a:t>例</a:t>
            </a:r>
            <a:r>
              <a:rPr lang="en-US" altLang="ko-KR" sz="1865">
                <a:ea typeface="Gulim" panose="020B0600000101010101" pitchFamily="34" charset="-127"/>
                <a:sym typeface="Arial" panose="020B0604020202020204" pitchFamily="34" charset="0"/>
              </a:rPr>
              <a:t>: </a:t>
            </a:r>
            <a:r>
              <a:rPr lang="zh-CN" altLang="en-US" sz="1865">
                <a:ea typeface="宋体" panose="02010600030101010101" pitchFamily="2" charset="-122"/>
                <a:sym typeface="Arial" panose="020B0604020202020204" pitchFamily="34" charset="0"/>
              </a:rPr>
              <a:t>勒索病毒感染导致加密文件破坏</a:t>
            </a:r>
            <a:r>
              <a:rPr lang="en-US" altLang="ko-KR" sz="1865">
                <a:ea typeface="Gulim" panose="020B0600000101010101" pitchFamily="34" charset="-127"/>
                <a:sym typeface="Arial" panose="020B0604020202020204" pitchFamily="34" charset="0"/>
              </a:rPr>
              <a:t>)</a:t>
            </a:r>
          </a:p>
          <a:p>
            <a:pPr eaLnBrk="1" hangingPunct="1">
              <a:lnSpc>
                <a:spcPct val="130000"/>
              </a:lnSpc>
            </a:pPr>
            <a:endParaRPr lang="en-US" altLang="ko-KR" sz="1335">
              <a:ea typeface="Gulim" panose="020B0600000101010101" pitchFamily="34" charset="-127"/>
              <a:sym typeface="Arial" panose="020B0604020202020204" pitchFamily="34" charset="0"/>
            </a:endParaRPr>
          </a:p>
          <a:p>
            <a:pPr eaLnBrk="1" hangingPunct="1">
              <a:lnSpc>
                <a:spcPct val="130000"/>
              </a:lnSpc>
            </a:pPr>
            <a:r>
              <a:rPr lang="zh-CN" altLang="en-US" sz="2400">
                <a:solidFill>
                  <a:schemeClr val="accent1"/>
                </a:solidFill>
                <a:ea typeface="宋体" panose="02010600030101010101" pitchFamily="2" charset="-122"/>
                <a:sym typeface="Arial" panose="020B0604020202020204" pitchFamily="34" charset="0"/>
              </a:rPr>
              <a:t>可用性</a:t>
            </a:r>
            <a:r>
              <a:rPr lang="en-US" altLang="ko-KR" sz="2400">
                <a:ea typeface="Gulim" panose="020B0600000101010101" pitchFamily="34" charset="-127"/>
                <a:sym typeface="Arial" panose="020B0604020202020204" pitchFamily="34" charset="0"/>
              </a:rPr>
              <a:t>: </a:t>
            </a:r>
            <a:r>
              <a:rPr lang="zh-CN" altLang="en-US" sz="2400">
                <a:ea typeface="宋体" panose="02010600030101010101" pitchFamily="2" charset="-122"/>
                <a:sym typeface="Arial" panose="020B0604020202020204" pitchFamily="34" charset="0"/>
              </a:rPr>
              <a:t>确保系统的正常运行</a:t>
            </a:r>
          </a:p>
          <a:p>
            <a:pPr eaLnBrk="1" hangingPunct="1">
              <a:lnSpc>
                <a:spcPct val="130000"/>
              </a:lnSpc>
            </a:pPr>
            <a:r>
              <a:rPr lang="en-US" altLang="ko-KR" sz="1865">
                <a:ea typeface="Gulim" panose="020B0600000101010101" pitchFamily="34" charset="-127"/>
                <a:sym typeface="Arial" panose="020B0604020202020204" pitchFamily="34" charset="0"/>
              </a:rPr>
              <a:t>               (</a:t>
            </a:r>
            <a:r>
              <a:rPr lang="zh-CN" altLang="en-US" sz="1865">
                <a:ea typeface="宋体" panose="02010600030101010101" pitchFamily="2" charset="-122"/>
                <a:sym typeface="Arial" panose="020B0604020202020204" pitchFamily="34" charset="0"/>
              </a:rPr>
              <a:t>例</a:t>
            </a:r>
            <a:r>
              <a:rPr lang="en-US" altLang="ko-KR" sz="1865">
                <a:ea typeface="Gulim" panose="020B0600000101010101" pitchFamily="34" charset="-127"/>
                <a:sym typeface="Arial" panose="020B0604020202020204" pitchFamily="34" charset="0"/>
              </a:rPr>
              <a:t>: DDoS  </a:t>
            </a:r>
            <a:r>
              <a:rPr lang="zh-CN" altLang="en-US" sz="1865">
                <a:ea typeface="宋体" panose="02010600030101010101" pitchFamily="2" charset="-122"/>
                <a:sym typeface="Arial" panose="020B0604020202020204" pitchFamily="34" charset="0"/>
              </a:rPr>
              <a:t>攻击导致无法正常打开网页</a:t>
            </a:r>
            <a:r>
              <a:rPr lang="en-US" altLang="ko-KR" sz="1865">
                <a:ea typeface="Gulim" panose="020B0600000101010101" pitchFamily="34" charset="-127"/>
                <a:sym typeface="Arial" panose="020B0604020202020204" pitchFamily="34" charset="0"/>
              </a:rPr>
              <a:t>)</a:t>
            </a:r>
          </a:p>
        </p:txBody>
      </p:sp>
      <p:pic>
        <p:nvPicPr>
          <p:cNvPr id="2094" name="Picture 4" descr="ê´ë ¨ ì´ë¯¸ì§"/>
          <p:cNvPicPr preferRelativeResize="0">
            <a:picLocks noChangeArrowheads="1"/>
          </p:cNvPicPr>
          <p:nvPr/>
        </p:nvPicPr>
        <p:blipFill>
          <a:blip r:embed="rId3">
            <a:extLst>
              <a:ext uri="{28A0092B-C50C-407E-A947-70E740481C1C}">
                <a14:useLocalDpi xmlns:a14="http://schemas.microsoft.com/office/drawing/2010/main" val="0"/>
              </a:ext>
            </a:extLst>
          </a:blip>
          <a:srcRect l="13297" r="13297"/>
          <a:stretch>
            <a:fillRect/>
          </a:stretch>
        </p:blipFill>
        <p:spPr bwMode="auto">
          <a:xfrm>
            <a:off x="355600" y="3437467"/>
            <a:ext cx="3820584" cy="2774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childTnLst>
                                    <p:set>
                                      <p:cBhvr additive="base">
                                        <p:cTn id="6" dur="1" fill="hold">
                                          <p:stCondLst>
                                            <p:cond delay="0"/>
                                          </p:stCondLst>
                                        </p:cTn>
                                        <p:tgtEl>
                                          <p:spTgt spid="2093"/>
                                        </p:tgtEl>
                                        <p:attrNameLst>
                                          <p:attrName>style.visibility</p:attrName>
                                        </p:attrNameLst>
                                      </p:cBhvr>
                                      <p:to>
                                        <p:strVal val="visible"/>
                                      </p:to>
                                    </p:set>
                                    <p:animEffect transition="in" filter="fade">
                                      <p:cBhvr additive="base">
                                        <p:cTn id="7" dur="500"/>
                                        <p:tgtEl>
                                          <p:spTgt spid="2093"/>
                                        </p:tgtEl>
                                      </p:cBhvr>
                                    </p:animEffect>
                                  </p:childTnLst>
                                </p:cTn>
                              </p:par>
                              <p:par>
                                <p:cTn id="8" presetID="10" presetClass="entr" presetSubtype="0" fill="hold" nodeType="withEffect">
                                  <p:childTnLst>
                                    <p:set>
                                      <p:cBhvr additive="base">
                                        <p:cTn id="9" dur="1" fill="hold">
                                          <p:stCondLst>
                                            <p:cond delay="0"/>
                                          </p:stCondLst>
                                        </p:cTn>
                                        <p:tgtEl>
                                          <p:spTgt spid="2094"/>
                                        </p:tgtEl>
                                        <p:attrNameLst>
                                          <p:attrName>style.visibility</p:attrName>
                                        </p:attrNameLst>
                                      </p:cBhvr>
                                      <p:to>
                                        <p:strVal val="visible"/>
                                      </p:to>
                                    </p:set>
                                    <p:animEffect transition="in" filter="fade">
                                      <p:cBhvr additive="base">
                                        <p:cTn id="10" dur="500"/>
                                        <p:tgtEl>
                                          <p:spTgt spid="2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主体责任梳理</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object 15"/>
          <p:cNvSpPr/>
          <p:nvPr/>
        </p:nvSpPr>
        <p:spPr>
          <a:xfrm>
            <a:off x="3544823" y="3404618"/>
            <a:ext cx="402336" cy="233172"/>
          </a:xfrm>
          <a:prstGeom prst="rect">
            <a:avLst/>
          </a:prstGeom>
          <a:blipFill>
            <a:blip r:embed="rId3" cstate="print"/>
            <a:stretch>
              <a:fillRect/>
            </a:stretch>
          </a:blipFill>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4" name="object 16"/>
          <p:cNvSpPr txBox="1"/>
          <p:nvPr/>
        </p:nvSpPr>
        <p:spPr>
          <a:xfrm>
            <a:off x="1742755" y="1618879"/>
            <a:ext cx="3883660" cy="1858842"/>
          </a:xfrm>
          <a:prstGeom prst="rect">
            <a:avLst/>
          </a:prstGeom>
        </p:spPr>
        <p:txBody>
          <a:bodyPr vert="horz" wrap="square" lIns="0" tIns="12065" rIns="0" bIns="0" rtlCol="0">
            <a:spAutoFit/>
          </a:bodyPr>
          <a:lstStyle/>
          <a:p>
            <a:pPr marL="12700" marR="5080" algn="just" defTabSz="913765">
              <a:lnSpc>
                <a:spcPct val="150000"/>
              </a:lnSpc>
              <a:spcBef>
                <a:spcPts val="95"/>
              </a:spcBef>
            </a:pPr>
            <a:r>
              <a:rPr sz="2000" b="1" spc="1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《网</a:t>
            </a:r>
            <a:r>
              <a:rPr sz="2000" b="1" spc="4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络</a:t>
            </a:r>
            <a:r>
              <a:rPr sz="2000" b="1" spc="1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安全</a:t>
            </a:r>
            <a:r>
              <a:rPr sz="2000" b="1" spc="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法</a:t>
            </a:r>
            <a:r>
              <a:rPr sz="2000" b="1" spc="11"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a:t>
            </a:r>
            <a:r>
              <a:rPr sz="2000" b="1" spc="1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内</a:t>
            </a:r>
            <a:r>
              <a:rPr sz="2000" b="1" spc="4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容</a:t>
            </a:r>
            <a:r>
              <a:rPr sz="2000" b="1" spc="1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以国家网</a:t>
            </a:r>
            <a:r>
              <a:rPr sz="2000" b="1" spc="4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络</a:t>
            </a:r>
            <a:r>
              <a:rPr sz="2000" b="1" spc="1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安 全大</a:t>
            </a:r>
            <a:r>
              <a:rPr sz="2000" b="1" spc="4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政</a:t>
            </a:r>
            <a:r>
              <a:rPr sz="2000" b="1" spc="1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方针和不同</a:t>
            </a:r>
            <a:r>
              <a:rPr sz="2000" b="1" spc="4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主</a:t>
            </a:r>
            <a:r>
              <a:rPr sz="2000" b="1" spc="1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体责任义</a:t>
            </a:r>
            <a:r>
              <a:rPr sz="2000" b="1" spc="4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务</a:t>
            </a:r>
            <a:r>
              <a:rPr sz="2000" b="1" spc="11"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为 </a:t>
            </a:r>
            <a:r>
              <a:rPr sz="2000" b="1" spc="15" dirty="0" err="1">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主，</a:t>
            </a:r>
            <a:r>
              <a:rPr sz="2000" b="1" spc="51" dirty="0" err="1">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这</a:t>
            </a:r>
            <a:r>
              <a:rPr sz="2000" b="1" spc="15" dirty="0" err="1">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是其</a:t>
            </a:r>
            <a:r>
              <a:rPr sz="2000" b="1" spc="20" dirty="0" err="1">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作</a:t>
            </a:r>
            <a:r>
              <a:rPr sz="2000" b="1" spc="15" dirty="0" err="1">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为基</a:t>
            </a:r>
            <a:r>
              <a:rPr sz="2000" b="1" spc="55" dirty="0" err="1">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本</a:t>
            </a:r>
            <a:r>
              <a:rPr sz="2000" b="1" spc="15" dirty="0" err="1">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法体</a:t>
            </a:r>
            <a:r>
              <a:rPr sz="2000" b="1" spc="20" dirty="0" err="1">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现</a:t>
            </a:r>
            <a:r>
              <a:rPr sz="2000" b="1" spc="15" dirty="0" err="1">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出</a:t>
            </a:r>
            <a:r>
              <a:rPr sz="2000" b="1" spc="51" dirty="0" err="1">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的</a:t>
            </a:r>
            <a:r>
              <a:rPr sz="2000" b="1" spc="15" dirty="0" err="1">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重</a:t>
            </a:r>
            <a:r>
              <a:rPr lang="zh-CN" altLang="en-US" sz="2000" b="1" spc="1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要特征之</a:t>
            </a:r>
            <a:r>
              <a:rPr lang="zh-CN" altLang="en-US" sz="2000" b="1" spc="11"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一</a:t>
            </a:r>
            <a:r>
              <a:rPr lang="zh-CN" altLang="en-US" sz="2000" b="1" spc="15" dirty="0">
                <a:solidFill>
                  <a:srgbClr val="375F9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object 18"/>
          <p:cNvSpPr/>
          <p:nvPr/>
        </p:nvSpPr>
        <p:spPr>
          <a:xfrm>
            <a:off x="7707761" y="3284477"/>
            <a:ext cx="913765" cy="913765"/>
          </a:xfrm>
          <a:custGeom>
            <a:avLst/>
            <a:gdLst/>
            <a:ahLst/>
            <a:cxnLst/>
            <a:rect l="l" t="t" r="r" b="b"/>
            <a:pathLst>
              <a:path w="913765" h="913764">
                <a:moveTo>
                  <a:pt x="0" y="456692"/>
                </a:moveTo>
                <a:lnTo>
                  <a:pt x="2357" y="409998"/>
                </a:lnTo>
                <a:lnTo>
                  <a:pt x="9278" y="364653"/>
                </a:lnTo>
                <a:lnTo>
                  <a:pt x="20532" y="320886"/>
                </a:lnTo>
                <a:lnTo>
                  <a:pt x="35889" y="278927"/>
                </a:lnTo>
                <a:lnTo>
                  <a:pt x="55120" y="239006"/>
                </a:lnTo>
                <a:lnTo>
                  <a:pt x="77996" y="201352"/>
                </a:lnTo>
                <a:lnTo>
                  <a:pt x="104286" y="166194"/>
                </a:lnTo>
                <a:lnTo>
                  <a:pt x="133762" y="133762"/>
                </a:lnTo>
                <a:lnTo>
                  <a:pt x="166194" y="104286"/>
                </a:lnTo>
                <a:lnTo>
                  <a:pt x="201352" y="77996"/>
                </a:lnTo>
                <a:lnTo>
                  <a:pt x="239006" y="55120"/>
                </a:lnTo>
                <a:lnTo>
                  <a:pt x="278927" y="35889"/>
                </a:lnTo>
                <a:lnTo>
                  <a:pt x="320886" y="20532"/>
                </a:lnTo>
                <a:lnTo>
                  <a:pt x="364653" y="9278"/>
                </a:lnTo>
                <a:lnTo>
                  <a:pt x="409998" y="2357"/>
                </a:lnTo>
                <a:lnTo>
                  <a:pt x="456691" y="0"/>
                </a:lnTo>
                <a:lnTo>
                  <a:pt x="503385" y="2357"/>
                </a:lnTo>
                <a:lnTo>
                  <a:pt x="548730" y="9278"/>
                </a:lnTo>
                <a:lnTo>
                  <a:pt x="592497" y="20532"/>
                </a:lnTo>
                <a:lnTo>
                  <a:pt x="634456" y="35889"/>
                </a:lnTo>
                <a:lnTo>
                  <a:pt x="674377" y="55120"/>
                </a:lnTo>
                <a:lnTo>
                  <a:pt x="712031" y="77996"/>
                </a:lnTo>
                <a:lnTo>
                  <a:pt x="747189" y="104286"/>
                </a:lnTo>
                <a:lnTo>
                  <a:pt x="779621" y="133762"/>
                </a:lnTo>
                <a:lnTo>
                  <a:pt x="809097" y="166194"/>
                </a:lnTo>
                <a:lnTo>
                  <a:pt x="835387" y="201352"/>
                </a:lnTo>
                <a:lnTo>
                  <a:pt x="858263" y="239006"/>
                </a:lnTo>
                <a:lnTo>
                  <a:pt x="877494" y="278927"/>
                </a:lnTo>
                <a:lnTo>
                  <a:pt x="892851" y="320886"/>
                </a:lnTo>
                <a:lnTo>
                  <a:pt x="904105" y="364653"/>
                </a:lnTo>
                <a:lnTo>
                  <a:pt x="911026" y="409998"/>
                </a:lnTo>
                <a:lnTo>
                  <a:pt x="913384" y="456692"/>
                </a:lnTo>
                <a:lnTo>
                  <a:pt x="911026" y="503385"/>
                </a:lnTo>
                <a:lnTo>
                  <a:pt x="904105" y="548730"/>
                </a:lnTo>
                <a:lnTo>
                  <a:pt x="892851" y="592497"/>
                </a:lnTo>
                <a:lnTo>
                  <a:pt x="877494" y="634456"/>
                </a:lnTo>
                <a:lnTo>
                  <a:pt x="858263" y="674377"/>
                </a:lnTo>
                <a:lnTo>
                  <a:pt x="835387" y="712031"/>
                </a:lnTo>
                <a:lnTo>
                  <a:pt x="809097" y="747189"/>
                </a:lnTo>
                <a:lnTo>
                  <a:pt x="779621" y="779621"/>
                </a:lnTo>
                <a:lnTo>
                  <a:pt x="747189" y="809097"/>
                </a:lnTo>
                <a:lnTo>
                  <a:pt x="712031" y="835387"/>
                </a:lnTo>
                <a:lnTo>
                  <a:pt x="674377" y="858263"/>
                </a:lnTo>
                <a:lnTo>
                  <a:pt x="634456" y="877494"/>
                </a:lnTo>
                <a:lnTo>
                  <a:pt x="592497" y="892851"/>
                </a:lnTo>
                <a:lnTo>
                  <a:pt x="548730" y="904105"/>
                </a:lnTo>
                <a:lnTo>
                  <a:pt x="503385" y="911026"/>
                </a:lnTo>
                <a:lnTo>
                  <a:pt x="456691" y="913383"/>
                </a:lnTo>
                <a:lnTo>
                  <a:pt x="409998" y="911026"/>
                </a:lnTo>
                <a:lnTo>
                  <a:pt x="364653" y="904105"/>
                </a:lnTo>
                <a:lnTo>
                  <a:pt x="320886" y="892851"/>
                </a:lnTo>
                <a:lnTo>
                  <a:pt x="278927" y="877494"/>
                </a:lnTo>
                <a:lnTo>
                  <a:pt x="239006" y="858263"/>
                </a:lnTo>
                <a:lnTo>
                  <a:pt x="201352" y="835387"/>
                </a:lnTo>
                <a:lnTo>
                  <a:pt x="166194" y="809097"/>
                </a:lnTo>
                <a:lnTo>
                  <a:pt x="133762" y="779621"/>
                </a:lnTo>
                <a:lnTo>
                  <a:pt x="104286" y="747189"/>
                </a:lnTo>
                <a:lnTo>
                  <a:pt x="77996" y="712031"/>
                </a:lnTo>
                <a:lnTo>
                  <a:pt x="55120" y="674377"/>
                </a:lnTo>
                <a:lnTo>
                  <a:pt x="35889" y="634456"/>
                </a:lnTo>
                <a:lnTo>
                  <a:pt x="20532" y="592497"/>
                </a:lnTo>
                <a:lnTo>
                  <a:pt x="9278" y="548730"/>
                </a:lnTo>
                <a:lnTo>
                  <a:pt x="2357" y="503385"/>
                </a:lnTo>
                <a:lnTo>
                  <a:pt x="0" y="456692"/>
                </a:lnTo>
                <a:close/>
              </a:path>
            </a:pathLst>
          </a:custGeom>
          <a:ln w="9525">
            <a:solidFill>
              <a:srgbClr val="4F81BC"/>
            </a:solidFill>
          </a:ln>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6" name="object 19"/>
          <p:cNvSpPr txBox="1"/>
          <p:nvPr/>
        </p:nvSpPr>
        <p:spPr>
          <a:xfrm>
            <a:off x="7899019" y="3415107"/>
            <a:ext cx="538480" cy="614272"/>
          </a:xfrm>
          <a:prstGeom prst="rect">
            <a:avLst/>
          </a:prstGeom>
        </p:spPr>
        <p:txBody>
          <a:bodyPr vert="horz" wrap="square" lIns="0" tIns="49531" rIns="0" bIns="0" rtlCol="0">
            <a:spAutoFit/>
          </a:bodyPr>
          <a:lstStyle/>
          <a:p>
            <a:pPr marL="12700" marR="5080" defTabSz="913765">
              <a:lnSpc>
                <a:spcPts val="2160"/>
              </a:lnSpc>
              <a:spcBef>
                <a:spcPts val="390"/>
              </a:spcBef>
            </a:pPr>
            <a:r>
              <a:rPr sz="2000" b="1" spc="15" dirty="0">
                <a:solidFill>
                  <a:srgbClr val="4F81BC"/>
                </a:solidFill>
                <a:latin typeface="微软雅黑" panose="020B0503020204020204" pitchFamily="34" charset="-122"/>
                <a:ea typeface="微软雅黑" panose="020B0503020204020204" pitchFamily="34" charset="-122"/>
                <a:cs typeface="微软雅黑" panose="020B0503020204020204" pitchFamily="34" charset="-122"/>
              </a:rPr>
              <a:t>四大 主体</a:t>
            </a:r>
            <a:endParaRPr sz="20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object 20"/>
          <p:cNvSpPr/>
          <p:nvPr/>
        </p:nvSpPr>
        <p:spPr>
          <a:xfrm>
            <a:off x="8008877" y="2960374"/>
            <a:ext cx="311151" cy="227965"/>
          </a:xfrm>
          <a:custGeom>
            <a:avLst/>
            <a:gdLst/>
            <a:ahLst/>
            <a:cxnLst/>
            <a:rect l="l" t="t" r="r" b="b"/>
            <a:pathLst>
              <a:path w="311150" h="227964">
                <a:moveTo>
                  <a:pt x="248920" y="113791"/>
                </a:moveTo>
                <a:lnTo>
                  <a:pt x="62229" y="113791"/>
                </a:lnTo>
                <a:lnTo>
                  <a:pt x="62229" y="227583"/>
                </a:lnTo>
                <a:lnTo>
                  <a:pt x="248920" y="227583"/>
                </a:lnTo>
                <a:lnTo>
                  <a:pt x="248920" y="113791"/>
                </a:lnTo>
                <a:close/>
              </a:path>
              <a:path w="311150" h="227964">
                <a:moveTo>
                  <a:pt x="155575" y="0"/>
                </a:moveTo>
                <a:lnTo>
                  <a:pt x="0" y="113791"/>
                </a:lnTo>
                <a:lnTo>
                  <a:pt x="311150" y="113791"/>
                </a:lnTo>
                <a:lnTo>
                  <a:pt x="155575" y="0"/>
                </a:lnTo>
                <a:close/>
              </a:path>
            </a:pathLst>
          </a:custGeom>
          <a:solidFill>
            <a:srgbClr val="77923B"/>
          </a:solidFill>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8" name="object 21"/>
          <p:cNvSpPr/>
          <p:nvPr/>
        </p:nvSpPr>
        <p:spPr>
          <a:xfrm>
            <a:off x="7552309" y="1723266"/>
            <a:ext cx="1224280" cy="1141731"/>
          </a:xfrm>
          <a:custGeom>
            <a:avLst/>
            <a:gdLst/>
            <a:ahLst/>
            <a:cxnLst/>
            <a:rect l="l" t="t" r="r" b="b"/>
            <a:pathLst>
              <a:path w="1224279" h="1141730">
                <a:moveTo>
                  <a:pt x="612139" y="0"/>
                </a:moveTo>
                <a:lnTo>
                  <a:pt x="561935" y="1891"/>
                </a:lnTo>
                <a:lnTo>
                  <a:pt x="512848" y="7470"/>
                </a:lnTo>
                <a:lnTo>
                  <a:pt x="465036" y="16587"/>
                </a:lnTo>
                <a:lnTo>
                  <a:pt x="418657" y="29097"/>
                </a:lnTo>
                <a:lnTo>
                  <a:pt x="373868" y="44852"/>
                </a:lnTo>
                <a:lnTo>
                  <a:pt x="330827" y="63707"/>
                </a:lnTo>
                <a:lnTo>
                  <a:pt x="289691" y="85514"/>
                </a:lnTo>
                <a:lnTo>
                  <a:pt x="250618" y="110126"/>
                </a:lnTo>
                <a:lnTo>
                  <a:pt x="213766" y="137397"/>
                </a:lnTo>
                <a:lnTo>
                  <a:pt x="179292" y="167179"/>
                </a:lnTo>
                <a:lnTo>
                  <a:pt x="147353" y="199327"/>
                </a:lnTo>
                <a:lnTo>
                  <a:pt x="118107" y="233693"/>
                </a:lnTo>
                <a:lnTo>
                  <a:pt x="91713" y="270130"/>
                </a:lnTo>
                <a:lnTo>
                  <a:pt x="68326" y="308492"/>
                </a:lnTo>
                <a:lnTo>
                  <a:pt x="48105" y="348632"/>
                </a:lnTo>
                <a:lnTo>
                  <a:pt x="31207" y="390404"/>
                </a:lnTo>
                <a:lnTo>
                  <a:pt x="17790" y="433659"/>
                </a:lnTo>
                <a:lnTo>
                  <a:pt x="8011" y="478252"/>
                </a:lnTo>
                <a:lnTo>
                  <a:pt x="2029" y="524036"/>
                </a:lnTo>
                <a:lnTo>
                  <a:pt x="0" y="570864"/>
                </a:lnTo>
                <a:lnTo>
                  <a:pt x="2029" y="617675"/>
                </a:lnTo>
                <a:lnTo>
                  <a:pt x="8011" y="663446"/>
                </a:lnTo>
                <a:lnTo>
                  <a:pt x="17790" y="708029"/>
                </a:lnTo>
                <a:lnTo>
                  <a:pt x="31207" y="751277"/>
                </a:lnTo>
                <a:lnTo>
                  <a:pt x="48105" y="793043"/>
                </a:lnTo>
                <a:lnTo>
                  <a:pt x="68326" y="833181"/>
                </a:lnTo>
                <a:lnTo>
                  <a:pt x="91713" y="871543"/>
                </a:lnTo>
                <a:lnTo>
                  <a:pt x="118107" y="907981"/>
                </a:lnTo>
                <a:lnTo>
                  <a:pt x="147353" y="942350"/>
                </a:lnTo>
                <a:lnTo>
                  <a:pt x="179292" y="974502"/>
                </a:lnTo>
                <a:lnTo>
                  <a:pt x="213766" y="1004290"/>
                </a:lnTo>
                <a:lnTo>
                  <a:pt x="250618" y="1031567"/>
                </a:lnTo>
                <a:lnTo>
                  <a:pt x="289691" y="1056185"/>
                </a:lnTo>
                <a:lnTo>
                  <a:pt x="330827" y="1077998"/>
                </a:lnTo>
                <a:lnTo>
                  <a:pt x="373868" y="1096859"/>
                </a:lnTo>
                <a:lnTo>
                  <a:pt x="418657" y="1112620"/>
                </a:lnTo>
                <a:lnTo>
                  <a:pt x="465036" y="1125135"/>
                </a:lnTo>
                <a:lnTo>
                  <a:pt x="512848" y="1134256"/>
                </a:lnTo>
                <a:lnTo>
                  <a:pt x="561935" y="1139837"/>
                </a:lnTo>
                <a:lnTo>
                  <a:pt x="612139" y="1141729"/>
                </a:lnTo>
                <a:lnTo>
                  <a:pt x="662343" y="1139837"/>
                </a:lnTo>
                <a:lnTo>
                  <a:pt x="711428" y="1134256"/>
                </a:lnTo>
                <a:lnTo>
                  <a:pt x="759236" y="1125135"/>
                </a:lnTo>
                <a:lnTo>
                  <a:pt x="805609" y="1112620"/>
                </a:lnTo>
                <a:lnTo>
                  <a:pt x="850392" y="1096859"/>
                </a:lnTo>
                <a:lnTo>
                  <a:pt x="893425" y="1077998"/>
                </a:lnTo>
                <a:lnTo>
                  <a:pt x="934552" y="1056185"/>
                </a:lnTo>
                <a:lnTo>
                  <a:pt x="973616" y="1031567"/>
                </a:lnTo>
                <a:lnTo>
                  <a:pt x="1010459" y="1004290"/>
                </a:lnTo>
                <a:lnTo>
                  <a:pt x="1044924" y="974502"/>
                </a:lnTo>
                <a:lnTo>
                  <a:pt x="1076853" y="942350"/>
                </a:lnTo>
                <a:lnTo>
                  <a:pt x="1106089" y="907981"/>
                </a:lnTo>
                <a:lnTo>
                  <a:pt x="1132475" y="871543"/>
                </a:lnTo>
                <a:lnTo>
                  <a:pt x="1155854" y="833181"/>
                </a:lnTo>
                <a:lnTo>
                  <a:pt x="1176067" y="793043"/>
                </a:lnTo>
                <a:lnTo>
                  <a:pt x="1192958" y="751277"/>
                </a:lnTo>
                <a:lnTo>
                  <a:pt x="1206370" y="708029"/>
                </a:lnTo>
                <a:lnTo>
                  <a:pt x="1216144" y="663446"/>
                </a:lnTo>
                <a:lnTo>
                  <a:pt x="1222124" y="617675"/>
                </a:lnTo>
                <a:lnTo>
                  <a:pt x="1224152" y="570864"/>
                </a:lnTo>
                <a:lnTo>
                  <a:pt x="1222124" y="524036"/>
                </a:lnTo>
                <a:lnTo>
                  <a:pt x="1216144" y="478252"/>
                </a:lnTo>
                <a:lnTo>
                  <a:pt x="1206370" y="433659"/>
                </a:lnTo>
                <a:lnTo>
                  <a:pt x="1192958" y="390404"/>
                </a:lnTo>
                <a:lnTo>
                  <a:pt x="1176067" y="348632"/>
                </a:lnTo>
                <a:lnTo>
                  <a:pt x="1155854" y="308492"/>
                </a:lnTo>
                <a:lnTo>
                  <a:pt x="1132475" y="270130"/>
                </a:lnTo>
                <a:lnTo>
                  <a:pt x="1106089" y="233693"/>
                </a:lnTo>
                <a:lnTo>
                  <a:pt x="1076853" y="199327"/>
                </a:lnTo>
                <a:lnTo>
                  <a:pt x="1044924" y="167179"/>
                </a:lnTo>
                <a:lnTo>
                  <a:pt x="1010459" y="137397"/>
                </a:lnTo>
                <a:lnTo>
                  <a:pt x="973616" y="110126"/>
                </a:lnTo>
                <a:lnTo>
                  <a:pt x="934552" y="85514"/>
                </a:lnTo>
                <a:lnTo>
                  <a:pt x="893425" y="63707"/>
                </a:lnTo>
                <a:lnTo>
                  <a:pt x="850392" y="44852"/>
                </a:lnTo>
                <a:lnTo>
                  <a:pt x="805609" y="29097"/>
                </a:lnTo>
                <a:lnTo>
                  <a:pt x="759236" y="16587"/>
                </a:lnTo>
                <a:lnTo>
                  <a:pt x="711428" y="7470"/>
                </a:lnTo>
                <a:lnTo>
                  <a:pt x="662343" y="1891"/>
                </a:lnTo>
                <a:lnTo>
                  <a:pt x="612139" y="0"/>
                </a:lnTo>
                <a:close/>
              </a:path>
            </a:pathLst>
          </a:custGeom>
          <a:solidFill>
            <a:srgbClr val="9BBA58"/>
          </a:solidFill>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9" name="object 22"/>
          <p:cNvSpPr/>
          <p:nvPr/>
        </p:nvSpPr>
        <p:spPr>
          <a:xfrm>
            <a:off x="7552309" y="1723266"/>
            <a:ext cx="1224280" cy="1141731"/>
          </a:xfrm>
          <a:custGeom>
            <a:avLst/>
            <a:gdLst/>
            <a:ahLst/>
            <a:cxnLst/>
            <a:rect l="l" t="t" r="r" b="b"/>
            <a:pathLst>
              <a:path w="1224279" h="1141730">
                <a:moveTo>
                  <a:pt x="0" y="570864"/>
                </a:moveTo>
                <a:lnTo>
                  <a:pt x="2029" y="524036"/>
                </a:lnTo>
                <a:lnTo>
                  <a:pt x="8011" y="478252"/>
                </a:lnTo>
                <a:lnTo>
                  <a:pt x="17790" y="433659"/>
                </a:lnTo>
                <a:lnTo>
                  <a:pt x="31207" y="390404"/>
                </a:lnTo>
                <a:lnTo>
                  <a:pt x="48105" y="348632"/>
                </a:lnTo>
                <a:lnTo>
                  <a:pt x="68326" y="308492"/>
                </a:lnTo>
                <a:lnTo>
                  <a:pt x="91713" y="270130"/>
                </a:lnTo>
                <a:lnTo>
                  <a:pt x="118107" y="233693"/>
                </a:lnTo>
                <a:lnTo>
                  <a:pt x="147353" y="199327"/>
                </a:lnTo>
                <a:lnTo>
                  <a:pt x="179292" y="167179"/>
                </a:lnTo>
                <a:lnTo>
                  <a:pt x="213766" y="137397"/>
                </a:lnTo>
                <a:lnTo>
                  <a:pt x="250618" y="110126"/>
                </a:lnTo>
                <a:lnTo>
                  <a:pt x="289691" y="85514"/>
                </a:lnTo>
                <a:lnTo>
                  <a:pt x="330827" y="63707"/>
                </a:lnTo>
                <a:lnTo>
                  <a:pt x="373868" y="44852"/>
                </a:lnTo>
                <a:lnTo>
                  <a:pt x="418657" y="29097"/>
                </a:lnTo>
                <a:lnTo>
                  <a:pt x="465036" y="16587"/>
                </a:lnTo>
                <a:lnTo>
                  <a:pt x="512848" y="7470"/>
                </a:lnTo>
                <a:lnTo>
                  <a:pt x="561935" y="1891"/>
                </a:lnTo>
                <a:lnTo>
                  <a:pt x="612139" y="0"/>
                </a:lnTo>
                <a:lnTo>
                  <a:pt x="662343" y="1891"/>
                </a:lnTo>
                <a:lnTo>
                  <a:pt x="711428" y="7470"/>
                </a:lnTo>
                <a:lnTo>
                  <a:pt x="759236" y="16587"/>
                </a:lnTo>
                <a:lnTo>
                  <a:pt x="805609" y="29097"/>
                </a:lnTo>
                <a:lnTo>
                  <a:pt x="850392" y="44852"/>
                </a:lnTo>
                <a:lnTo>
                  <a:pt x="893425" y="63707"/>
                </a:lnTo>
                <a:lnTo>
                  <a:pt x="934552" y="85514"/>
                </a:lnTo>
                <a:lnTo>
                  <a:pt x="973616" y="110126"/>
                </a:lnTo>
                <a:lnTo>
                  <a:pt x="1010459" y="137397"/>
                </a:lnTo>
                <a:lnTo>
                  <a:pt x="1044924" y="167179"/>
                </a:lnTo>
                <a:lnTo>
                  <a:pt x="1076853" y="199327"/>
                </a:lnTo>
                <a:lnTo>
                  <a:pt x="1106089" y="233693"/>
                </a:lnTo>
                <a:lnTo>
                  <a:pt x="1132475" y="270130"/>
                </a:lnTo>
                <a:lnTo>
                  <a:pt x="1155854" y="308492"/>
                </a:lnTo>
                <a:lnTo>
                  <a:pt x="1176067" y="348632"/>
                </a:lnTo>
                <a:lnTo>
                  <a:pt x="1192958" y="390404"/>
                </a:lnTo>
                <a:lnTo>
                  <a:pt x="1206370" y="433659"/>
                </a:lnTo>
                <a:lnTo>
                  <a:pt x="1216144" y="478252"/>
                </a:lnTo>
                <a:lnTo>
                  <a:pt x="1222124" y="524036"/>
                </a:lnTo>
                <a:lnTo>
                  <a:pt x="1224152" y="570864"/>
                </a:lnTo>
                <a:lnTo>
                  <a:pt x="1222124" y="617675"/>
                </a:lnTo>
                <a:lnTo>
                  <a:pt x="1216144" y="663446"/>
                </a:lnTo>
                <a:lnTo>
                  <a:pt x="1206370" y="708029"/>
                </a:lnTo>
                <a:lnTo>
                  <a:pt x="1192958" y="751277"/>
                </a:lnTo>
                <a:lnTo>
                  <a:pt x="1176067" y="793043"/>
                </a:lnTo>
                <a:lnTo>
                  <a:pt x="1155854" y="833181"/>
                </a:lnTo>
                <a:lnTo>
                  <a:pt x="1132475" y="871543"/>
                </a:lnTo>
                <a:lnTo>
                  <a:pt x="1106089" y="907981"/>
                </a:lnTo>
                <a:lnTo>
                  <a:pt x="1076853" y="942350"/>
                </a:lnTo>
                <a:lnTo>
                  <a:pt x="1044924" y="974502"/>
                </a:lnTo>
                <a:lnTo>
                  <a:pt x="1010459" y="1004290"/>
                </a:lnTo>
                <a:lnTo>
                  <a:pt x="973616" y="1031567"/>
                </a:lnTo>
                <a:lnTo>
                  <a:pt x="934552" y="1056185"/>
                </a:lnTo>
                <a:lnTo>
                  <a:pt x="893425" y="1077998"/>
                </a:lnTo>
                <a:lnTo>
                  <a:pt x="850392" y="1096859"/>
                </a:lnTo>
                <a:lnTo>
                  <a:pt x="805609" y="1112620"/>
                </a:lnTo>
                <a:lnTo>
                  <a:pt x="759236" y="1125135"/>
                </a:lnTo>
                <a:lnTo>
                  <a:pt x="711428" y="1134256"/>
                </a:lnTo>
                <a:lnTo>
                  <a:pt x="662343" y="1139837"/>
                </a:lnTo>
                <a:lnTo>
                  <a:pt x="612139" y="1141729"/>
                </a:lnTo>
                <a:lnTo>
                  <a:pt x="561935" y="1139837"/>
                </a:lnTo>
                <a:lnTo>
                  <a:pt x="512848" y="1134256"/>
                </a:lnTo>
                <a:lnTo>
                  <a:pt x="465036" y="1125135"/>
                </a:lnTo>
                <a:lnTo>
                  <a:pt x="418657" y="1112620"/>
                </a:lnTo>
                <a:lnTo>
                  <a:pt x="373868" y="1096859"/>
                </a:lnTo>
                <a:lnTo>
                  <a:pt x="330827" y="1077998"/>
                </a:lnTo>
                <a:lnTo>
                  <a:pt x="289691" y="1056185"/>
                </a:lnTo>
                <a:lnTo>
                  <a:pt x="250618" y="1031567"/>
                </a:lnTo>
                <a:lnTo>
                  <a:pt x="213766" y="1004290"/>
                </a:lnTo>
                <a:lnTo>
                  <a:pt x="179292" y="974502"/>
                </a:lnTo>
                <a:lnTo>
                  <a:pt x="147353" y="942350"/>
                </a:lnTo>
                <a:lnTo>
                  <a:pt x="118107" y="907981"/>
                </a:lnTo>
                <a:lnTo>
                  <a:pt x="91713" y="871543"/>
                </a:lnTo>
                <a:lnTo>
                  <a:pt x="68326" y="833181"/>
                </a:lnTo>
                <a:lnTo>
                  <a:pt x="48105" y="793043"/>
                </a:lnTo>
                <a:lnTo>
                  <a:pt x="31207" y="751277"/>
                </a:lnTo>
                <a:lnTo>
                  <a:pt x="17790" y="708029"/>
                </a:lnTo>
                <a:lnTo>
                  <a:pt x="8011" y="663446"/>
                </a:lnTo>
                <a:lnTo>
                  <a:pt x="2029" y="617675"/>
                </a:lnTo>
                <a:lnTo>
                  <a:pt x="0" y="570864"/>
                </a:lnTo>
                <a:close/>
              </a:path>
            </a:pathLst>
          </a:custGeom>
          <a:ln w="25400">
            <a:solidFill>
              <a:srgbClr val="70883E"/>
            </a:solidFill>
          </a:ln>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10" name="object 23"/>
          <p:cNvSpPr txBox="1"/>
          <p:nvPr/>
        </p:nvSpPr>
        <p:spPr>
          <a:xfrm>
            <a:off x="7946263" y="2158951"/>
            <a:ext cx="436880" cy="255968"/>
          </a:xfrm>
          <a:prstGeom prst="rect">
            <a:avLst/>
          </a:prstGeom>
        </p:spPr>
        <p:txBody>
          <a:bodyPr vert="horz" wrap="square" lIns="0" tIns="17145" rIns="0" bIns="0" rtlCol="0">
            <a:spAutoFit/>
          </a:bodyPr>
          <a:lstStyle/>
          <a:p>
            <a:pPr marL="12700" defTabSz="913765">
              <a:spcBef>
                <a:spcPts val="135"/>
              </a:spcBef>
            </a:pPr>
            <a:r>
              <a:rPr sz="1550" b="1" spc="60" dirty="0">
                <a:solidFill>
                  <a:srgbClr val="FFFFFF"/>
                </a:solidFill>
                <a:latin typeface="黑体" panose="02010609060101010101" charset="-122"/>
                <a:ea typeface="微软雅黑" panose="020B0503020204020204" pitchFamily="34" charset="-122"/>
                <a:cs typeface="黑体" panose="02010609060101010101" charset="-122"/>
              </a:rPr>
              <a:t>国家</a:t>
            </a:r>
            <a:endParaRPr sz="1550">
              <a:solidFill>
                <a:prstClr val="black"/>
              </a:solidFill>
              <a:latin typeface="黑体" panose="02010609060101010101" charset="-122"/>
              <a:ea typeface="微软雅黑" panose="020B0503020204020204" pitchFamily="34" charset="-122"/>
              <a:cs typeface="黑体" panose="02010609060101010101" charset="-122"/>
            </a:endParaRPr>
          </a:p>
        </p:txBody>
      </p:sp>
      <p:sp>
        <p:nvSpPr>
          <p:cNvPr id="11" name="object 24"/>
          <p:cNvSpPr/>
          <p:nvPr/>
        </p:nvSpPr>
        <p:spPr>
          <a:xfrm>
            <a:off x="8767194" y="3585595"/>
            <a:ext cx="227965" cy="311151"/>
          </a:xfrm>
          <a:custGeom>
            <a:avLst/>
            <a:gdLst/>
            <a:ahLst/>
            <a:cxnLst/>
            <a:rect l="l" t="t" r="r" b="b"/>
            <a:pathLst>
              <a:path w="227965" h="311150">
                <a:moveTo>
                  <a:pt x="113664" y="0"/>
                </a:moveTo>
                <a:lnTo>
                  <a:pt x="113664" y="62229"/>
                </a:lnTo>
                <a:lnTo>
                  <a:pt x="0" y="62229"/>
                </a:lnTo>
                <a:lnTo>
                  <a:pt x="0" y="248919"/>
                </a:lnTo>
                <a:lnTo>
                  <a:pt x="113664" y="248919"/>
                </a:lnTo>
                <a:lnTo>
                  <a:pt x="113664" y="311150"/>
                </a:lnTo>
                <a:lnTo>
                  <a:pt x="227456" y="155575"/>
                </a:lnTo>
                <a:lnTo>
                  <a:pt x="113664" y="0"/>
                </a:lnTo>
                <a:close/>
              </a:path>
            </a:pathLst>
          </a:custGeom>
          <a:solidFill>
            <a:srgbClr val="006FC0"/>
          </a:solidFill>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12" name="object 25"/>
          <p:cNvSpPr/>
          <p:nvPr/>
        </p:nvSpPr>
        <p:spPr>
          <a:xfrm>
            <a:off x="8008877" y="4277870"/>
            <a:ext cx="311151" cy="227965"/>
          </a:xfrm>
          <a:custGeom>
            <a:avLst/>
            <a:gdLst/>
            <a:ahLst/>
            <a:cxnLst/>
            <a:rect l="l" t="t" r="r" b="b"/>
            <a:pathLst>
              <a:path w="311150" h="227964">
                <a:moveTo>
                  <a:pt x="311150" y="113664"/>
                </a:moveTo>
                <a:lnTo>
                  <a:pt x="0" y="113664"/>
                </a:lnTo>
                <a:lnTo>
                  <a:pt x="155575" y="227456"/>
                </a:lnTo>
                <a:lnTo>
                  <a:pt x="311150" y="113664"/>
                </a:lnTo>
                <a:close/>
              </a:path>
              <a:path w="311150" h="227964">
                <a:moveTo>
                  <a:pt x="248920" y="0"/>
                </a:moveTo>
                <a:lnTo>
                  <a:pt x="62229" y="0"/>
                </a:lnTo>
                <a:lnTo>
                  <a:pt x="62229" y="113664"/>
                </a:lnTo>
                <a:lnTo>
                  <a:pt x="248920" y="113664"/>
                </a:lnTo>
                <a:lnTo>
                  <a:pt x="248920" y="0"/>
                </a:lnTo>
                <a:close/>
              </a:path>
            </a:pathLst>
          </a:custGeom>
          <a:solidFill>
            <a:srgbClr val="C00000"/>
          </a:solidFill>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13" name="object 26"/>
          <p:cNvSpPr/>
          <p:nvPr/>
        </p:nvSpPr>
        <p:spPr>
          <a:xfrm>
            <a:off x="7552309" y="4603243"/>
            <a:ext cx="1224280" cy="1141731"/>
          </a:xfrm>
          <a:custGeom>
            <a:avLst/>
            <a:gdLst/>
            <a:ahLst/>
            <a:cxnLst/>
            <a:rect l="l" t="t" r="r" b="b"/>
            <a:pathLst>
              <a:path w="1224279" h="1141729">
                <a:moveTo>
                  <a:pt x="612139" y="0"/>
                </a:moveTo>
                <a:lnTo>
                  <a:pt x="561935" y="1891"/>
                </a:lnTo>
                <a:lnTo>
                  <a:pt x="512848" y="7470"/>
                </a:lnTo>
                <a:lnTo>
                  <a:pt x="465036" y="16587"/>
                </a:lnTo>
                <a:lnTo>
                  <a:pt x="418657" y="29097"/>
                </a:lnTo>
                <a:lnTo>
                  <a:pt x="373868" y="44852"/>
                </a:lnTo>
                <a:lnTo>
                  <a:pt x="330827" y="63707"/>
                </a:lnTo>
                <a:lnTo>
                  <a:pt x="289691" y="85513"/>
                </a:lnTo>
                <a:lnTo>
                  <a:pt x="250618" y="110125"/>
                </a:lnTo>
                <a:lnTo>
                  <a:pt x="213766" y="137395"/>
                </a:lnTo>
                <a:lnTo>
                  <a:pt x="179292" y="167178"/>
                </a:lnTo>
                <a:lnTo>
                  <a:pt x="147353" y="199325"/>
                </a:lnTo>
                <a:lnTo>
                  <a:pt x="118107" y="233690"/>
                </a:lnTo>
                <a:lnTo>
                  <a:pt x="91713" y="270127"/>
                </a:lnTo>
                <a:lnTo>
                  <a:pt x="68326" y="308488"/>
                </a:lnTo>
                <a:lnTo>
                  <a:pt x="48105" y="348627"/>
                </a:lnTo>
                <a:lnTo>
                  <a:pt x="31207" y="390397"/>
                </a:lnTo>
                <a:lnTo>
                  <a:pt x="17790" y="433651"/>
                </a:lnTo>
                <a:lnTo>
                  <a:pt x="8011" y="478243"/>
                </a:lnTo>
                <a:lnTo>
                  <a:pt x="2029" y="524026"/>
                </a:lnTo>
                <a:lnTo>
                  <a:pt x="0" y="570852"/>
                </a:lnTo>
                <a:lnTo>
                  <a:pt x="2029" y="617673"/>
                </a:lnTo>
                <a:lnTo>
                  <a:pt x="8011" y="663452"/>
                </a:lnTo>
                <a:lnTo>
                  <a:pt x="17790" y="708041"/>
                </a:lnTo>
                <a:lnTo>
                  <a:pt x="31207" y="751295"/>
                </a:lnTo>
                <a:lnTo>
                  <a:pt x="48105" y="793064"/>
                </a:lnTo>
                <a:lnTo>
                  <a:pt x="68326" y="833204"/>
                </a:lnTo>
                <a:lnTo>
                  <a:pt x="91713" y="871567"/>
                </a:lnTo>
                <a:lnTo>
                  <a:pt x="118107" y="908006"/>
                </a:lnTo>
                <a:lnTo>
                  <a:pt x="147353" y="942374"/>
                </a:lnTo>
                <a:lnTo>
                  <a:pt x="179292" y="974524"/>
                </a:lnTo>
                <a:lnTo>
                  <a:pt x="213766" y="1004310"/>
                </a:lnTo>
                <a:lnTo>
                  <a:pt x="250618" y="1031584"/>
                </a:lnTo>
                <a:lnTo>
                  <a:pt x="289691" y="1056200"/>
                </a:lnTo>
                <a:lnTo>
                  <a:pt x="330827" y="1078010"/>
                </a:lnTo>
                <a:lnTo>
                  <a:pt x="373868" y="1096868"/>
                </a:lnTo>
                <a:lnTo>
                  <a:pt x="418657" y="1112626"/>
                </a:lnTo>
                <a:lnTo>
                  <a:pt x="465036" y="1125138"/>
                </a:lnTo>
                <a:lnTo>
                  <a:pt x="512848" y="1134258"/>
                </a:lnTo>
                <a:lnTo>
                  <a:pt x="561935" y="1139837"/>
                </a:lnTo>
                <a:lnTo>
                  <a:pt x="612139" y="1141729"/>
                </a:lnTo>
                <a:lnTo>
                  <a:pt x="662343" y="1139837"/>
                </a:lnTo>
                <a:lnTo>
                  <a:pt x="711428" y="1134258"/>
                </a:lnTo>
                <a:lnTo>
                  <a:pt x="759236" y="1125138"/>
                </a:lnTo>
                <a:lnTo>
                  <a:pt x="805609" y="1112626"/>
                </a:lnTo>
                <a:lnTo>
                  <a:pt x="850392" y="1096868"/>
                </a:lnTo>
                <a:lnTo>
                  <a:pt x="893425" y="1078010"/>
                </a:lnTo>
                <a:lnTo>
                  <a:pt x="934552" y="1056200"/>
                </a:lnTo>
                <a:lnTo>
                  <a:pt x="973616" y="1031584"/>
                </a:lnTo>
                <a:lnTo>
                  <a:pt x="1010459" y="1004310"/>
                </a:lnTo>
                <a:lnTo>
                  <a:pt x="1044924" y="974524"/>
                </a:lnTo>
                <a:lnTo>
                  <a:pt x="1076853" y="942374"/>
                </a:lnTo>
                <a:lnTo>
                  <a:pt x="1106089" y="908006"/>
                </a:lnTo>
                <a:lnTo>
                  <a:pt x="1132475" y="871567"/>
                </a:lnTo>
                <a:lnTo>
                  <a:pt x="1155854" y="833204"/>
                </a:lnTo>
                <a:lnTo>
                  <a:pt x="1176067" y="793064"/>
                </a:lnTo>
                <a:lnTo>
                  <a:pt x="1192958" y="751295"/>
                </a:lnTo>
                <a:lnTo>
                  <a:pt x="1206370" y="708041"/>
                </a:lnTo>
                <a:lnTo>
                  <a:pt x="1216144" y="663452"/>
                </a:lnTo>
                <a:lnTo>
                  <a:pt x="1222124" y="617673"/>
                </a:lnTo>
                <a:lnTo>
                  <a:pt x="1224152" y="570852"/>
                </a:lnTo>
                <a:lnTo>
                  <a:pt x="1222124" y="524026"/>
                </a:lnTo>
                <a:lnTo>
                  <a:pt x="1216144" y="478243"/>
                </a:lnTo>
                <a:lnTo>
                  <a:pt x="1206370" y="433651"/>
                </a:lnTo>
                <a:lnTo>
                  <a:pt x="1192958" y="390397"/>
                </a:lnTo>
                <a:lnTo>
                  <a:pt x="1176067" y="348627"/>
                </a:lnTo>
                <a:lnTo>
                  <a:pt x="1155854" y="308488"/>
                </a:lnTo>
                <a:lnTo>
                  <a:pt x="1132475" y="270127"/>
                </a:lnTo>
                <a:lnTo>
                  <a:pt x="1106089" y="233690"/>
                </a:lnTo>
                <a:lnTo>
                  <a:pt x="1076853" y="199325"/>
                </a:lnTo>
                <a:lnTo>
                  <a:pt x="1044924" y="167178"/>
                </a:lnTo>
                <a:lnTo>
                  <a:pt x="1010459" y="137395"/>
                </a:lnTo>
                <a:lnTo>
                  <a:pt x="973616" y="110125"/>
                </a:lnTo>
                <a:lnTo>
                  <a:pt x="934552" y="85513"/>
                </a:lnTo>
                <a:lnTo>
                  <a:pt x="893425" y="63707"/>
                </a:lnTo>
                <a:lnTo>
                  <a:pt x="850392" y="44852"/>
                </a:lnTo>
                <a:lnTo>
                  <a:pt x="805609" y="29097"/>
                </a:lnTo>
                <a:lnTo>
                  <a:pt x="759236" y="16587"/>
                </a:lnTo>
                <a:lnTo>
                  <a:pt x="711428" y="7470"/>
                </a:lnTo>
                <a:lnTo>
                  <a:pt x="662343" y="1891"/>
                </a:lnTo>
                <a:lnTo>
                  <a:pt x="612139" y="0"/>
                </a:lnTo>
                <a:close/>
              </a:path>
            </a:pathLst>
          </a:custGeom>
          <a:solidFill>
            <a:srgbClr val="C0504D"/>
          </a:solidFill>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14" name="object 27"/>
          <p:cNvSpPr/>
          <p:nvPr/>
        </p:nvSpPr>
        <p:spPr>
          <a:xfrm>
            <a:off x="7552309" y="4603243"/>
            <a:ext cx="1224280" cy="1141731"/>
          </a:xfrm>
          <a:custGeom>
            <a:avLst/>
            <a:gdLst/>
            <a:ahLst/>
            <a:cxnLst/>
            <a:rect l="l" t="t" r="r" b="b"/>
            <a:pathLst>
              <a:path w="1224279" h="1141729">
                <a:moveTo>
                  <a:pt x="0" y="570852"/>
                </a:moveTo>
                <a:lnTo>
                  <a:pt x="2029" y="524026"/>
                </a:lnTo>
                <a:lnTo>
                  <a:pt x="8011" y="478243"/>
                </a:lnTo>
                <a:lnTo>
                  <a:pt x="17790" y="433651"/>
                </a:lnTo>
                <a:lnTo>
                  <a:pt x="31207" y="390397"/>
                </a:lnTo>
                <a:lnTo>
                  <a:pt x="48105" y="348627"/>
                </a:lnTo>
                <a:lnTo>
                  <a:pt x="68326" y="308488"/>
                </a:lnTo>
                <a:lnTo>
                  <a:pt x="91713" y="270127"/>
                </a:lnTo>
                <a:lnTo>
                  <a:pt x="118107" y="233690"/>
                </a:lnTo>
                <a:lnTo>
                  <a:pt x="147353" y="199325"/>
                </a:lnTo>
                <a:lnTo>
                  <a:pt x="179292" y="167178"/>
                </a:lnTo>
                <a:lnTo>
                  <a:pt x="213766" y="137395"/>
                </a:lnTo>
                <a:lnTo>
                  <a:pt x="250618" y="110125"/>
                </a:lnTo>
                <a:lnTo>
                  <a:pt x="289691" y="85513"/>
                </a:lnTo>
                <a:lnTo>
                  <a:pt x="330827" y="63707"/>
                </a:lnTo>
                <a:lnTo>
                  <a:pt x="373868" y="44852"/>
                </a:lnTo>
                <a:lnTo>
                  <a:pt x="418657" y="29097"/>
                </a:lnTo>
                <a:lnTo>
                  <a:pt x="465036" y="16587"/>
                </a:lnTo>
                <a:lnTo>
                  <a:pt x="512848" y="7470"/>
                </a:lnTo>
                <a:lnTo>
                  <a:pt x="561935" y="1891"/>
                </a:lnTo>
                <a:lnTo>
                  <a:pt x="612139" y="0"/>
                </a:lnTo>
                <a:lnTo>
                  <a:pt x="662343" y="1891"/>
                </a:lnTo>
                <a:lnTo>
                  <a:pt x="711428" y="7470"/>
                </a:lnTo>
                <a:lnTo>
                  <a:pt x="759236" y="16587"/>
                </a:lnTo>
                <a:lnTo>
                  <a:pt x="805609" y="29097"/>
                </a:lnTo>
                <a:lnTo>
                  <a:pt x="850392" y="44852"/>
                </a:lnTo>
                <a:lnTo>
                  <a:pt x="893425" y="63707"/>
                </a:lnTo>
                <a:lnTo>
                  <a:pt x="934552" y="85513"/>
                </a:lnTo>
                <a:lnTo>
                  <a:pt x="973616" y="110125"/>
                </a:lnTo>
                <a:lnTo>
                  <a:pt x="1010459" y="137395"/>
                </a:lnTo>
                <a:lnTo>
                  <a:pt x="1044924" y="167178"/>
                </a:lnTo>
                <a:lnTo>
                  <a:pt x="1076853" y="199325"/>
                </a:lnTo>
                <a:lnTo>
                  <a:pt x="1106089" y="233690"/>
                </a:lnTo>
                <a:lnTo>
                  <a:pt x="1132475" y="270127"/>
                </a:lnTo>
                <a:lnTo>
                  <a:pt x="1155854" y="308488"/>
                </a:lnTo>
                <a:lnTo>
                  <a:pt x="1176067" y="348627"/>
                </a:lnTo>
                <a:lnTo>
                  <a:pt x="1192958" y="390397"/>
                </a:lnTo>
                <a:lnTo>
                  <a:pt x="1206370" y="433651"/>
                </a:lnTo>
                <a:lnTo>
                  <a:pt x="1216144" y="478243"/>
                </a:lnTo>
                <a:lnTo>
                  <a:pt x="1222124" y="524026"/>
                </a:lnTo>
                <a:lnTo>
                  <a:pt x="1224152" y="570852"/>
                </a:lnTo>
                <a:lnTo>
                  <a:pt x="1222124" y="617673"/>
                </a:lnTo>
                <a:lnTo>
                  <a:pt x="1216144" y="663452"/>
                </a:lnTo>
                <a:lnTo>
                  <a:pt x="1206370" y="708041"/>
                </a:lnTo>
                <a:lnTo>
                  <a:pt x="1192958" y="751295"/>
                </a:lnTo>
                <a:lnTo>
                  <a:pt x="1176067" y="793064"/>
                </a:lnTo>
                <a:lnTo>
                  <a:pt x="1155854" y="833204"/>
                </a:lnTo>
                <a:lnTo>
                  <a:pt x="1132475" y="871567"/>
                </a:lnTo>
                <a:lnTo>
                  <a:pt x="1106089" y="908006"/>
                </a:lnTo>
                <a:lnTo>
                  <a:pt x="1076853" y="942374"/>
                </a:lnTo>
                <a:lnTo>
                  <a:pt x="1044924" y="974524"/>
                </a:lnTo>
                <a:lnTo>
                  <a:pt x="1010459" y="1004310"/>
                </a:lnTo>
                <a:lnTo>
                  <a:pt x="973616" y="1031584"/>
                </a:lnTo>
                <a:lnTo>
                  <a:pt x="934552" y="1056200"/>
                </a:lnTo>
                <a:lnTo>
                  <a:pt x="893425" y="1078010"/>
                </a:lnTo>
                <a:lnTo>
                  <a:pt x="850392" y="1096868"/>
                </a:lnTo>
                <a:lnTo>
                  <a:pt x="805609" y="1112626"/>
                </a:lnTo>
                <a:lnTo>
                  <a:pt x="759236" y="1125138"/>
                </a:lnTo>
                <a:lnTo>
                  <a:pt x="711428" y="1134258"/>
                </a:lnTo>
                <a:lnTo>
                  <a:pt x="662343" y="1139837"/>
                </a:lnTo>
                <a:lnTo>
                  <a:pt x="612139" y="1141729"/>
                </a:lnTo>
                <a:lnTo>
                  <a:pt x="561935" y="1139837"/>
                </a:lnTo>
                <a:lnTo>
                  <a:pt x="512848" y="1134258"/>
                </a:lnTo>
                <a:lnTo>
                  <a:pt x="465036" y="1125138"/>
                </a:lnTo>
                <a:lnTo>
                  <a:pt x="418657" y="1112626"/>
                </a:lnTo>
                <a:lnTo>
                  <a:pt x="373868" y="1096868"/>
                </a:lnTo>
                <a:lnTo>
                  <a:pt x="330827" y="1078010"/>
                </a:lnTo>
                <a:lnTo>
                  <a:pt x="289691" y="1056200"/>
                </a:lnTo>
                <a:lnTo>
                  <a:pt x="250618" y="1031584"/>
                </a:lnTo>
                <a:lnTo>
                  <a:pt x="213766" y="1004310"/>
                </a:lnTo>
                <a:lnTo>
                  <a:pt x="179292" y="974524"/>
                </a:lnTo>
                <a:lnTo>
                  <a:pt x="147353" y="942374"/>
                </a:lnTo>
                <a:lnTo>
                  <a:pt x="118107" y="908006"/>
                </a:lnTo>
                <a:lnTo>
                  <a:pt x="91713" y="871567"/>
                </a:lnTo>
                <a:lnTo>
                  <a:pt x="68326" y="833204"/>
                </a:lnTo>
                <a:lnTo>
                  <a:pt x="48105" y="793064"/>
                </a:lnTo>
                <a:lnTo>
                  <a:pt x="31207" y="751295"/>
                </a:lnTo>
                <a:lnTo>
                  <a:pt x="17790" y="708041"/>
                </a:lnTo>
                <a:lnTo>
                  <a:pt x="8011" y="663452"/>
                </a:lnTo>
                <a:lnTo>
                  <a:pt x="2029" y="617673"/>
                </a:lnTo>
                <a:lnTo>
                  <a:pt x="0" y="570852"/>
                </a:lnTo>
                <a:close/>
              </a:path>
            </a:pathLst>
          </a:custGeom>
          <a:ln w="25400">
            <a:solidFill>
              <a:srgbClr val="8B3836"/>
            </a:solidFill>
          </a:ln>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15" name="object 28"/>
          <p:cNvSpPr txBox="1"/>
          <p:nvPr/>
        </p:nvSpPr>
        <p:spPr>
          <a:xfrm>
            <a:off x="7745095" y="4931462"/>
            <a:ext cx="848360" cy="478977"/>
          </a:xfrm>
          <a:prstGeom prst="rect">
            <a:avLst/>
          </a:prstGeom>
        </p:spPr>
        <p:txBody>
          <a:bodyPr vert="horz" wrap="square" lIns="0" tIns="17145" rIns="0" bIns="0" rtlCol="0">
            <a:spAutoFit/>
          </a:bodyPr>
          <a:lstStyle/>
          <a:p>
            <a:pPr algn="ctr" defTabSz="913765">
              <a:lnSpc>
                <a:spcPts val="1795"/>
              </a:lnSpc>
              <a:spcBef>
                <a:spcPts val="135"/>
              </a:spcBef>
            </a:pPr>
            <a:r>
              <a:rPr sz="1550" b="1" spc="60" dirty="0">
                <a:solidFill>
                  <a:srgbClr val="FFFFFF"/>
                </a:solidFill>
                <a:latin typeface="黑体" panose="02010609060101010101" charset="-122"/>
                <a:ea typeface="微软雅黑" panose="020B0503020204020204" pitchFamily="34" charset="-122"/>
                <a:cs typeface="黑体" panose="02010609060101010101" charset="-122"/>
              </a:rPr>
              <a:t>网络运营</a:t>
            </a:r>
            <a:endParaRPr sz="1550" dirty="0">
              <a:solidFill>
                <a:prstClr val="black"/>
              </a:solidFill>
              <a:latin typeface="黑体" panose="02010609060101010101" charset="-122"/>
              <a:ea typeface="微软雅黑" panose="020B0503020204020204" pitchFamily="34" charset="-122"/>
              <a:cs typeface="黑体" panose="02010609060101010101" charset="-122"/>
            </a:endParaRPr>
          </a:p>
          <a:p>
            <a:pPr marR="1270" algn="ctr" defTabSz="913765">
              <a:lnSpc>
                <a:spcPts val="1795"/>
              </a:lnSpc>
            </a:pPr>
            <a:r>
              <a:rPr sz="1550" b="1" spc="25" dirty="0">
                <a:solidFill>
                  <a:srgbClr val="FFFFFF"/>
                </a:solidFill>
                <a:latin typeface="黑体" panose="02010609060101010101" charset="-122"/>
                <a:ea typeface="微软雅黑" panose="020B0503020204020204" pitchFamily="34" charset="-122"/>
                <a:cs typeface="黑体" panose="02010609060101010101" charset="-122"/>
              </a:rPr>
              <a:t>者</a:t>
            </a:r>
            <a:endParaRPr sz="1550" dirty="0">
              <a:solidFill>
                <a:prstClr val="black"/>
              </a:solidFill>
              <a:latin typeface="黑体" panose="02010609060101010101" charset="-122"/>
              <a:ea typeface="微软雅黑" panose="020B0503020204020204" pitchFamily="34" charset="-122"/>
              <a:cs typeface="黑体" panose="02010609060101010101" charset="-122"/>
            </a:endParaRPr>
          </a:p>
        </p:txBody>
      </p:sp>
      <p:sp>
        <p:nvSpPr>
          <p:cNvPr id="16" name="object 29"/>
          <p:cNvSpPr/>
          <p:nvPr/>
        </p:nvSpPr>
        <p:spPr>
          <a:xfrm>
            <a:off x="6108572" y="3107566"/>
            <a:ext cx="1224280" cy="1141731"/>
          </a:xfrm>
          <a:custGeom>
            <a:avLst/>
            <a:gdLst/>
            <a:ahLst/>
            <a:cxnLst/>
            <a:rect l="l" t="t" r="r" b="b"/>
            <a:pathLst>
              <a:path w="1224279" h="1141729">
                <a:moveTo>
                  <a:pt x="612013" y="0"/>
                </a:moveTo>
                <a:lnTo>
                  <a:pt x="561826" y="1892"/>
                </a:lnTo>
                <a:lnTo>
                  <a:pt x="512755" y="7473"/>
                </a:lnTo>
                <a:lnTo>
                  <a:pt x="464958" y="16594"/>
                </a:lnTo>
                <a:lnTo>
                  <a:pt x="418591" y="29109"/>
                </a:lnTo>
                <a:lnTo>
                  <a:pt x="373814" y="44870"/>
                </a:lnTo>
                <a:lnTo>
                  <a:pt x="330783" y="63731"/>
                </a:lnTo>
                <a:lnTo>
                  <a:pt x="289656" y="85544"/>
                </a:lnTo>
                <a:lnTo>
                  <a:pt x="250591" y="110162"/>
                </a:lnTo>
                <a:lnTo>
                  <a:pt x="213745" y="137439"/>
                </a:lnTo>
                <a:lnTo>
                  <a:pt x="179276" y="167227"/>
                </a:lnTo>
                <a:lnTo>
                  <a:pt x="147341" y="199379"/>
                </a:lnTo>
                <a:lnTo>
                  <a:pt x="118099" y="233748"/>
                </a:lnTo>
                <a:lnTo>
                  <a:pt x="91707" y="270186"/>
                </a:lnTo>
                <a:lnTo>
                  <a:pt x="68322" y="308548"/>
                </a:lnTo>
                <a:lnTo>
                  <a:pt x="48103" y="348686"/>
                </a:lnTo>
                <a:lnTo>
                  <a:pt x="31206" y="390452"/>
                </a:lnTo>
                <a:lnTo>
                  <a:pt x="17790" y="433700"/>
                </a:lnTo>
                <a:lnTo>
                  <a:pt x="8011" y="478283"/>
                </a:lnTo>
                <a:lnTo>
                  <a:pt x="2029" y="524054"/>
                </a:lnTo>
                <a:lnTo>
                  <a:pt x="0" y="570864"/>
                </a:lnTo>
                <a:lnTo>
                  <a:pt x="2029" y="617693"/>
                </a:lnTo>
                <a:lnTo>
                  <a:pt x="8011" y="663477"/>
                </a:lnTo>
                <a:lnTo>
                  <a:pt x="17790" y="708070"/>
                </a:lnTo>
                <a:lnTo>
                  <a:pt x="31206" y="751325"/>
                </a:lnTo>
                <a:lnTo>
                  <a:pt x="48103" y="793097"/>
                </a:lnTo>
                <a:lnTo>
                  <a:pt x="68322" y="833237"/>
                </a:lnTo>
                <a:lnTo>
                  <a:pt x="91707" y="871599"/>
                </a:lnTo>
                <a:lnTo>
                  <a:pt x="118099" y="908036"/>
                </a:lnTo>
                <a:lnTo>
                  <a:pt x="147341" y="942402"/>
                </a:lnTo>
                <a:lnTo>
                  <a:pt x="179276" y="974550"/>
                </a:lnTo>
                <a:lnTo>
                  <a:pt x="213745" y="1004332"/>
                </a:lnTo>
                <a:lnTo>
                  <a:pt x="250591" y="1031603"/>
                </a:lnTo>
                <a:lnTo>
                  <a:pt x="289656" y="1056215"/>
                </a:lnTo>
                <a:lnTo>
                  <a:pt x="330783" y="1078022"/>
                </a:lnTo>
                <a:lnTo>
                  <a:pt x="373814" y="1096877"/>
                </a:lnTo>
                <a:lnTo>
                  <a:pt x="418592" y="1112632"/>
                </a:lnTo>
                <a:lnTo>
                  <a:pt x="464958" y="1125142"/>
                </a:lnTo>
                <a:lnTo>
                  <a:pt x="512755" y="1134259"/>
                </a:lnTo>
                <a:lnTo>
                  <a:pt x="561826" y="1139838"/>
                </a:lnTo>
                <a:lnTo>
                  <a:pt x="612013" y="1141730"/>
                </a:lnTo>
                <a:lnTo>
                  <a:pt x="662217" y="1139838"/>
                </a:lnTo>
                <a:lnTo>
                  <a:pt x="711304" y="1134259"/>
                </a:lnTo>
                <a:lnTo>
                  <a:pt x="759116" y="1125142"/>
                </a:lnTo>
                <a:lnTo>
                  <a:pt x="805495" y="1112632"/>
                </a:lnTo>
                <a:lnTo>
                  <a:pt x="850284" y="1096877"/>
                </a:lnTo>
                <a:lnTo>
                  <a:pt x="893325" y="1078022"/>
                </a:lnTo>
                <a:lnTo>
                  <a:pt x="934461" y="1056215"/>
                </a:lnTo>
                <a:lnTo>
                  <a:pt x="973534" y="1031603"/>
                </a:lnTo>
                <a:lnTo>
                  <a:pt x="1010386" y="1004332"/>
                </a:lnTo>
                <a:lnTo>
                  <a:pt x="1044860" y="974550"/>
                </a:lnTo>
                <a:lnTo>
                  <a:pt x="1076799" y="942402"/>
                </a:lnTo>
                <a:lnTo>
                  <a:pt x="1106045" y="908036"/>
                </a:lnTo>
                <a:lnTo>
                  <a:pt x="1132439" y="871599"/>
                </a:lnTo>
                <a:lnTo>
                  <a:pt x="1155826" y="833237"/>
                </a:lnTo>
                <a:lnTo>
                  <a:pt x="1176047" y="793097"/>
                </a:lnTo>
                <a:lnTo>
                  <a:pt x="1192945" y="751325"/>
                </a:lnTo>
                <a:lnTo>
                  <a:pt x="1206362" y="708070"/>
                </a:lnTo>
                <a:lnTo>
                  <a:pt x="1216141" y="663477"/>
                </a:lnTo>
                <a:lnTo>
                  <a:pt x="1222123" y="617693"/>
                </a:lnTo>
                <a:lnTo>
                  <a:pt x="1224152" y="570864"/>
                </a:lnTo>
                <a:lnTo>
                  <a:pt x="1222123" y="524054"/>
                </a:lnTo>
                <a:lnTo>
                  <a:pt x="1216141" y="478283"/>
                </a:lnTo>
                <a:lnTo>
                  <a:pt x="1206362" y="433700"/>
                </a:lnTo>
                <a:lnTo>
                  <a:pt x="1192945" y="390452"/>
                </a:lnTo>
                <a:lnTo>
                  <a:pt x="1176047" y="348686"/>
                </a:lnTo>
                <a:lnTo>
                  <a:pt x="1155826" y="308548"/>
                </a:lnTo>
                <a:lnTo>
                  <a:pt x="1132439" y="270186"/>
                </a:lnTo>
                <a:lnTo>
                  <a:pt x="1106045" y="233748"/>
                </a:lnTo>
                <a:lnTo>
                  <a:pt x="1076799" y="199379"/>
                </a:lnTo>
                <a:lnTo>
                  <a:pt x="1044860" y="167227"/>
                </a:lnTo>
                <a:lnTo>
                  <a:pt x="1010386" y="137439"/>
                </a:lnTo>
                <a:lnTo>
                  <a:pt x="973534" y="110162"/>
                </a:lnTo>
                <a:lnTo>
                  <a:pt x="934461" y="85544"/>
                </a:lnTo>
                <a:lnTo>
                  <a:pt x="893325" y="63731"/>
                </a:lnTo>
                <a:lnTo>
                  <a:pt x="850284" y="44870"/>
                </a:lnTo>
                <a:lnTo>
                  <a:pt x="805495" y="29109"/>
                </a:lnTo>
                <a:lnTo>
                  <a:pt x="759116" y="16594"/>
                </a:lnTo>
                <a:lnTo>
                  <a:pt x="711304" y="7473"/>
                </a:lnTo>
                <a:lnTo>
                  <a:pt x="662217" y="1892"/>
                </a:lnTo>
                <a:lnTo>
                  <a:pt x="612013" y="0"/>
                </a:lnTo>
                <a:close/>
              </a:path>
            </a:pathLst>
          </a:custGeom>
          <a:solidFill>
            <a:srgbClr val="8063A1"/>
          </a:solidFill>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17" name="object 30"/>
          <p:cNvSpPr/>
          <p:nvPr/>
        </p:nvSpPr>
        <p:spPr>
          <a:xfrm>
            <a:off x="6108572" y="3107566"/>
            <a:ext cx="1224280" cy="1141731"/>
          </a:xfrm>
          <a:custGeom>
            <a:avLst/>
            <a:gdLst/>
            <a:ahLst/>
            <a:cxnLst/>
            <a:rect l="l" t="t" r="r" b="b"/>
            <a:pathLst>
              <a:path w="1224279" h="1141729">
                <a:moveTo>
                  <a:pt x="0" y="570864"/>
                </a:moveTo>
                <a:lnTo>
                  <a:pt x="2029" y="524054"/>
                </a:lnTo>
                <a:lnTo>
                  <a:pt x="8011" y="478283"/>
                </a:lnTo>
                <a:lnTo>
                  <a:pt x="17790" y="433700"/>
                </a:lnTo>
                <a:lnTo>
                  <a:pt x="31206" y="390452"/>
                </a:lnTo>
                <a:lnTo>
                  <a:pt x="48103" y="348686"/>
                </a:lnTo>
                <a:lnTo>
                  <a:pt x="68322" y="308548"/>
                </a:lnTo>
                <a:lnTo>
                  <a:pt x="91707" y="270186"/>
                </a:lnTo>
                <a:lnTo>
                  <a:pt x="118099" y="233748"/>
                </a:lnTo>
                <a:lnTo>
                  <a:pt x="147341" y="199379"/>
                </a:lnTo>
                <a:lnTo>
                  <a:pt x="179276" y="167227"/>
                </a:lnTo>
                <a:lnTo>
                  <a:pt x="213745" y="137439"/>
                </a:lnTo>
                <a:lnTo>
                  <a:pt x="250591" y="110162"/>
                </a:lnTo>
                <a:lnTo>
                  <a:pt x="289656" y="85544"/>
                </a:lnTo>
                <a:lnTo>
                  <a:pt x="330783" y="63731"/>
                </a:lnTo>
                <a:lnTo>
                  <a:pt x="373814" y="44870"/>
                </a:lnTo>
                <a:lnTo>
                  <a:pt x="418591" y="29109"/>
                </a:lnTo>
                <a:lnTo>
                  <a:pt x="464958" y="16594"/>
                </a:lnTo>
                <a:lnTo>
                  <a:pt x="512755" y="7473"/>
                </a:lnTo>
                <a:lnTo>
                  <a:pt x="561826" y="1892"/>
                </a:lnTo>
                <a:lnTo>
                  <a:pt x="612013" y="0"/>
                </a:lnTo>
                <a:lnTo>
                  <a:pt x="662217" y="1892"/>
                </a:lnTo>
                <a:lnTo>
                  <a:pt x="711304" y="7473"/>
                </a:lnTo>
                <a:lnTo>
                  <a:pt x="759116" y="16594"/>
                </a:lnTo>
                <a:lnTo>
                  <a:pt x="805495" y="29109"/>
                </a:lnTo>
                <a:lnTo>
                  <a:pt x="850284" y="44870"/>
                </a:lnTo>
                <a:lnTo>
                  <a:pt x="893325" y="63731"/>
                </a:lnTo>
                <a:lnTo>
                  <a:pt x="934461" y="85544"/>
                </a:lnTo>
                <a:lnTo>
                  <a:pt x="973534" y="110162"/>
                </a:lnTo>
                <a:lnTo>
                  <a:pt x="1010386" y="137439"/>
                </a:lnTo>
                <a:lnTo>
                  <a:pt x="1044860" y="167227"/>
                </a:lnTo>
                <a:lnTo>
                  <a:pt x="1076799" y="199379"/>
                </a:lnTo>
                <a:lnTo>
                  <a:pt x="1106045" y="233748"/>
                </a:lnTo>
                <a:lnTo>
                  <a:pt x="1132439" y="270186"/>
                </a:lnTo>
                <a:lnTo>
                  <a:pt x="1155826" y="308548"/>
                </a:lnTo>
                <a:lnTo>
                  <a:pt x="1176047" y="348686"/>
                </a:lnTo>
                <a:lnTo>
                  <a:pt x="1192945" y="390452"/>
                </a:lnTo>
                <a:lnTo>
                  <a:pt x="1206362" y="433700"/>
                </a:lnTo>
                <a:lnTo>
                  <a:pt x="1216141" y="478283"/>
                </a:lnTo>
                <a:lnTo>
                  <a:pt x="1222123" y="524054"/>
                </a:lnTo>
                <a:lnTo>
                  <a:pt x="1224152" y="570864"/>
                </a:lnTo>
                <a:lnTo>
                  <a:pt x="1222123" y="617693"/>
                </a:lnTo>
                <a:lnTo>
                  <a:pt x="1216141" y="663477"/>
                </a:lnTo>
                <a:lnTo>
                  <a:pt x="1206362" y="708070"/>
                </a:lnTo>
                <a:lnTo>
                  <a:pt x="1192945" y="751325"/>
                </a:lnTo>
                <a:lnTo>
                  <a:pt x="1176047" y="793097"/>
                </a:lnTo>
                <a:lnTo>
                  <a:pt x="1155826" y="833237"/>
                </a:lnTo>
                <a:lnTo>
                  <a:pt x="1132439" y="871599"/>
                </a:lnTo>
                <a:lnTo>
                  <a:pt x="1106045" y="908036"/>
                </a:lnTo>
                <a:lnTo>
                  <a:pt x="1076799" y="942402"/>
                </a:lnTo>
                <a:lnTo>
                  <a:pt x="1044860" y="974550"/>
                </a:lnTo>
                <a:lnTo>
                  <a:pt x="1010386" y="1004332"/>
                </a:lnTo>
                <a:lnTo>
                  <a:pt x="973534" y="1031603"/>
                </a:lnTo>
                <a:lnTo>
                  <a:pt x="934461" y="1056215"/>
                </a:lnTo>
                <a:lnTo>
                  <a:pt x="893325" y="1078022"/>
                </a:lnTo>
                <a:lnTo>
                  <a:pt x="850284" y="1096877"/>
                </a:lnTo>
                <a:lnTo>
                  <a:pt x="805495" y="1112632"/>
                </a:lnTo>
                <a:lnTo>
                  <a:pt x="759116" y="1125142"/>
                </a:lnTo>
                <a:lnTo>
                  <a:pt x="711304" y="1134259"/>
                </a:lnTo>
                <a:lnTo>
                  <a:pt x="662217" y="1139838"/>
                </a:lnTo>
                <a:lnTo>
                  <a:pt x="612013" y="1141730"/>
                </a:lnTo>
                <a:lnTo>
                  <a:pt x="561826" y="1139838"/>
                </a:lnTo>
                <a:lnTo>
                  <a:pt x="512755" y="1134259"/>
                </a:lnTo>
                <a:lnTo>
                  <a:pt x="464958" y="1125142"/>
                </a:lnTo>
                <a:lnTo>
                  <a:pt x="418591" y="1112632"/>
                </a:lnTo>
                <a:lnTo>
                  <a:pt x="373814" y="1096877"/>
                </a:lnTo>
                <a:lnTo>
                  <a:pt x="330783" y="1078022"/>
                </a:lnTo>
                <a:lnTo>
                  <a:pt x="289656" y="1056215"/>
                </a:lnTo>
                <a:lnTo>
                  <a:pt x="250591" y="1031603"/>
                </a:lnTo>
                <a:lnTo>
                  <a:pt x="213745" y="1004332"/>
                </a:lnTo>
                <a:lnTo>
                  <a:pt x="179276" y="974550"/>
                </a:lnTo>
                <a:lnTo>
                  <a:pt x="147341" y="942402"/>
                </a:lnTo>
                <a:lnTo>
                  <a:pt x="118099" y="908036"/>
                </a:lnTo>
                <a:lnTo>
                  <a:pt x="91707" y="871599"/>
                </a:lnTo>
                <a:lnTo>
                  <a:pt x="68322" y="833237"/>
                </a:lnTo>
                <a:lnTo>
                  <a:pt x="48103" y="793097"/>
                </a:lnTo>
                <a:lnTo>
                  <a:pt x="31206" y="751325"/>
                </a:lnTo>
                <a:lnTo>
                  <a:pt x="17790" y="708070"/>
                </a:lnTo>
                <a:lnTo>
                  <a:pt x="8011" y="663477"/>
                </a:lnTo>
                <a:lnTo>
                  <a:pt x="2029" y="617693"/>
                </a:lnTo>
                <a:lnTo>
                  <a:pt x="0" y="570864"/>
                </a:lnTo>
                <a:close/>
              </a:path>
            </a:pathLst>
          </a:custGeom>
          <a:ln w="25400">
            <a:solidFill>
              <a:srgbClr val="5C4676"/>
            </a:solidFill>
          </a:ln>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18" name="object 31"/>
          <p:cNvSpPr txBox="1"/>
          <p:nvPr/>
        </p:nvSpPr>
        <p:spPr>
          <a:xfrm>
            <a:off x="6198235" y="3324811"/>
            <a:ext cx="1054100" cy="696986"/>
          </a:xfrm>
          <a:prstGeom prst="rect">
            <a:avLst/>
          </a:prstGeom>
        </p:spPr>
        <p:txBody>
          <a:bodyPr vert="horz" wrap="square" lIns="0" tIns="17145" rIns="0" bIns="0" rtlCol="0">
            <a:spAutoFit/>
          </a:bodyPr>
          <a:lstStyle/>
          <a:p>
            <a:pPr marL="12700" defTabSz="913765">
              <a:lnSpc>
                <a:spcPts val="1795"/>
              </a:lnSpc>
              <a:spcBef>
                <a:spcPts val="135"/>
              </a:spcBef>
            </a:pPr>
            <a:r>
              <a:rPr sz="1550" b="1" spc="60" dirty="0">
                <a:solidFill>
                  <a:srgbClr val="FFFFFF"/>
                </a:solidFill>
                <a:latin typeface="黑体" panose="02010609060101010101" charset="-122"/>
                <a:ea typeface="微软雅黑" panose="020B0503020204020204" pitchFamily="34" charset="-122"/>
                <a:cs typeface="黑体" panose="02010609060101010101" charset="-122"/>
              </a:rPr>
              <a:t>网络产品、</a:t>
            </a:r>
            <a:endParaRPr sz="1550" dirty="0">
              <a:solidFill>
                <a:prstClr val="black"/>
              </a:solidFill>
              <a:latin typeface="黑体" panose="02010609060101010101" charset="-122"/>
              <a:ea typeface="微软雅黑" panose="020B0503020204020204" pitchFamily="34" charset="-122"/>
              <a:cs typeface="黑体" panose="02010609060101010101" charset="-122"/>
            </a:endParaRPr>
          </a:p>
          <a:p>
            <a:pPr marL="337185" marR="192405" indent="-306705" defTabSz="913765">
              <a:lnSpc>
                <a:spcPts val="1730"/>
              </a:lnSpc>
              <a:spcBef>
                <a:spcPts val="100"/>
              </a:spcBef>
            </a:pPr>
            <a:r>
              <a:rPr sz="1550" b="1" spc="60" dirty="0">
                <a:solidFill>
                  <a:srgbClr val="FFFFFF"/>
                </a:solidFill>
                <a:latin typeface="黑体" panose="02010609060101010101" charset="-122"/>
                <a:ea typeface="微软雅黑" panose="020B0503020204020204" pitchFamily="34" charset="-122"/>
                <a:cs typeface="黑体" panose="02010609060101010101" charset="-122"/>
              </a:rPr>
              <a:t>服务提供 </a:t>
            </a:r>
            <a:r>
              <a:rPr sz="1550" b="1" spc="25" dirty="0">
                <a:solidFill>
                  <a:srgbClr val="FFFFFF"/>
                </a:solidFill>
                <a:latin typeface="黑体" panose="02010609060101010101" charset="-122"/>
                <a:ea typeface="微软雅黑" panose="020B0503020204020204" pitchFamily="34" charset="-122"/>
                <a:cs typeface="黑体" panose="02010609060101010101" charset="-122"/>
              </a:rPr>
              <a:t>者</a:t>
            </a:r>
            <a:endParaRPr sz="1550" dirty="0">
              <a:solidFill>
                <a:prstClr val="black"/>
              </a:solidFill>
              <a:latin typeface="黑体" panose="02010609060101010101" charset="-122"/>
              <a:ea typeface="微软雅黑" panose="020B0503020204020204" pitchFamily="34" charset="-122"/>
              <a:cs typeface="黑体" panose="02010609060101010101" charset="-122"/>
            </a:endParaRPr>
          </a:p>
        </p:txBody>
      </p:sp>
      <p:sp>
        <p:nvSpPr>
          <p:cNvPr id="19" name="object 32"/>
          <p:cNvSpPr/>
          <p:nvPr/>
        </p:nvSpPr>
        <p:spPr>
          <a:xfrm>
            <a:off x="3233041" y="4197849"/>
            <a:ext cx="2371471" cy="1570991"/>
          </a:xfrm>
          <a:prstGeom prst="rect">
            <a:avLst/>
          </a:prstGeom>
          <a:blipFill>
            <a:blip r:embed="rId4" cstate="print"/>
            <a:stretch>
              <a:fillRect/>
            </a:stretch>
          </a:blipFill>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20" name="object 33"/>
          <p:cNvSpPr/>
          <p:nvPr/>
        </p:nvSpPr>
        <p:spPr>
          <a:xfrm>
            <a:off x="9092311" y="3090294"/>
            <a:ext cx="1224280" cy="1141731"/>
          </a:xfrm>
          <a:custGeom>
            <a:avLst/>
            <a:gdLst/>
            <a:ahLst/>
            <a:cxnLst/>
            <a:rect l="l" t="t" r="r" b="b"/>
            <a:pathLst>
              <a:path w="1224279" h="1141729">
                <a:moveTo>
                  <a:pt x="612140" y="0"/>
                </a:moveTo>
                <a:lnTo>
                  <a:pt x="561935" y="1891"/>
                </a:lnTo>
                <a:lnTo>
                  <a:pt x="512848" y="7470"/>
                </a:lnTo>
                <a:lnTo>
                  <a:pt x="465036" y="16587"/>
                </a:lnTo>
                <a:lnTo>
                  <a:pt x="418657" y="29097"/>
                </a:lnTo>
                <a:lnTo>
                  <a:pt x="373868" y="44852"/>
                </a:lnTo>
                <a:lnTo>
                  <a:pt x="330827" y="63707"/>
                </a:lnTo>
                <a:lnTo>
                  <a:pt x="289691" y="85514"/>
                </a:lnTo>
                <a:lnTo>
                  <a:pt x="250618" y="110126"/>
                </a:lnTo>
                <a:lnTo>
                  <a:pt x="213766" y="137397"/>
                </a:lnTo>
                <a:lnTo>
                  <a:pt x="179292" y="167179"/>
                </a:lnTo>
                <a:lnTo>
                  <a:pt x="147353" y="199327"/>
                </a:lnTo>
                <a:lnTo>
                  <a:pt x="118107" y="233693"/>
                </a:lnTo>
                <a:lnTo>
                  <a:pt x="91713" y="270130"/>
                </a:lnTo>
                <a:lnTo>
                  <a:pt x="68326" y="308492"/>
                </a:lnTo>
                <a:lnTo>
                  <a:pt x="48105" y="348632"/>
                </a:lnTo>
                <a:lnTo>
                  <a:pt x="31207" y="390404"/>
                </a:lnTo>
                <a:lnTo>
                  <a:pt x="17790" y="433659"/>
                </a:lnTo>
                <a:lnTo>
                  <a:pt x="8011" y="478252"/>
                </a:lnTo>
                <a:lnTo>
                  <a:pt x="2029" y="524036"/>
                </a:lnTo>
                <a:lnTo>
                  <a:pt x="0" y="570865"/>
                </a:lnTo>
                <a:lnTo>
                  <a:pt x="2029" y="617675"/>
                </a:lnTo>
                <a:lnTo>
                  <a:pt x="8011" y="663446"/>
                </a:lnTo>
                <a:lnTo>
                  <a:pt x="17790" y="708029"/>
                </a:lnTo>
                <a:lnTo>
                  <a:pt x="31207" y="751277"/>
                </a:lnTo>
                <a:lnTo>
                  <a:pt x="48105" y="793043"/>
                </a:lnTo>
                <a:lnTo>
                  <a:pt x="68326" y="833181"/>
                </a:lnTo>
                <a:lnTo>
                  <a:pt x="91713" y="871543"/>
                </a:lnTo>
                <a:lnTo>
                  <a:pt x="118107" y="907981"/>
                </a:lnTo>
                <a:lnTo>
                  <a:pt x="147353" y="942350"/>
                </a:lnTo>
                <a:lnTo>
                  <a:pt x="179292" y="974502"/>
                </a:lnTo>
                <a:lnTo>
                  <a:pt x="213766" y="1004290"/>
                </a:lnTo>
                <a:lnTo>
                  <a:pt x="250618" y="1031567"/>
                </a:lnTo>
                <a:lnTo>
                  <a:pt x="289691" y="1056185"/>
                </a:lnTo>
                <a:lnTo>
                  <a:pt x="330827" y="1077998"/>
                </a:lnTo>
                <a:lnTo>
                  <a:pt x="373868" y="1096859"/>
                </a:lnTo>
                <a:lnTo>
                  <a:pt x="418657" y="1112620"/>
                </a:lnTo>
                <a:lnTo>
                  <a:pt x="465036" y="1125135"/>
                </a:lnTo>
                <a:lnTo>
                  <a:pt x="512848" y="1134256"/>
                </a:lnTo>
                <a:lnTo>
                  <a:pt x="561935" y="1139837"/>
                </a:lnTo>
                <a:lnTo>
                  <a:pt x="612140" y="1141730"/>
                </a:lnTo>
                <a:lnTo>
                  <a:pt x="662343" y="1139837"/>
                </a:lnTo>
                <a:lnTo>
                  <a:pt x="711428" y="1134256"/>
                </a:lnTo>
                <a:lnTo>
                  <a:pt x="759236" y="1125135"/>
                </a:lnTo>
                <a:lnTo>
                  <a:pt x="805609" y="1112620"/>
                </a:lnTo>
                <a:lnTo>
                  <a:pt x="850392" y="1096859"/>
                </a:lnTo>
                <a:lnTo>
                  <a:pt x="893425" y="1077998"/>
                </a:lnTo>
                <a:lnTo>
                  <a:pt x="934552" y="1056185"/>
                </a:lnTo>
                <a:lnTo>
                  <a:pt x="973616" y="1031567"/>
                </a:lnTo>
                <a:lnTo>
                  <a:pt x="1010459" y="1004290"/>
                </a:lnTo>
                <a:lnTo>
                  <a:pt x="1044924" y="974502"/>
                </a:lnTo>
                <a:lnTo>
                  <a:pt x="1076853" y="942350"/>
                </a:lnTo>
                <a:lnTo>
                  <a:pt x="1106089" y="907981"/>
                </a:lnTo>
                <a:lnTo>
                  <a:pt x="1132475" y="871543"/>
                </a:lnTo>
                <a:lnTo>
                  <a:pt x="1155854" y="833181"/>
                </a:lnTo>
                <a:lnTo>
                  <a:pt x="1176067" y="793043"/>
                </a:lnTo>
                <a:lnTo>
                  <a:pt x="1192958" y="751277"/>
                </a:lnTo>
                <a:lnTo>
                  <a:pt x="1206370" y="708029"/>
                </a:lnTo>
                <a:lnTo>
                  <a:pt x="1216144" y="663446"/>
                </a:lnTo>
                <a:lnTo>
                  <a:pt x="1222124" y="617675"/>
                </a:lnTo>
                <a:lnTo>
                  <a:pt x="1224153" y="570865"/>
                </a:lnTo>
                <a:lnTo>
                  <a:pt x="1222124" y="524036"/>
                </a:lnTo>
                <a:lnTo>
                  <a:pt x="1216144" y="478252"/>
                </a:lnTo>
                <a:lnTo>
                  <a:pt x="1206370" y="433659"/>
                </a:lnTo>
                <a:lnTo>
                  <a:pt x="1192958" y="390404"/>
                </a:lnTo>
                <a:lnTo>
                  <a:pt x="1176067" y="348632"/>
                </a:lnTo>
                <a:lnTo>
                  <a:pt x="1155854" y="308492"/>
                </a:lnTo>
                <a:lnTo>
                  <a:pt x="1132475" y="270130"/>
                </a:lnTo>
                <a:lnTo>
                  <a:pt x="1106089" y="233693"/>
                </a:lnTo>
                <a:lnTo>
                  <a:pt x="1076853" y="199327"/>
                </a:lnTo>
                <a:lnTo>
                  <a:pt x="1044924" y="167179"/>
                </a:lnTo>
                <a:lnTo>
                  <a:pt x="1010459" y="137397"/>
                </a:lnTo>
                <a:lnTo>
                  <a:pt x="973616" y="110126"/>
                </a:lnTo>
                <a:lnTo>
                  <a:pt x="934552" y="85514"/>
                </a:lnTo>
                <a:lnTo>
                  <a:pt x="893425" y="63707"/>
                </a:lnTo>
                <a:lnTo>
                  <a:pt x="850392" y="44852"/>
                </a:lnTo>
                <a:lnTo>
                  <a:pt x="805609" y="29097"/>
                </a:lnTo>
                <a:lnTo>
                  <a:pt x="759236" y="16587"/>
                </a:lnTo>
                <a:lnTo>
                  <a:pt x="711428" y="7470"/>
                </a:lnTo>
                <a:lnTo>
                  <a:pt x="662343" y="1891"/>
                </a:lnTo>
                <a:lnTo>
                  <a:pt x="612140" y="0"/>
                </a:lnTo>
                <a:close/>
              </a:path>
            </a:pathLst>
          </a:custGeom>
          <a:solidFill>
            <a:srgbClr val="4F81BC"/>
          </a:solidFill>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21" name="object 34"/>
          <p:cNvSpPr/>
          <p:nvPr/>
        </p:nvSpPr>
        <p:spPr>
          <a:xfrm>
            <a:off x="9092311" y="3090294"/>
            <a:ext cx="1224280" cy="1141731"/>
          </a:xfrm>
          <a:custGeom>
            <a:avLst/>
            <a:gdLst/>
            <a:ahLst/>
            <a:cxnLst/>
            <a:rect l="l" t="t" r="r" b="b"/>
            <a:pathLst>
              <a:path w="1224279" h="1141729">
                <a:moveTo>
                  <a:pt x="0" y="570865"/>
                </a:moveTo>
                <a:lnTo>
                  <a:pt x="2029" y="524036"/>
                </a:lnTo>
                <a:lnTo>
                  <a:pt x="8011" y="478252"/>
                </a:lnTo>
                <a:lnTo>
                  <a:pt x="17790" y="433659"/>
                </a:lnTo>
                <a:lnTo>
                  <a:pt x="31207" y="390404"/>
                </a:lnTo>
                <a:lnTo>
                  <a:pt x="48105" y="348632"/>
                </a:lnTo>
                <a:lnTo>
                  <a:pt x="68326" y="308492"/>
                </a:lnTo>
                <a:lnTo>
                  <a:pt x="91713" y="270130"/>
                </a:lnTo>
                <a:lnTo>
                  <a:pt x="118107" y="233693"/>
                </a:lnTo>
                <a:lnTo>
                  <a:pt x="147353" y="199327"/>
                </a:lnTo>
                <a:lnTo>
                  <a:pt x="179292" y="167179"/>
                </a:lnTo>
                <a:lnTo>
                  <a:pt x="213766" y="137397"/>
                </a:lnTo>
                <a:lnTo>
                  <a:pt x="250618" y="110126"/>
                </a:lnTo>
                <a:lnTo>
                  <a:pt x="289691" y="85514"/>
                </a:lnTo>
                <a:lnTo>
                  <a:pt x="330827" y="63707"/>
                </a:lnTo>
                <a:lnTo>
                  <a:pt x="373868" y="44852"/>
                </a:lnTo>
                <a:lnTo>
                  <a:pt x="418657" y="29097"/>
                </a:lnTo>
                <a:lnTo>
                  <a:pt x="465036" y="16587"/>
                </a:lnTo>
                <a:lnTo>
                  <a:pt x="512848" y="7470"/>
                </a:lnTo>
                <a:lnTo>
                  <a:pt x="561935" y="1891"/>
                </a:lnTo>
                <a:lnTo>
                  <a:pt x="612140" y="0"/>
                </a:lnTo>
                <a:lnTo>
                  <a:pt x="662343" y="1891"/>
                </a:lnTo>
                <a:lnTo>
                  <a:pt x="711428" y="7470"/>
                </a:lnTo>
                <a:lnTo>
                  <a:pt x="759236" y="16587"/>
                </a:lnTo>
                <a:lnTo>
                  <a:pt x="805609" y="29097"/>
                </a:lnTo>
                <a:lnTo>
                  <a:pt x="850392" y="44852"/>
                </a:lnTo>
                <a:lnTo>
                  <a:pt x="893425" y="63707"/>
                </a:lnTo>
                <a:lnTo>
                  <a:pt x="934552" y="85514"/>
                </a:lnTo>
                <a:lnTo>
                  <a:pt x="973616" y="110126"/>
                </a:lnTo>
                <a:lnTo>
                  <a:pt x="1010459" y="137397"/>
                </a:lnTo>
                <a:lnTo>
                  <a:pt x="1044924" y="167179"/>
                </a:lnTo>
                <a:lnTo>
                  <a:pt x="1076853" y="199327"/>
                </a:lnTo>
                <a:lnTo>
                  <a:pt x="1106089" y="233693"/>
                </a:lnTo>
                <a:lnTo>
                  <a:pt x="1132475" y="270130"/>
                </a:lnTo>
                <a:lnTo>
                  <a:pt x="1155854" y="308492"/>
                </a:lnTo>
                <a:lnTo>
                  <a:pt x="1176067" y="348632"/>
                </a:lnTo>
                <a:lnTo>
                  <a:pt x="1192958" y="390404"/>
                </a:lnTo>
                <a:lnTo>
                  <a:pt x="1206370" y="433659"/>
                </a:lnTo>
                <a:lnTo>
                  <a:pt x="1216144" y="478252"/>
                </a:lnTo>
                <a:lnTo>
                  <a:pt x="1222124" y="524036"/>
                </a:lnTo>
                <a:lnTo>
                  <a:pt x="1224153" y="570865"/>
                </a:lnTo>
                <a:lnTo>
                  <a:pt x="1222124" y="617675"/>
                </a:lnTo>
                <a:lnTo>
                  <a:pt x="1216144" y="663446"/>
                </a:lnTo>
                <a:lnTo>
                  <a:pt x="1206370" y="708029"/>
                </a:lnTo>
                <a:lnTo>
                  <a:pt x="1192958" y="751277"/>
                </a:lnTo>
                <a:lnTo>
                  <a:pt x="1176067" y="793043"/>
                </a:lnTo>
                <a:lnTo>
                  <a:pt x="1155854" y="833181"/>
                </a:lnTo>
                <a:lnTo>
                  <a:pt x="1132475" y="871543"/>
                </a:lnTo>
                <a:lnTo>
                  <a:pt x="1106089" y="907981"/>
                </a:lnTo>
                <a:lnTo>
                  <a:pt x="1076853" y="942350"/>
                </a:lnTo>
                <a:lnTo>
                  <a:pt x="1044924" y="974502"/>
                </a:lnTo>
                <a:lnTo>
                  <a:pt x="1010459" y="1004290"/>
                </a:lnTo>
                <a:lnTo>
                  <a:pt x="973616" y="1031567"/>
                </a:lnTo>
                <a:lnTo>
                  <a:pt x="934552" y="1056185"/>
                </a:lnTo>
                <a:lnTo>
                  <a:pt x="893425" y="1077998"/>
                </a:lnTo>
                <a:lnTo>
                  <a:pt x="850392" y="1096859"/>
                </a:lnTo>
                <a:lnTo>
                  <a:pt x="805609" y="1112620"/>
                </a:lnTo>
                <a:lnTo>
                  <a:pt x="759236" y="1125135"/>
                </a:lnTo>
                <a:lnTo>
                  <a:pt x="711428" y="1134256"/>
                </a:lnTo>
                <a:lnTo>
                  <a:pt x="662343" y="1139837"/>
                </a:lnTo>
                <a:lnTo>
                  <a:pt x="612140" y="1141730"/>
                </a:lnTo>
                <a:lnTo>
                  <a:pt x="561935" y="1139837"/>
                </a:lnTo>
                <a:lnTo>
                  <a:pt x="512848" y="1134256"/>
                </a:lnTo>
                <a:lnTo>
                  <a:pt x="465036" y="1125135"/>
                </a:lnTo>
                <a:lnTo>
                  <a:pt x="418657" y="1112620"/>
                </a:lnTo>
                <a:lnTo>
                  <a:pt x="373868" y="1096859"/>
                </a:lnTo>
                <a:lnTo>
                  <a:pt x="330827" y="1077998"/>
                </a:lnTo>
                <a:lnTo>
                  <a:pt x="289691" y="1056185"/>
                </a:lnTo>
                <a:lnTo>
                  <a:pt x="250618" y="1031567"/>
                </a:lnTo>
                <a:lnTo>
                  <a:pt x="213766" y="1004290"/>
                </a:lnTo>
                <a:lnTo>
                  <a:pt x="179292" y="974502"/>
                </a:lnTo>
                <a:lnTo>
                  <a:pt x="147353" y="942350"/>
                </a:lnTo>
                <a:lnTo>
                  <a:pt x="118107" y="907981"/>
                </a:lnTo>
                <a:lnTo>
                  <a:pt x="91713" y="871543"/>
                </a:lnTo>
                <a:lnTo>
                  <a:pt x="68326" y="833181"/>
                </a:lnTo>
                <a:lnTo>
                  <a:pt x="48105" y="793043"/>
                </a:lnTo>
                <a:lnTo>
                  <a:pt x="31207" y="751277"/>
                </a:lnTo>
                <a:lnTo>
                  <a:pt x="17790" y="708029"/>
                </a:lnTo>
                <a:lnTo>
                  <a:pt x="8011" y="663446"/>
                </a:lnTo>
                <a:lnTo>
                  <a:pt x="2029" y="617675"/>
                </a:lnTo>
                <a:lnTo>
                  <a:pt x="0" y="570865"/>
                </a:lnTo>
                <a:close/>
              </a:path>
            </a:pathLst>
          </a:custGeom>
          <a:ln w="25400">
            <a:solidFill>
              <a:srgbClr val="385D89"/>
            </a:solidFill>
          </a:ln>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
        <p:nvSpPr>
          <p:cNvPr id="22" name="object 35"/>
          <p:cNvSpPr txBox="1"/>
          <p:nvPr/>
        </p:nvSpPr>
        <p:spPr>
          <a:xfrm>
            <a:off x="9285859" y="3416050"/>
            <a:ext cx="848360" cy="494623"/>
          </a:xfrm>
          <a:prstGeom prst="rect">
            <a:avLst/>
          </a:prstGeom>
        </p:spPr>
        <p:txBody>
          <a:bodyPr vert="horz" wrap="square" lIns="0" tIns="17145" rIns="0" bIns="0" rtlCol="0">
            <a:spAutoFit/>
          </a:bodyPr>
          <a:lstStyle/>
          <a:p>
            <a:pPr algn="ctr" defTabSz="913765">
              <a:spcBef>
                <a:spcPts val="135"/>
              </a:spcBef>
            </a:pPr>
            <a:r>
              <a:rPr sz="1550" b="1" spc="60" dirty="0">
                <a:solidFill>
                  <a:srgbClr val="FFFFFF"/>
                </a:solidFill>
                <a:latin typeface="黑体" panose="02010609060101010101" charset="-122"/>
                <a:ea typeface="微软雅黑" panose="020B0503020204020204" pitchFamily="34" charset="-122"/>
                <a:cs typeface="黑体" panose="02010609060101010101" charset="-122"/>
              </a:rPr>
              <a:t>行政主管</a:t>
            </a:r>
            <a:endParaRPr sz="1550" dirty="0">
              <a:solidFill>
                <a:prstClr val="black"/>
              </a:solidFill>
              <a:latin typeface="黑体" panose="02010609060101010101" charset="-122"/>
              <a:ea typeface="微软雅黑" panose="020B0503020204020204" pitchFamily="34" charset="-122"/>
              <a:cs typeface="黑体" panose="02010609060101010101" charset="-122"/>
            </a:endParaRPr>
          </a:p>
          <a:p>
            <a:pPr marR="1270" algn="ctr" defTabSz="913765">
              <a:spcBef>
                <a:spcPts val="45"/>
              </a:spcBef>
            </a:pPr>
            <a:r>
              <a:rPr sz="1550" b="1" spc="60" dirty="0">
                <a:solidFill>
                  <a:srgbClr val="FFFFFF"/>
                </a:solidFill>
                <a:latin typeface="黑体" panose="02010609060101010101" charset="-122"/>
                <a:ea typeface="微软雅黑" panose="020B0503020204020204" pitchFamily="34" charset="-122"/>
                <a:cs typeface="黑体" panose="02010609060101010101" charset="-122"/>
              </a:rPr>
              <a:t>部门</a:t>
            </a:r>
            <a:endParaRPr sz="1550" dirty="0">
              <a:solidFill>
                <a:prstClr val="black"/>
              </a:solidFill>
              <a:latin typeface="黑体" panose="02010609060101010101" charset="-122"/>
              <a:ea typeface="微软雅黑" panose="020B0503020204020204" pitchFamily="34" charset="-122"/>
              <a:cs typeface="黑体" panose="02010609060101010101" charset="-122"/>
            </a:endParaRPr>
          </a:p>
        </p:txBody>
      </p:sp>
      <p:sp>
        <p:nvSpPr>
          <p:cNvPr id="23" name="object 36"/>
          <p:cNvSpPr/>
          <p:nvPr/>
        </p:nvSpPr>
        <p:spPr>
          <a:xfrm>
            <a:off x="7409945" y="3585595"/>
            <a:ext cx="227965" cy="311151"/>
          </a:xfrm>
          <a:custGeom>
            <a:avLst/>
            <a:gdLst/>
            <a:ahLst/>
            <a:cxnLst/>
            <a:rect l="l" t="t" r="r" b="b"/>
            <a:pathLst>
              <a:path w="227964" h="311150">
                <a:moveTo>
                  <a:pt x="113792" y="0"/>
                </a:moveTo>
                <a:lnTo>
                  <a:pt x="0" y="155575"/>
                </a:lnTo>
                <a:lnTo>
                  <a:pt x="113792" y="311150"/>
                </a:lnTo>
                <a:lnTo>
                  <a:pt x="113792" y="248919"/>
                </a:lnTo>
                <a:lnTo>
                  <a:pt x="227457" y="248919"/>
                </a:lnTo>
                <a:lnTo>
                  <a:pt x="227457" y="62229"/>
                </a:lnTo>
                <a:lnTo>
                  <a:pt x="113792" y="62229"/>
                </a:lnTo>
                <a:lnTo>
                  <a:pt x="113792" y="0"/>
                </a:lnTo>
                <a:close/>
              </a:path>
            </a:pathLst>
          </a:custGeom>
          <a:solidFill>
            <a:srgbClr val="5F497A"/>
          </a:solidFill>
        </p:spPr>
        <p:txBody>
          <a:bodyPr wrap="square" lIns="0" tIns="0" rIns="0" bIns="0" rtlCol="0"/>
          <a:lstStyle/>
          <a:p>
            <a:pPr defTabSz="913765"/>
            <a:endParaRPr sz="1400">
              <a:solidFill>
                <a:prstClr val="black"/>
              </a:solidFill>
              <a:latin typeface="Arial" panose="020B0604020202020204"/>
              <a:ea typeface="微软雅黑" panose="020B0503020204020204" pitchFamily="34" charset="-122"/>
            </a:endParaRP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Placeholder 1"/>
          <p:cNvSpPr>
            <a:spLocks noChangeArrowheads="1"/>
          </p:cNvSpPr>
          <p:nvPr/>
        </p:nvSpPr>
        <p:spPr bwMode="auto">
          <a:xfrm>
            <a:off x="3782485" y="3045884"/>
            <a:ext cx="4627033" cy="768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buFont typeface="Arial" panose="020B0604020202020204" pitchFamily="34" charset="0"/>
              <a:buNone/>
            </a:pPr>
            <a:r>
              <a:rPr lang="zh-CN" altLang="en-US" sz="3735">
                <a:sym typeface="Arial" panose="020B0604020202020204" pitchFamily="34" charset="0"/>
              </a:rPr>
              <a:t>安全威胁及预防措施</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8" name="모서리가 둥근 직사각형 62"/>
          <p:cNvSpPr>
            <a:spLocks noChangeArrowheads="1"/>
          </p:cNvSpPr>
          <p:nvPr/>
        </p:nvSpPr>
        <p:spPr bwMode="auto">
          <a:xfrm>
            <a:off x="3503084" y="3727451"/>
            <a:ext cx="2495549" cy="2571749"/>
          </a:xfrm>
          <a:prstGeom prst="roundRect">
            <a:avLst>
              <a:gd name="adj" fmla="val 6838"/>
            </a:avLst>
          </a:prstGeom>
          <a:solidFill>
            <a:srgbClr val="FFFFFF"/>
          </a:solidFill>
          <a:ln w="9525" algn="ctr">
            <a:solidFill>
              <a:srgbClr val="808080"/>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solidFill>
                <a:srgbClr val="000000"/>
              </a:solidFill>
              <a:ea typeface="Gulim" panose="020B0600000101010101" pitchFamily="34" charset="-127"/>
              <a:sym typeface="Arial" panose="020B0604020202020204" pitchFamily="34" charset="0"/>
            </a:endParaRPr>
          </a:p>
        </p:txBody>
      </p:sp>
      <p:pic>
        <p:nvPicPr>
          <p:cNvPr id="2179" name="Picture 18" descr="voice phishingì ëí ì´ë¯¸ì§ ê²ìê²°ê³¼"/>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667" y="4565651"/>
            <a:ext cx="2211917" cy="147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6"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28677"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28678"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社会工程攻击</a:t>
            </a:r>
          </a:p>
        </p:txBody>
      </p:sp>
      <p:sp>
        <p:nvSpPr>
          <p:cNvPr id="28679" name="TextBox 9"/>
          <p:cNvSpPr>
            <a:spLocks noChangeArrowheads="1"/>
          </p:cNvSpPr>
          <p:nvPr/>
        </p:nvSpPr>
        <p:spPr bwMode="auto">
          <a:xfrm>
            <a:off x="1295401" y="1970617"/>
            <a:ext cx="10562167"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ko-KR" sz="2135">
                <a:ea typeface="Gulim" panose="020B0600000101010101" pitchFamily="34" charset="-127"/>
                <a:sym typeface="Arial" panose="020B0604020202020204" pitchFamily="34" charset="0"/>
              </a:rPr>
              <a:t>“</a:t>
            </a:r>
            <a:r>
              <a:rPr lang="zh-CN" altLang="en-US" sz="2135">
                <a:ea typeface="宋体" panose="02010600030101010101" pitchFamily="2" charset="-122"/>
                <a:sym typeface="Arial" panose="020B0604020202020204" pitchFamily="34" charset="0"/>
              </a:rPr>
              <a:t>以人与人之间信任为基础，以欺骗对方的手段获得机密信息</a:t>
            </a:r>
            <a:r>
              <a:rPr lang="en-US" altLang="ko-KR" sz="2135">
                <a:ea typeface="Gulim" panose="020B0600000101010101" pitchFamily="34" charset="-127"/>
                <a:sym typeface="Arial" panose="020B0604020202020204" pitchFamily="34" charset="0"/>
              </a:rPr>
              <a:t>”</a:t>
            </a:r>
          </a:p>
        </p:txBody>
      </p:sp>
      <p:sp>
        <p:nvSpPr>
          <p:cNvPr id="28680" name="TextBox 10"/>
          <p:cNvSpPr>
            <a:spLocks noChangeArrowheads="1"/>
          </p:cNvSpPr>
          <p:nvPr/>
        </p:nvSpPr>
        <p:spPr bwMode="auto">
          <a:xfrm>
            <a:off x="1102784" y="1289051"/>
            <a:ext cx="4993216" cy="615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a:solidFill>
                  <a:schemeClr val="accent1"/>
                </a:solidFill>
                <a:ea typeface="宋体" panose="02010600030101010101" pitchFamily="2" charset="-122"/>
                <a:sym typeface="Arial" panose="020B0604020202020204" pitchFamily="34" charset="0"/>
              </a:rPr>
              <a:t>社会工程攻击</a:t>
            </a:r>
          </a:p>
        </p:txBody>
      </p:sp>
      <p:sp>
        <p:nvSpPr>
          <p:cNvPr id="28681" name="Oval 34"/>
          <p:cNvSpPr>
            <a:spLocks noChangeArrowheads="1"/>
          </p:cNvSpPr>
          <p:nvPr/>
        </p:nvSpPr>
        <p:spPr bwMode="auto">
          <a:xfrm>
            <a:off x="334434" y="1242484"/>
            <a:ext cx="709084" cy="709083"/>
          </a:xfrm>
          <a:prstGeom prst="ellipse">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grpSp>
        <p:nvGrpSpPr>
          <p:cNvPr id="28682" name="Group 138"/>
          <p:cNvGrpSpPr/>
          <p:nvPr/>
        </p:nvGrpSpPr>
        <p:grpSpPr bwMode="auto">
          <a:xfrm>
            <a:off x="501651" y="1388533"/>
            <a:ext cx="376767" cy="414867"/>
            <a:chOff x="4835382" y="73243"/>
            <a:chExt cx="2920830" cy="3227535"/>
          </a:xfrm>
        </p:grpSpPr>
        <p:sp>
          <p:nvSpPr>
            <p:cNvPr id="28700" name="Freeform 111"/>
            <p:cNvSpPr/>
            <p:nvPr/>
          </p:nvSpPr>
          <p:spPr bwMode="auto">
            <a:xfrm>
              <a:off x="4835382" y="73243"/>
              <a:ext cx="2920830" cy="3227535"/>
            </a:xfrm>
            <a:custGeom>
              <a:avLst/>
              <a:gdLst>
                <a:gd name="T0" fmla="*/ 1632826 w 5331558"/>
                <a:gd name="T1" fmla="*/ 530 h 5891405"/>
                <a:gd name="T2" fmla="*/ 398030 w 5331558"/>
                <a:gd name="T3" fmla="*/ 647061 h 5891405"/>
                <a:gd name="T4" fmla="*/ 266287 w 5331558"/>
                <a:gd name="T5" fmla="*/ 1299124 h 5891405"/>
                <a:gd name="T6" fmla="*/ 2631 w 5331558"/>
                <a:gd name="T7" fmla="*/ 1687236 h 5891405"/>
                <a:gd name="T8" fmla="*/ 252320 w 5331558"/>
                <a:gd name="T9" fmla="*/ 1823730 h 5891405"/>
                <a:gd name="T10" fmla="*/ 158592 w 5331558"/>
                <a:gd name="T11" fmla="*/ 2046590 h 5891405"/>
                <a:gd name="T12" fmla="*/ 263440 w 5331558"/>
                <a:gd name="T13" fmla="*/ 2120801 h 5891405"/>
                <a:gd name="T14" fmla="*/ 176596 w 5331558"/>
                <a:gd name="T15" fmla="*/ 2225649 h 5891405"/>
                <a:gd name="T16" fmla="*/ 281445 w 5331558"/>
                <a:gd name="T17" fmla="*/ 2365447 h 5891405"/>
                <a:gd name="T18" fmla="*/ 246495 w 5331558"/>
                <a:gd name="T19" fmla="*/ 2726592 h 5891405"/>
                <a:gd name="T20" fmla="*/ 933836 w 5331558"/>
                <a:gd name="T21" fmla="*/ 2761088 h 5891405"/>
                <a:gd name="T22" fmla="*/ 1038684 w 5331558"/>
                <a:gd name="T23" fmla="*/ 3227535 h 5891405"/>
                <a:gd name="T24" fmla="*/ 2593938 w 5331558"/>
                <a:gd name="T25" fmla="*/ 3210061 h 5891405"/>
                <a:gd name="T26" fmla="*/ 2652187 w 5331558"/>
                <a:gd name="T27" fmla="*/ 1928578 h 5891405"/>
                <a:gd name="T28" fmla="*/ 1632826 w 5331558"/>
                <a:gd name="T29" fmla="*/ 530 h 58914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sp>
          <p:nvSpPr>
            <p:cNvPr id="28701" name="Oval 37"/>
            <p:cNvSpPr/>
            <p:nvPr/>
          </p:nvSpPr>
          <p:spPr bwMode="auto">
            <a:xfrm rot="-3540000">
              <a:off x="5907877" y="-58593"/>
              <a:ext cx="1436045" cy="2141152"/>
            </a:xfrm>
            <a:custGeom>
              <a:avLst/>
              <a:gdLst>
                <a:gd name="T0" fmla="*/ 477152 w 1170491"/>
                <a:gd name="T1" fmla="*/ 824998 h 1745209"/>
                <a:gd name="T2" fmla="*/ 422989 w 1170491"/>
                <a:gd name="T3" fmla="*/ 869412 h 1745209"/>
                <a:gd name="T4" fmla="*/ 701163 w 1170491"/>
                <a:gd name="T5" fmla="*/ 1116538 h 1745209"/>
                <a:gd name="T6" fmla="*/ 660966 w 1170491"/>
                <a:gd name="T7" fmla="*/ 884391 h 1745209"/>
                <a:gd name="T8" fmla="*/ 721918 w 1170491"/>
                <a:gd name="T9" fmla="*/ 712789 h 1745209"/>
                <a:gd name="T10" fmla="*/ 568975 w 1170491"/>
                <a:gd name="T11" fmla="*/ 815181 h 1745209"/>
                <a:gd name="T12" fmla="*/ 928124 w 1170491"/>
                <a:gd name="T13" fmla="*/ 912463 h 1745209"/>
                <a:gd name="T14" fmla="*/ 788694 w 1170491"/>
                <a:gd name="T15" fmla="*/ 722548 h 1745209"/>
                <a:gd name="T16" fmla="*/ 654926 w 1170491"/>
                <a:gd name="T17" fmla="*/ 0 h 1745209"/>
                <a:gd name="T18" fmla="*/ 689533 w 1170491"/>
                <a:gd name="T19" fmla="*/ 432741 h 1745209"/>
                <a:gd name="T20" fmla="*/ 899097 w 1170491"/>
                <a:gd name="T21" fmla="*/ 184815 h 1745209"/>
                <a:gd name="T22" fmla="*/ 1129356 w 1170491"/>
                <a:gd name="T23" fmla="*/ 389995 h 1745209"/>
                <a:gd name="T24" fmla="*/ 1129356 w 1170491"/>
                <a:gd name="T25" fmla="*/ 449549 h 1745209"/>
                <a:gd name="T26" fmla="*/ 1296655 w 1170491"/>
                <a:gd name="T27" fmla="*/ 644233 h 1745209"/>
                <a:gd name="T28" fmla="*/ 1436045 w 1170491"/>
                <a:gd name="T29" fmla="*/ 928314 h 1745209"/>
                <a:gd name="T30" fmla="*/ 1171270 w 1170491"/>
                <a:gd name="T31" fmla="*/ 1153066 h 1745209"/>
                <a:gd name="T32" fmla="*/ 1357838 w 1170491"/>
                <a:gd name="T33" fmla="*/ 1138885 h 1745209"/>
                <a:gd name="T34" fmla="*/ 1203727 w 1170491"/>
                <a:gd name="T35" fmla="*/ 1500737 h 1745209"/>
                <a:gd name="T36" fmla="*/ 994026 w 1170491"/>
                <a:gd name="T37" fmla="*/ 1344859 h 1745209"/>
                <a:gd name="T38" fmla="*/ 965877 w 1170491"/>
                <a:gd name="T39" fmla="*/ 1196329 h 1745209"/>
                <a:gd name="T40" fmla="*/ 936577 w 1170491"/>
                <a:gd name="T41" fmla="*/ 1367131 h 1745209"/>
                <a:gd name="T42" fmla="*/ 917353 w 1170491"/>
                <a:gd name="T43" fmla="*/ 1384795 h 1745209"/>
                <a:gd name="T44" fmla="*/ 737613 w 1170491"/>
                <a:gd name="T45" fmla="*/ 1325251 h 1745209"/>
                <a:gd name="T46" fmla="*/ 850286 w 1170491"/>
                <a:gd name="T47" fmla="*/ 1425899 h 1745209"/>
                <a:gd name="T48" fmla="*/ 1214300 w 1170491"/>
                <a:gd name="T49" fmla="*/ 1530632 h 1745209"/>
                <a:gd name="T50" fmla="*/ 1129184 w 1170491"/>
                <a:gd name="T51" fmla="*/ 1807807 h 1745209"/>
                <a:gd name="T52" fmla="*/ 940762 w 1170491"/>
                <a:gd name="T53" fmla="*/ 1682607 h 1745209"/>
                <a:gd name="T54" fmla="*/ 1116318 w 1170491"/>
                <a:gd name="T55" fmla="*/ 1835468 h 1745209"/>
                <a:gd name="T56" fmla="*/ 701466 w 1170491"/>
                <a:gd name="T57" fmla="*/ 1904348 h 1745209"/>
                <a:gd name="T58" fmla="*/ 840447 w 1170491"/>
                <a:gd name="T59" fmla="*/ 2022029 h 1745209"/>
                <a:gd name="T60" fmla="*/ 456766 w 1170491"/>
                <a:gd name="T61" fmla="*/ 1987399 h 1745209"/>
                <a:gd name="T62" fmla="*/ 307442 w 1170491"/>
                <a:gd name="T63" fmla="*/ 1770934 h 1745209"/>
                <a:gd name="T64" fmla="*/ 111146 w 1170491"/>
                <a:gd name="T65" fmla="*/ 1463168 h 1745209"/>
                <a:gd name="T66" fmla="*/ 423270 w 1170491"/>
                <a:gd name="T67" fmla="*/ 1389830 h 1745209"/>
                <a:gd name="T68" fmla="*/ 620013 w 1170491"/>
                <a:gd name="T69" fmla="*/ 1255110 h 1745209"/>
                <a:gd name="T70" fmla="*/ 248662 w 1170491"/>
                <a:gd name="T71" fmla="*/ 1231653 h 1745209"/>
                <a:gd name="T72" fmla="*/ 374550 w 1170491"/>
                <a:gd name="T73" fmla="*/ 1378374 h 1745209"/>
                <a:gd name="T74" fmla="*/ 68772 w 1170491"/>
                <a:gd name="T75" fmla="*/ 1414625 h 1745209"/>
                <a:gd name="T76" fmla="*/ 103147 w 1170491"/>
                <a:gd name="T77" fmla="*/ 1082801 h 1745209"/>
                <a:gd name="T78" fmla="*/ 98370 w 1170491"/>
                <a:gd name="T79" fmla="*/ 1070169 h 1745209"/>
                <a:gd name="T80" fmla="*/ 148552 w 1170491"/>
                <a:gd name="T81" fmla="*/ 783083 h 1745209"/>
                <a:gd name="T82" fmla="*/ 394904 w 1170491"/>
                <a:gd name="T83" fmla="*/ 470319 h 1745209"/>
                <a:gd name="T84" fmla="*/ 173210 w 1170491"/>
                <a:gd name="T85" fmla="*/ 490410 h 1745209"/>
                <a:gd name="T86" fmla="*/ 400362 w 1170491"/>
                <a:gd name="T87" fmla="*/ 88345 h 1745209"/>
                <a:gd name="T88" fmla="*/ 654926 w 1170491"/>
                <a:gd name="T89" fmla="*/ 0 h 17452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grpSp>
      <p:sp>
        <p:nvSpPr>
          <p:cNvPr id="2189" name="TextBox 14"/>
          <p:cNvSpPr>
            <a:spLocks noChangeArrowheads="1"/>
          </p:cNvSpPr>
          <p:nvPr/>
        </p:nvSpPr>
        <p:spPr bwMode="auto">
          <a:xfrm>
            <a:off x="1102784" y="2899834"/>
            <a:ext cx="4993216" cy="615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a:ea typeface="宋体" panose="02010600030101010101" pitchFamily="2" charset="-122"/>
                <a:sym typeface="Arial" panose="020B0604020202020204" pitchFamily="34" charset="0"/>
              </a:rPr>
              <a:t>社会工程攻击</a:t>
            </a:r>
            <a:r>
              <a:rPr lang="zh-CN" altLang="en-US" sz="3200">
                <a:solidFill>
                  <a:schemeClr val="accent1"/>
                </a:solidFill>
                <a:ea typeface="宋体" panose="02010600030101010101" pitchFamily="2" charset="-122"/>
                <a:sym typeface="Arial" panose="020B0604020202020204" pitchFamily="34" charset="0"/>
              </a:rPr>
              <a:t>种类</a:t>
            </a:r>
          </a:p>
        </p:txBody>
      </p:sp>
      <p:sp>
        <p:nvSpPr>
          <p:cNvPr id="2190" name="Oval 34"/>
          <p:cNvSpPr>
            <a:spLocks noChangeArrowheads="1"/>
          </p:cNvSpPr>
          <p:nvPr/>
        </p:nvSpPr>
        <p:spPr bwMode="auto">
          <a:xfrm>
            <a:off x="334434" y="2853267"/>
            <a:ext cx="709084" cy="709084"/>
          </a:xfrm>
          <a:prstGeom prst="ellipse">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2191" name="Pie 24"/>
          <p:cNvSpPr/>
          <p:nvPr/>
        </p:nvSpPr>
        <p:spPr bwMode="auto">
          <a:xfrm>
            <a:off x="491067" y="3009901"/>
            <a:ext cx="397933" cy="395817"/>
          </a:xfrm>
          <a:custGeom>
            <a:avLst/>
            <a:gdLst>
              <a:gd name="T0" fmla="*/ 32503 w 3228711"/>
              <a:gd name="T1" fmla="*/ 64347 h 3210836"/>
              <a:gd name="T2" fmla="*/ 143092 w 3228711"/>
              <a:gd name="T3" fmla="*/ 155170 h 3210836"/>
              <a:gd name="T4" fmla="*/ 21833 w 3228711"/>
              <a:gd name="T5" fmla="*/ 231156 h 3210836"/>
              <a:gd name="T6" fmla="*/ 32503 w 3228711"/>
              <a:gd name="T7" fmla="*/ 64347 h 3210836"/>
              <a:gd name="T8" fmla="*/ 180937 w 3228711"/>
              <a:gd name="T9" fmla="*/ 24257 h 3210836"/>
              <a:gd name="T10" fmla="*/ 297822 w 3228711"/>
              <a:gd name="T11" fmla="*/ 146800 h 3210836"/>
              <a:gd name="T12" fmla="*/ 206313 w 3228711"/>
              <a:gd name="T13" fmla="*/ 289304 h 3210836"/>
              <a:gd name="T14" fmla="*/ 46284 w 3228711"/>
              <a:gd name="T15" fmla="*/ 233950 h 3210836"/>
              <a:gd name="T16" fmla="*/ 161485 w 3228711"/>
              <a:gd name="T17" fmla="*/ 159859 h 3210836"/>
              <a:gd name="T18" fmla="*/ 148309 w 3228711"/>
              <a:gd name="T19" fmla="*/ 18 h 3210836"/>
              <a:gd name="T20" fmla="*/ 165212 w 3228711"/>
              <a:gd name="T21" fmla="*/ 746 h 3210836"/>
              <a:gd name="T22" fmla="*/ 150628 w 3228711"/>
              <a:gd name="T23" fmla="*/ 143124 h 3210836"/>
              <a:gd name="T24" fmla="*/ 44726 w 3228711"/>
              <a:gd name="T25" fmla="*/ 46874 h 3210836"/>
              <a:gd name="T26" fmla="*/ 148309 w 3228711"/>
              <a:gd name="T27" fmla="*/ 18 h 32108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lnTo>
                  <a:pt x="1957429" y="262366"/>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sp>
        <p:nvSpPr>
          <p:cNvPr id="2192" name="모서리가 둥근 직사각형 53"/>
          <p:cNvSpPr>
            <a:spLocks noChangeArrowheads="1"/>
          </p:cNvSpPr>
          <p:nvPr/>
        </p:nvSpPr>
        <p:spPr bwMode="auto">
          <a:xfrm>
            <a:off x="8879418" y="3727451"/>
            <a:ext cx="2495549" cy="2571749"/>
          </a:xfrm>
          <a:prstGeom prst="roundRect">
            <a:avLst>
              <a:gd name="adj" fmla="val 6838"/>
            </a:avLst>
          </a:prstGeom>
          <a:solidFill>
            <a:srgbClr val="FFFFFF"/>
          </a:solidFill>
          <a:ln w="9525" algn="ctr">
            <a:solidFill>
              <a:srgbClr val="808080"/>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solidFill>
                <a:srgbClr val="000000"/>
              </a:solidFill>
              <a:ea typeface="Gulim" panose="020B0600000101010101" pitchFamily="34" charset="-127"/>
              <a:sym typeface="Arial" panose="020B0604020202020204" pitchFamily="34" charset="0"/>
            </a:endParaRPr>
          </a:p>
        </p:txBody>
      </p:sp>
      <p:sp>
        <p:nvSpPr>
          <p:cNvPr id="2193" name="직선 연결선 55"/>
          <p:cNvSpPr>
            <a:spLocks noChangeShapeType="1"/>
          </p:cNvSpPr>
          <p:nvPr/>
        </p:nvSpPr>
        <p:spPr bwMode="auto">
          <a:xfrm>
            <a:off x="9215967" y="4305300"/>
            <a:ext cx="1824567" cy="0"/>
          </a:xfrm>
          <a:prstGeom prst="line">
            <a:avLst/>
          </a:prstGeom>
          <a:noFill/>
          <a:ln w="19050" algn="ctr">
            <a:solidFill>
              <a:srgbClr val="808080"/>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2194" name="직사각형 61"/>
          <p:cNvSpPr>
            <a:spLocks noChangeArrowheads="1"/>
          </p:cNvSpPr>
          <p:nvPr/>
        </p:nvSpPr>
        <p:spPr bwMode="auto">
          <a:xfrm>
            <a:off x="9215967" y="3837518"/>
            <a:ext cx="1824567" cy="410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kumimoji="1" lang="zh-CN" altLang="en-US" sz="1865">
                <a:ea typeface="宋体" panose="02010600030101010101" pitchFamily="2" charset="-122"/>
                <a:sym typeface="Arial" panose="020B0604020202020204" pitchFamily="34" charset="0"/>
              </a:rPr>
              <a:t>邮件</a:t>
            </a:r>
          </a:p>
        </p:txBody>
      </p:sp>
      <p:sp>
        <p:nvSpPr>
          <p:cNvPr id="2195" name="직선 연결선 64"/>
          <p:cNvSpPr>
            <a:spLocks noChangeShapeType="1"/>
          </p:cNvSpPr>
          <p:nvPr/>
        </p:nvSpPr>
        <p:spPr bwMode="auto">
          <a:xfrm>
            <a:off x="3839634" y="4305300"/>
            <a:ext cx="1824567" cy="0"/>
          </a:xfrm>
          <a:prstGeom prst="line">
            <a:avLst/>
          </a:prstGeom>
          <a:noFill/>
          <a:ln w="19050" algn="ctr">
            <a:solidFill>
              <a:srgbClr val="808080"/>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2196" name="직사각형 67"/>
          <p:cNvSpPr>
            <a:spLocks noChangeArrowheads="1"/>
          </p:cNvSpPr>
          <p:nvPr/>
        </p:nvSpPr>
        <p:spPr bwMode="auto">
          <a:xfrm>
            <a:off x="3839634" y="3837518"/>
            <a:ext cx="1824567" cy="410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865">
                <a:ea typeface="宋体" panose="02010600030101010101" pitchFamily="2" charset="-122"/>
                <a:sym typeface="Arial" panose="020B0604020202020204" pitchFamily="34" charset="0"/>
              </a:rPr>
              <a:t>通话</a:t>
            </a:r>
          </a:p>
        </p:txBody>
      </p:sp>
      <p:sp>
        <p:nvSpPr>
          <p:cNvPr id="2197" name="모서리가 둥근 직사각형 70"/>
          <p:cNvSpPr>
            <a:spLocks noChangeArrowheads="1"/>
          </p:cNvSpPr>
          <p:nvPr/>
        </p:nvSpPr>
        <p:spPr bwMode="auto">
          <a:xfrm>
            <a:off x="791634" y="3727451"/>
            <a:ext cx="2495551" cy="2571749"/>
          </a:xfrm>
          <a:prstGeom prst="roundRect">
            <a:avLst>
              <a:gd name="adj" fmla="val 6838"/>
            </a:avLst>
          </a:prstGeom>
          <a:solidFill>
            <a:srgbClr val="FFFFFF"/>
          </a:solidFill>
          <a:ln w="9525" algn="ctr">
            <a:solidFill>
              <a:srgbClr val="808080"/>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solidFill>
                <a:srgbClr val="000000"/>
              </a:solidFill>
              <a:ea typeface="Gulim" panose="020B0600000101010101" pitchFamily="34" charset="-127"/>
              <a:sym typeface="Arial" panose="020B0604020202020204" pitchFamily="34" charset="0"/>
            </a:endParaRPr>
          </a:p>
        </p:txBody>
      </p:sp>
      <p:sp>
        <p:nvSpPr>
          <p:cNvPr id="2198" name="직선 연결선 72"/>
          <p:cNvSpPr>
            <a:spLocks noChangeShapeType="1"/>
          </p:cNvSpPr>
          <p:nvPr/>
        </p:nvSpPr>
        <p:spPr bwMode="auto">
          <a:xfrm>
            <a:off x="1126067" y="4305300"/>
            <a:ext cx="1824567" cy="0"/>
          </a:xfrm>
          <a:prstGeom prst="line">
            <a:avLst/>
          </a:prstGeom>
          <a:noFill/>
          <a:ln w="19050" algn="ctr">
            <a:solidFill>
              <a:srgbClr val="808080"/>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2199" name="직사각형 77"/>
          <p:cNvSpPr>
            <a:spLocks noChangeArrowheads="1"/>
          </p:cNvSpPr>
          <p:nvPr/>
        </p:nvSpPr>
        <p:spPr bwMode="auto">
          <a:xfrm>
            <a:off x="1126067" y="3837518"/>
            <a:ext cx="1824567" cy="410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865">
                <a:ea typeface="宋体" panose="02010600030101010101" pitchFamily="2" charset="-122"/>
                <a:sym typeface="Arial" panose="020B0604020202020204" pitchFamily="34" charset="0"/>
              </a:rPr>
              <a:t>面谈</a:t>
            </a:r>
          </a:p>
        </p:txBody>
      </p:sp>
      <p:pic>
        <p:nvPicPr>
          <p:cNvPr id="2200" name="Picture 14" descr="in personì ëí ì´ë¯¸ì§ ê²ìê²°ê³¼"/>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901" y="4493685"/>
            <a:ext cx="1612900" cy="161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01" name="모서리가 둥근 직사각형 91"/>
          <p:cNvSpPr>
            <a:spLocks noChangeArrowheads="1"/>
          </p:cNvSpPr>
          <p:nvPr/>
        </p:nvSpPr>
        <p:spPr bwMode="auto">
          <a:xfrm>
            <a:off x="6191251" y="3727451"/>
            <a:ext cx="2495549" cy="2571749"/>
          </a:xfrm>
          <a:prstGeom prst="roundRect">
            <a:avLst>
              <a:gd name="adj" fmla="val 6838"/>
            </a:avLst>
          </a:prstGeom>
          <a:solidFill>
            <a:srgbClr val="FFFFFF"/>
          </a:solidFill>
          <a:ln w="9525" algn="ctr">
            <a:solidFill>
              <a:srgbClr val="808080"/>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solidFill>
                <a:srgbClr val="000000"/>
              </a:solidFill>
              <a:ea typeface="Gulim" panose="020B0600000101010101" pitchFamily="34" charset="-127"/>
              <a:sym typeface="Arial" panose="020B0604020202020204" pitchFamily="34" charset="0"/>
            </a:endParaRPr>
          </a:p>
        </p:txBody>
      </p:sp>
      <p:sp>
        <p:nvSpPr>
          <p:cNvPr id="2202" name="직선 연결선 92"/>
          <p:cNvSpPr>
            <a:spLocks noChangeShapeType="1"/>
          </p:cNvSpPr>
          <p:nvPr/>
        </p:nvSpPr>
        <p:spPr bwMode="auto">
          <a:xfrm>
            <a:off x="6527801" y="4305300"/>
            <a:ext cx="1824567" cy="0"/>
          </a:xfrm>
          <a:prstGeom prst="line">
            <a:avLst/>
          </a:prstGeom>
          <a:noFill/>
          <a:ln w="19050" algn="ctr">
            <a:solidFill>
              <a:srgbClr val="808080"/>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2203" name="직사각형 93"/>
          <p:cNvSpPr>
            <a:spLocks noChangeArrowheads="1"/>
          </p:cNvSpPr>
          <p:nvPr/>
        </p:nvSpPr>
        <p:spPr bwMode="auto">
          <a:xfrm>
            <a:off x="6527801" y="3837518"/>
            <a:ext cx="1824567" cy="410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865">
                <a:ea typeface="宋体" panose="02010600030101010101" pitchFamily="2" charset="-122"/>
                <a:sym typeface="Arial" panose="020B0604020202020204" pitchFamily="34" charset="0"/>
              </a:rPr>
              <a:t>短信</a:t>
            </a:r>
          </a:p>
        </p:txBody>
      </p:sp>
      <p:pic>
        <p:nvPicPr>
          <p:cNvPr id="2204" name="Picture 16" descr="smishingì ëí ì´ë¯¸ì§ ê²ìê²°ê³¼"/>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5384" y="4451351"/>
            <a:ext cx="1549400" cy="16996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05" name="Picture 20" descr="email phishingì ëí ì´ë¯¸ì§ ê²ìê²°ê³¼"/>
          <p:cNvPicPr preferRelativeResize="0">
            <a:picLocks noChangeArrowheads="1"/>
          </p:cNvPicPr>
          <p:nvPr/>
        </p:nvPicPr>
        <p:blipFill>
          <a:blip r:embed="rId6" cstate="print">
            <a:extLst>
              <a:ext uri="{28A0092B-C50C-407E-A947-70E740481C1C}">
                <a14:useLocalDpi xmlns:a14="http://schemas.microsoft.com/office/drawing/2010/main" val="0"/>
              </a:ext>
            </a:extLst>
          </a:blip>
          <a:srcRect l="8749" r="8749"/>
          <a:stretch>
            <a:fillRect/>
          </a:stretch>
        </p:blipFill>
        <p:spPr bwMode="auto">
          <a:xfrm>
            <a:off x="8997951" y="4387851"/>
            <a:ext cx="2260600" cy="18266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childTnLst>
                                    <p:set>
                                      <p:cBhvr additive="base">
                                        <p:cTn id="6" dur="1" fill="hold">
                                          <p:stCondLst>
                                            <p:cond delay="0"/>
                                          </p:stCondLst>
                                        </p:cTn>
                                        <p:tgtEl>
                                          <p:spTgt spid="2178"/>
                                        </p:tgtEl>
                                        <p:attrNameLst>
                                          <p:attrName>style.visibility</p:attrName>
                                        </p:attrNameLst>
                                      </p:cBhvr>
                                      <p:to>
                                        <p:strVal val="visible"/>
                                      </p:to>
                                    </p:set>
                                    <p:animEffect transition="in" filter="fade">
                                      <p:cBhvr additive="base">
                                        <p:cTn id="7" dur="500"/>
                                        <p:tgtEl>
                                          <p:spTgt spid="2178"/>
                                        </p:tgtEl>
                                      </p:cBhvr>
                                    </p:animEffect>
                                  </p:childTnLst>
                                </p:cTn>
                              </p:par>
                              <p:par>
                                <p:cTn id="8" presetID="10" presetClass="entr" presetSubtype="0" fill="hold" nodeType="withEffect">
                                  <p:childTnLst>
                                    <p:set>
                                      <p:cBhvr additive="base">
                                        <p:cTn id="9" dur="1" fill="hold">
                                          <p:stCondLst>
                                            <p:cond delay="0"/>
                                          </p:stCondLst>
                                        </p:cTn>
                                        <p:tgtEl>
                                          <p:spTgt spid="2179"/>
                                        </p:tgtEl>
                                        <p:attrNameLst>
                                          <p:attrName>style.visibility</p:attrName>
                                        </p:attrNameLst>
                                      </p:cBhvr>
                                      <p:to>
                                        <p:strVal val="visible"/>
                                      </p:to>
                                    </p:set>
                                    <p:animEffect transition="in" filter="fade">
                                      <p:cBhvr additive="base">
                                        <p:cTn id="10" dur="500"/>
                                        <p:tgtEl>
                                          <p:spTgt spid="2179"/>
                                        </p:tgtEl>
                                      </p:cBhvr>
                                    </p:animEffect>
                                  </p:childTnLst>
                                </p:cTn>
                              </p:par>
                              <p:par>
                                <p:cTn id="11" presetID="10" presetClass="entr" presetSubtype="0" fill="hold" grpId="0" nodeType="withEffect">
                                  <p:childTnLst>
                                    <p:set>
                                      <p:cBhvr additive="base">
                                        <p:cTn id="12" dur="1" fill="hold">
                                          <p:stCondLst>
                                            <p:cond delay="0"/>
                                          </p:stCondLst>
                                        </p:cTn>
                                        <p:tgtEl>
                                          <p:spTgt spid="2189"/>
                                        </p:tgtEl>
                                        <p:attrNameLst>
                                          <p:attrName>style.visibility</p:attrName>
                                        </p:attrNameLst>
                                      </p:cBhvr>
                                      <p:to>
                                        <p:strVal val="visible"/>
                                      </p:to>
                                    </p:set>
                                    <p:animEffect transition="in" filter="fade">
                                      <p:cBhvr additive="base">
                                        <p:cTn id="13" dur="500"/>
                                        <p:tgtEl>
                                          <p:spTgt spid="2189"/>
                                        </p:tgtEl>
                                      </p:cBhvr>
                                    </p:animEffect>
                                  </p:childTnLst>
                                </p:cTn>
                              </p:par>
                              <p:par>
                                <p:cTn id="14" presetID="10" presetClass="entr" presetSubtype="0" fill="hold" grpId="0" nodeType="withEffect">
                                  <p:childTnLst>
                                    <p:set>
                                      <p:cBhvr additive="base">
                                        <p:cTn id="15" dur="1" fill="hold">
                                          <p:stCondLst>
                                            <p:cond delay="0"/>
                                          </p:stCondLst>
                                        </p:cTn>
                                        <p:tgtEl>
                                          <p:spTgt spid="2190"/>
                                        </p:tgtEl>
                                        <p:attrNameLst>
                                          <p:attrName>style.visibility</p:attrName>
                                        </p:attrNameLst>
                                      </p:cBhvr>
                                      <p:to>
                                        <p:strVal val="visible"/>
                                      </p:to>
                                    </p:set>
                                    <p:animEffect transition="in" filter="fade">
                                      <p:cBhvr additive="base">
                                        <p:cTn id="16" dur="500"/>
                                        <p:tgtEl>
                                          <p:spTgt spid="2190"/>
                                        </p:tgtEl>
                                      </p:cBhvr>
                                    </p:animEffect>
                                  </p:childTnLst>
                                </p:cTn>
                              </p:par>
                              <p:par>
                                <p:cTn id="17" presetID="10" presetClass="entr" presetSubtype="0" fill="hold" nodeType="withEffect">
                                  <p:childTnLst>
                                    <p:set>
                                      <p:cBhvr additive="base">
                                        <p:cTn id="18" dur="1" fill="hold">
                                          <p:stCondLst>
                                            <p:cond delay="0"/>
                                          </p:stCondLst>
                                        </p:cTn>
                                        <p:tgtEl>
                                          <p:spTgt spid="2191"/>
                                        </p:tgtEl>
                                        <p:attrNameLst>
                                          <p:attrName>style.visibility</p:attrName>
                                        </p:attrNameLst>
                                      </p:cBhvr>
                                      <p:to>
                                        <p:strVal val="visible"/>
                                      </p:to>
                                    </p:set>
                                    <p:animEffect transition="in" filter="fade">
                                      <p:cBhvr additive="base">
                                        <p:cTn id="19" dur="500"/>
                                        <p:tgtEl>
                                          <p:spTgt spid="2191"/>
                                        </p:tgtEl>
                                      </p:cBhvr>
                                    </p:animEffect>
                                  </p:childTnLst>
                                </p:cTn>
                              </p:par>
                              <p:par>
                                <p:cTn id="20" presetID="10" presetClass="entr" presetSubtype="0" fill="hold" grpId="0" nodeType="withEffect">
                                  <p:childTnLst>
                                    <p:set>
                                      <p:cBhvr additive="base">
                                        <p:cTn id="21" dur="1" fill="hold">
                                          <p:stCondLst>
                                            <p:cond delay="0"/>
                                          </p:stCondLst>
                                        </p:cTn>
                                        <p:tgtEl>
                                          <p:spTgt spid="2192"/>
                                        </p:tgtEl>
                                        <p:attrNameLst>
                                          <p:attrName>style.visibility</p:attrName>
                                        </p:attrNameLst>
                                      </p:cBhvr>
                                      <p:to>
                                        <p:strVal val="visible"/>
                                      </p:to>
                                    </p:set>
                                    <p:animEffect transition="in" filter="fade">
                                      <p:cBhvr additive="base">
                                        <p:cTn id="22" dur="500"/>
                                        <p:tgtEl>
                                          <p:spTgt spid="2192"/>
                                        </p:tgtEl>
                                      </p:cBhvr>
                                    </p:animEffect>
                                  </p:childTnLst>
                                </p:cTn>
                              </p:par>
                              <p:par>
                                <p:cTn id="23" presetID="10" presetClass="entr" presetSubtype="0" fill="hold" nodeType="withEffect">
                                  <p:childTnLst>
                                    <p:set>
                                      <p:cBhvr additive="base">
                                        <p:cTn id="24" dur="1" fill="hold">
                                          <p:stCondLst>
                                            <p:cond delay="0"/>
                                          </p:stCondLst>
                                        </p:cTn>
                                        <p:tgtEl>
                                          <p:spTgt spid="2193"/>
                                        </p:tgtEl>
                                        <p:attrNameLst>
                                          <p:attrName>style.visibility</p:attrName>
                                        </p:attrNameLst>
                                      </p:cBhvr>
                                      <p:to>
                                        <p:strVal val="visible"/>
                                      </p:to>
                                    </p:set>
                                    <p:animEffect transition="in" filter="fade">
                                      <p:cBhvr additive="base">
                                        <p:cTn id="25" dur="500"/>
                                        <p:tgtEl>
                                          <p:spTgt spid="2193"/>
                                        </p:tgtEl>
                                      </p:cBhvr>
                                    </p:animEffect>
                                  </p:childTnLst>
                                </p:cTn>
                              </p:par>
                              <p:par>
                                <p:cTn id="26" presetID="10" presetClass="entr" presetSubtype="0" fill="hold" grpId="0" nodeType="withEffect">
                                  <p:childTnLst>
                                    <p:set>
                                      <p:cBhvr additive="base">
                                        <p:cTn id="27" dur="1" fill="hold">
                                          <p:stCondLst>
                                            <p:cond delay="0"/>
                                          </p:stCondLst>
                                        </p:cTn>
                                        <p:tgtEl>
                                          <p:spTgt spid="2194"/>
                                        </p:tgtEl>
                                        <p:attrNameLst>
                                          <p:attrName>style.visibility</p:attrName>
                                        </p:attrNameLst>
                                      </p:cBhvr>
                                      <p:to>
                                        <p:strVal val="visible"/>
                                      </p:to>
                                    </p:set>
                                    <p:animEffect transition="in" filter="fade">
                                      <p:cBhvr additive="base">
                                        <p:cTn id="28" dur="500"/>
                                        <p:tgtEl>
                                          <p:spTgt spid="2194"/>
                                        </p:tgtEl>
                                      </p:cBhvr>
                                    </p:animEffect>
                                  </p:childTnLst>
                                </p:cTn>
                              </p:par>
                              <p:par>
                                <p:cTn id="29" presetID="10" presetClass="entr" presetSubtype="0" fill="hold" nodeType="withEffect">
                                  <p:childTnLst>
                                    <p:set>
                                      <p:cBhvr additive="base">
                                        <p:cTn id="30" dur="1" fill="hold">
                                          <p:stCondLst>
                                            <p:cond delay="0"/>
                                          </p:stCondLst>
                                        </p:cTn>
                                        <p:tgtEl>
                                          <p:spTgt spid="2195"/>
                                        </p:tgtEl>
                                        <p:attrNameLst>
                                          <p:attrName>style.visibility</p:attrName>
                                        </p:attrNameLst>
                                      </p:cBhvr>
                                      <p:to>
                                        <p:strVal val="visible"/>
                                      </p:to>
                                    </p:set>
                                    <p:animEffect transition="in" filter="fade">
                                      <p:cBhvr additive="base">
                                        <p:cTn id="31" dur="500"/>
                                        <p:tgtEl>
                                          <p:spTgt spid="2195"/>
                                        </p:tgtEl>
                                      </p:cBhvr>
                                    </p:animEffect>
                                  </p:childTnLst>
                                </p:cTn>
                              </p:par>
                              <p:par>
                                <p:cTn id="32" presetID="10" presetClass="entr" presetSubtype="0" fill="hold" grpId="0" nodeType="withEffect">
                                  <p:childTnLst>
                                    <p:set>
                                      <p:cBhvr additive="base">
                                        <p:cTn id="33" dur="1" fill="hold">
                                          <p:stCondLst>
                                            <p:cond delay="0"/>
                                          </p:stCondLst>
                                        </p:cTn>
                                        <p:tgtEl>
                                          <p:spTgt spid="2196"/>
                                        </p:tgtEl>
                                        <p:attrNameLst>
                                          <p:attrName>style.visibility</p:attrName>
                                        </p:attrNameLst>
                                      </p:cBhvr>
                                      <p:to>
                                        <p:strVal val="visible"/>
                                      </p:to>
                                    </p:set>
                                    <p:animEffect transition="in" filter="fade">
                                      <p:cBhvr additive="base">
                                        <p:cTn id="34" dur="500"/>
                                        <p:tgtEl>
                                          <p:spTgt spid="2196"/>
                                        </p:tgtEl>
                                      </p:cBhvr>
                                    </p:animEffect>
                                  </p:childTnLst>
                                </p:cTn>
                              </p:par>
                              <p:par>
                                <p:cTn id="35" presetID="10" presetClass="entr" presetSubtype="0" fill="hold" grpId="0" nodeType="withEffect">
                                  <p:childTnLst>
                                    <p:set>
                                      <p:cBhvr additive="base">
                                        <p:cTn id="36" dur="1" fill="hold">
                                          <p:stCondLst>
                                            <p:cond delay="0"/>
                                          </p:stCondLst>
                                        </p:cTn>
                                        <p:tgtEl>
                                          <p:spTgt spid="2197"/>
                                        </p:tgtEl>
                                        <p:attrNameLst>
                                          <p:attrName>style.visibility</p:attrName>
                                        </p:attrNameLst>
                                      </p:cBhvr>
                                      <p:to>
                                        <p:strVal val="visible"/>
                                      </p:to>
                                    </p:set>
                                    <p:animEffect transition="in" filter="fade">
                                      <p:cBhvr additive="base">
                                        <p:cTn id="37" dur="500"/>
                                        <p:tgtEl>
                                          <p:spTgt spid="2197"/>
                                        </p:tgtEl>
                                      </p:cBhvr>
                                    </p:animEffect>
                                  </p:childTnLst>
                                </p:cTn>
                              </p:par>
                              <p:par>
                                <p:cTn id="38" presetID="10" presetClass="entr" presetSubtype="0" fill="hold" nodeType="withEffect">
                                  <p:childTnLst>
                                    <p:set>
                                      <p:cBhvr additive="base">
                                        <p:cTn id="39" dur="1" fill="hold">
                                          <p:stCondLst>
                                            <p:cond delay="0"/>
                                          </p:stCondLst>
                                        </p:cTn>
                                        <p:tgtEl>
                                          <p:spTgt spid="2198"/>
                                        </p:tgtEl>
                                        <p:attrNameLst>
                                          <p:attrName>style.visibility</p:attrName>
                                        </p:attrNameLst>
                                      </p:cBhvr>
                                      <p:to>
                                        <p:strVal val="visible"/>
                                      </p:to>
                                    </p:set>
                                    <p:animEffect transition="in" filter="fade">
                                      <p:cBhvr additive="base">
                                        <p:cTn id="40" dur="500"/>
                                        <p:tgtEl>
                                          <p:spTgt spid="2198"/>
                                        </p:tgtEl>
                                      </p:cBhvr>
                                    </p:animEffect>
                                  </p:childTnLst>
                                </p:cTn>
                              </p:par>
                              <p:par>
                                <p:cTn id="41" presetID="10" presetClass="entr" presetSubtype="0" fill="hold" grpId="0" nodeType="withEffect">
                                  <p:childTnLst>
                                    <p:set>
                                      <p:cBhvr additive="base">
                                        <p:cTn id="42" dur="1" fill="hold">
                                          <p:stCondLst>
                                            <p:cond delay="0"/>
                                          </p:stCondLst>
                                        </p:cTn>
                                        <p:tgtEl>
                                          <p:spTgt spid="2199"/>
                                        </p:tgtEl>
                                        <p:attrNameLst>
                                          <p:attrName>style.visibility</p:attrName>
                                        </p:attrNameLst>
                                      </p:cBhvr>
                                      <p:to>
                                        <p:strVal val="visible"/>
                                      </p:to>
                                    </p:set>
                                    <p:animEffect transition="in" filter="fade">
                                      <p:cBhvr additive="base">
                                        <p:cTn id="43" dur="500"/>
                                        <p:tgtEl>
                                          <p:spTgt spid="2199"/>
                                        </p:tgtEl>
                                      </p:cBhvr>
                                    </p:animEffect>
                                  </p:childTnLst>
                                </p:cTn>
                              </p:par>
                              <p:par>
                                <p:cTn id="44" presetID="10" presetClass="entr" presetSubtype="0" fill="hold" nodeType="withEffect">
                                  <p:childTnLst>
                                    <p:set>
                                      <p:cBhvr additive="base">
                                        <p:cTn id="45" dur="1" fill="hold">
                                          <p:stCondLst>
                                            <p:cond delay="0"/>
                                          </p:stCondLst>
                                        </p:cTn>
                                        <p:tgtEl>
                                          <p:spTgt spid="2200"/>
                                        </p:tgtEl>
                                        <p:attrNameLst>
                                          <p:attrName>style.visibility</p:attrName>
                                        </p:attrNameLst>
                                      </p:cBhvr>
                                      <p:to>
                                        <p:strVal val="visible"/>
                                      </p:to>
                                    </p:set>
                                    <p:animEffect transition="in" filter="fade">
                                      <p:cBhvr additive="base">
                                        <p:cTn id="46" dur="500"/>
                                        <p:tgtEl>
                                          <p:spTgt spid="2200"/>
                                        </p:tgtEl>
                                      </p:cBhvr>
                                    </p:animEffect>
                                  </p:childTnLst>
                                </p:cTn>
                              </p:par>
                              <p:par>
                                <p:cTn id="47" presetID="10" presetClass="entr" presetSubtype="0" fill="hold" grpId="0" nodeType="withEffect">
                                  <p:childTnLst>
                                    <p:set>
                                      <p:cBhvr additive="base">
                                        <p:cTn id="48" dur="1" fill="hold">
                                          <p:stCondLst>
                                            <p:cond delay="0"/>
                                          </p:stCondLst>
                                        </p:cTn>
                                        <p:tgtEl>
                                          <p:spTgt spid="2201"/>
                                        </p:tgtEl>
                                        <p:attrNameLst>
                                          <p:attrName>style.visibility</p:attrName>
                                        </p:attrNameLst>
                                      </p:cBhvr>
                                      <p:to>
                                        <p:strVal val="visible"/>
                                      </p:to>
                                    </p:set>
                                    <p:animEffect transition="in" filter="fade">
                                      <p:cBhvr additive="base">
                                        <p:cTn id="49" dur="500"/>
                                        <p:tgtEl>
                                          <p:spTgt spid="2201"/>
                                        </p:tgtEl>
                                      </p:cBhvr>
                                    </p:animEffect>
                                  </p:childTnLst>
                                </p:cTn>
                              </p:par>
                              <p:par>
                                <p:cTn id="50" presetID="10" presetClass="entr" presetSubtype="0" fill="hold" nodeType="withEffect">
                                  <p:childTnLst>
                                    <p:set>
                                      <p:cBhvr additive="base">
                                        <p:cTn id="51" dur="1" fill="hold">
                                          <p:stCondLst>
                                            <p:cond delay="0"/>
                                          </p:stCondLst>
                                        </p:cTn>
                                        <p:tgtEl>
                                          <p:spTgt spid="2202"/>
                                        </p:tgtEl>
                                        <p:attrNameLst>
                                          <p:attrName>style.visibility</p:attrName>
                                        </p:attrNameLst>
                                      </p:cBhvr>
                                      <p:to>
                                        <p:strVal val="visible"/>
                                      </p:to>
                                    </p:set>
                                    <p:animEffect transition="in" filter="fade">
                                      <p:cBhvr additive="base">
                                        <p:cTn id="52" dur="500"/>
                                        <p:tgtEl>
                                          <p:spTgt spid="2202"/>
                                        </p:tgtEl>
                                      </p:cBhvr>
                                    </p:animEffect>
                                  </p:childTnLst>
                                </p:cTn>
                              </p:par>
                              <p:par>
                                <p:cTn id="53" presetID="10" presetClass="entr" presetSubtype="0" fill="hold" grpId="0" nodeType="withEffect">
                                  <p:childTnLst>
                                    <p:set>
                                      <p:cBhvr additive="base">
                                        <p:cTn id="54" dur="1" fill="hold">
                                          <p:stCondLst>
                                            <p:cond delay="0"/>
                                          </p:stCondLst>
                                        </p:cTn>
                                        <p:tgtEl>
                                          <p:spTgt spid="2203"/>
                                        </p:tgtEl>
                                        <p:attrNameLst>
                                          <p:attrName>style.visibility</p:attrName>
                                        </p:attrNameLst>
                                      </p:cBhvr>
                                      <p:to>
                                        <p:strVal val="visible"/>
                                      </p:to>
                                    </p:set>
                                    <p:animEffect transition="in" filter="fade">
                                      <p:cBhvr additive="base">
                                        <p:cTn id="55" dur="500"/>
                                        <p:tgtEl>
                                          <p:spTgt spid="2203"/>
                                        </p:tgtEl>
                                      </p:cBhvr>
                                    </p:animEffect>
                                  </p:childTnLst>
                                </p:cTn>
                              </p:par>
                              <p:par>
                                <p:cTn id="56" presetID="10" presetClass="entr" presetSubtype="0" fill="hold" nodeType="withEffect">
                                  <p:childTnLst>
                                    <p:set>
                                      <p:cBhvr additive="base">
                                        <p:cTn id="57" dur="1" fill="hold">
                                          <p:stCondLst>
                                            <p:cond delay="0"/>
                                          </p:stCondLst>
                                        </p:cTn>
                                        <p:tgtEl>
                                          <p:spTgt spid="2204"/>
                                        </p:tgtEl>
                                        <p:attrNameLst>
                                          <p:attrName>style.visibility</p:attrName>
                                        </p:attrNameLst>
                                      </p:cBhvr>
                                      <p:to>
                                        <p:strVal val="visible"/>
                                      </p:to>
                                    </p:set>
                                    <p:animEffect transition="in" filter="fade">
                                      <p:cBhvr additive="base">
                                        <p:cTn id="58" dur="500"/>
                                        <p:tgtEl>
                                          <p:spTgt spid="2204"/>
                                        </p:tgtEl>
                                      </p:cBhvr>
                                    </p:animEffect>
                                  </p:childTnLst>
                                </p:cTn>
                              </p:par>
                              <p:par>
                                <p:cTn id="59" presetID="10" presetClass="entr" presetSubtype="0" fill="hold" nodeType="withEffect">
                                  <p:childTnLst>
                                    <p:set>
                                      <p:cBhvr additive="base">
                                        <p:cTn id="60" dur="1" fill="hold">
                                          <p:stCondLst>
                                            <p:cond delay="0"/>
                                          </p:stCondLst>
                                        </p:cTn>
                                        <p:tgtEl>
                                          <p:spTgt spid="2205"/>
                                        </p:tgtEl>
                                        <p:attrNameLst>
                                          <p:attrName>style.visibility</p:attrName>
                                        </p:attrNameLst>
                                      </p:cBhvr>
                                      <p:to>
                                        <p:strVal val="visible"/>
                                      </p:to>
                                    </p:set>
                                    <p:animEffect transition="in" filter="fade">
                                      <p:cBhvr additive="base">
                                        <p:cTn id="61" dur="500"/>
                                        <p:tgtEl>
                                          <p:spTgt spid="2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8" grpId="0" animBg="1"/>
      <p:bldP spid="2189" grpId="0" animBg="1"/>
      <p:bldP spid="2190" grpId="0" animBg="1"/>
      <p:bldP spid="2192" grpId="0" animBg="1"/>
      <p:bldP spid="2194" grpId="0" animBg="1"/>
      <p:bldP spid="2196" grpId="0" animBg="1"/>
      <p:bldP spid="2197" grpId="0" animBg="1"/>
      <p:bldP spid="2199" grpId="0" animBg="1"/>
      <p:bldP spid="2201" grpId="0" animBg="1"/>
      <p:bldP spid="220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video-images.vice.com/uploads/1482207827192-15540405_10207724512293381_447325944_o.jpg"/>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818" y="1246718"/>
            <a:ext cx="3678767" cy="2448983"/>
          </a:xfrm>
          <a:prstGeom prst="rect">
            <a:avLst/>
          </a:prstGeom>
          <a:solidFill>
            <a:srgbClr val="EDEDED"/>
          </a:solidFill>
          <a:ln w="88900" algn="ctr">
            <a:solidFill>
              <a:srgbClr val="FFFFFF"/>
            </a:solidFill>
            <a:miter lim="800000"/>
            <a:headEnd/>
            <a:tailEnd/>
          </a:ln>
        </p:spPr>
      </p:pic>
      <p:pic>
        <p:nvPicPr>
          <p:cNvPr id="30723" name="Picture 4" descr="https://video-images.vice.com/uploads/1482206936838-IMG_9866.JPG"/>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6300" y="4004733"/>
            <a:ext cx="3344333" cy="2508251"/>
          </a:xfrm>
          <a:prstGeom prst="rect">
            <a:avLst/>
          </a:prstGeom>
          <a:solidFill>
            <a:srgbClr val="EDEDED"/>
          </a:solidFill>
          <a:ln w="88900" algn="ctr">
            <a:solidFill>
              <a:srgbClr val="FFFFFF"/>
            </a:solidFill>
            <a:miter lim="800000"/>
            <a:headEnd/>
            <a:tailEnd/>
          </a:ln>
        </p:spPr>
      </p:pic>
      <p:sp>
        <p:nvSpPr>
          <p:cNvPr id="30724"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30725"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30726"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社会工程攻击</a:t>
            </a:r>
          </a:p>
        </p:txBody>
      </p:sp>
      <p:sp>
        <p:nvSpPr>
          <p:cNvPr id="30727" name="모서리가 둥근 직사각형 29"/>
          <p:cNvSpPr>
            <a:spLocks noChangeArrowheads="1"/>
          </p:cNvSpPr>
          <p:nvPr/>
        </p:nvSpPr>
        <p:spPr bwMode="auto">
          <a:xfrm>
            <a:off x="334434" y="1231901"/>
            <a:ext cx="2495551" cy="2571751"/>
          </a:xfrm>
          <a:prstGeom prst="roundRect">
            <a:avLst>
              <a:gd name="adj" fmla="val 6838"/>
            </a:avLst>
          </a:prstGeom>
          <a:solidFill>
            <a:srgbClr val="FFFFFF"/>
          </a:solidFill>
          <a:ln w="9525" algn="ctr">
            <a:solidFill>
              <a:srgbClr val="808080"/>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solidFill>
                <a:srgbClr val="000000"/>
              </a:solidFill>
              <a:ea typeface="Gulim" panose="020B0600000101010101" pitchFamily="34" charset="-127"/>
              <a:sym typeface="Arial" panose="020B0604020202020204" pitchFamily="34" charset="0"/>
            </a:endParaRPr>
          </a:p>
        </p:txBody>
      </p:sp>
      <p:sp>
        <p:nvSpPr>
          <p:cNvPr id="30728" name="직선 연결선 30"/>
          <p:cNvSpPr>
            <a:spLocks noChangeShapeType="1"/>
          </p:cNvSpPr>
          <p:nvPr/>
        </p:nvSpPr>
        <p:spPr bwMode="auto">
          <a:xfrm>
            <a:off x="670985" y="1818217"/>
            <a:ext cx="1824567" cy="0"/>
          </a:xfrm>
          <a:prstGeom prst="line">
            <a:avLst/>
          </a:prstGeom>
          <a:noFill/>
          <a:ln w="19050" algn="ctr">
            <a:solidFill>
              <a:srgbClr val="808080"/>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30729" name="직사각형 31"/>
          <p:cNvSpPr>
            <a:spLocks noChangeArrowheads="1"/>
          </p:cNvSpPr>
          <p:nvPr/>
        </p:nvSpPr>
        <p:spPr bwMode="auto">
          <a:xfrm>
            <a:off x="670985" y="1350434"/>
            <a:ext cx="1824567" cy="410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865">
                <a:ea typeface="宋体" panose="02010600030101010101" pitchFamily="2" charset="-122"/>
                <a:sym typeface="Arial" panose="020B0604020202020204" pitchFamily="34" charset="0"/>
              </a:rPr>
              <a:t>面谈</a:t>
            </a:r>
          </a:p>
        </p:txBody>
      </p:sp>
      <p:pic>
        <p:nvPicPr>
          <p:cNvPr id="30730" name="Picture 14" descr="in personì ëí ì´ë¯¸ì§ ê²ìê²°ê³¼"/>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818" y="1998134"/>
            <a:ext cx="1612900" cy="161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31" name="그림 2"/>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218" y="1382184"/>
            <a:ext cx="5549900" cy="3198283"/>
          </a:xfrm>
          <a:prstGeom prst="rect">
            <a:avLst/>
          </a:prstGeom>
          <a:noFill/>
          <a:ln w="88900" algn="ctr">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30732" name="TextBox 13"/>
          <p:cNvSpPr>
            <a:spLocks noChangeArrowheads="1"/>
          </p:cNvSpPr>
          <p:nvPr/>
        </p:nvSpPr>
        <p:spPr bwMode="auto">
          <a:xfrm>
            <a:off x="334433" y="4660901"/>
            <a:ext cx="7969251" cy="1936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665">
                <a:ea typeface="宋体" panose="02010600030101010101" pitchFamily="2" charset="-122"/>
                <a:sym typeface="Arial" panose="020B0604020202020204" pitchFamily="34" charset="0"/>
              </a:rPr>
              <a:t>黄马甲实验</a:t>
            </a:r>
          </a:p>
          <a:p>
            <a:pPr eaLnBrk="1" hangingPunct="1">
              <a:lnSpc>
                <a:spcPct val="130000"/>
              </a:lnSpc>
            </a:pPr>
            <a:r>
              <a:rPr lang="en-US" altLang="ko-KR" sz="2135">
                <a:ea typeface="Gulim" panose="020B0600000101010101" pitchFamily="34" charset="-127"/>
                <a:sym typeface="Arial" panose="020B0604020202020204" pitchFamily="34" charset="0"/>
              </a:rPr>
              <a:t>2016</a:t>
            </a:r>
            <a:r>
              <a:rPr lang="zh-CN" altLang="en-US" sz="2135">
                <a:ea typeface="宋体" panose="02010600030101010101" pitchFamily="2" charset="-122"/>
                <a:sym typeface="Arial" panose="020B0604020202020204" pitchFamily="34" charset="0"/>
              </a:rPr>
              <a:t>年</a:t>
            </a:r>
            <a:r>
              <a:rPr lang="ko-KR" altLang="en-US" sz="2135">
                <a:ea typeface="Gulim" panose="020B0600000101010101" pitchFamily="34" charset="-127"/>
                <a:sym typeface="Arial" panose="020B0604020202020204" pitchFamily="34" charset="0"/>
              </a:rPr>
              <a:t> </a:t>
            </a:r>
            <a:r>
              <a:rPr lang="en-US" altLang="ko-KR" sz="2135">
                <a:ea typeface="Gulim" panose="020B0600000101010101" pitchFamily="34" charset="-127"/>
                <a:sym typeface="Arial" panose="020B0604020202020204" pitchFamily="34" charset="0"/>
              </a:rPr>
              <a:t>12</a:t>
            </a:r>
            <a:r>
              <a:rPr lang="zh-CN" altLang="en-US" sz="2135">
                <a:ea typeface="宋体" panose="02010600030101010101" pitchFamily="2" charset="-122"/>
                <a:sym typeface="Arial" panose="020B0604020202020204" pitchFamily="34" charset="0"/>
              </a:rPr>
              <a:t>月 两位青年实施的社会工程攻击实验</a:t>
            </a:r>
          </a:p>
          <a:p>
            <a:pPr eaLnBrk="1" hangingPunct="1">
              <a:lnSpc>
                <a:spcPct val="130000"/>
              </a:lnSpc>
            </a:pPr>
            <a:r>
              <a:rPr lang="zh-CN" altLang="en-US" sz="2135">
                <a:ea typeface="宋体" panose="02010600030101010101" pitchFamily="2" charset="-122"/>
                <a:sym typeface="Arial" panose="020B0604020202020204" pitchFamily="34" charset="0"/>
              </a:rPr>
              <a:t>利用人们的认知观念（黄马甲一般是内部工作人员），随意进出电影院、动物园、演唱会等。</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1" name="TextBox 6"/>
          <p:cNvSpPr>
            <a:spLocks noChangeArrowheads="1"/>
          </p:cNvSpPr>
          <p:nvPr/>
        </p:nvSpPr>
        <p:spPr bwMode="auto">
          <a:xfrm>
            <a:off x="1295401" y="1970618"/>
            <a:ext cx="10562167" cy="4720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200000"/>
              </a:lnSpc>
              <a:buFontTx/>
              <a:buAutoNum type="arabicPeriod"/>
            </a:pPr>
            <a:r>
              <a:rPr lang="zh-CN" altLang="en-US" sz="2135">
                <a:ea typeface="宋体" panose="02010600030101010101" pitchFamily="2" charset="-122"/>
                <a:sym typeface="Arial" panose="020B0604020202020204" pitchFamily="34" charset="0"/>
              </a:rPr>
              <a:t>不可轻信所有拥有完整的个人信息的单位</a:t>
            </a:r>
          </a:p>
          <a:p>
            <a:pPr eaLnBrk="1" hangingPunct="1">
              <a:lnSpc>
                <a:spcPct val="200000"/>
              </a:lnSpc>
              <a:buFontTx/>
              <a:buAutoNum type="arabicPeriod"/>
            </a:pPr>
            <a:r>
              <a:rPr lang="zh-CN" altLang="en-US" sz="2135">
                <a:ea typeface="宋体" panose="02010600030101010101" pitchFamily="2" charset="-122"/>
                <a:sym typeface="Arial" panose="020B0604020202020204" pitchFamily="34" charset="0"/>
              </a:rPr>
              <a:t>无论何时，都有理由怀疑一切索要个人信息及钱财的事务</a:t>
            </a:r>
          </a:p>
          <a:p>
            <a:pPr eaLnBrk="1" hangingPunct="1">
              <a:lnSpc>
                <a:spcPct val="200000"/>
              </a:lnSpc>
              <a:buFontTx/>
              <a:buAutoNum type="arabicPeriod"/>
            </a:pPr>
            <a:r>
              <a:rPr lang="zh-CN" altLang="en-US" sz="2135">
                <a:ea typeface="宋体" panose="02010600030101010101" pitchFamily="2" charset="-122"/>
                <a:sym typeface="Arial" panose="020B0604020202020204" pitchFamily="34" charset="0"/>
              </a:rPr>
              <a:t>重复确认信息及邮箱接收的金融公司及机关单位的官网地址</a:t>
            </a:r>
          </a:p>
          <a:p>
            <a:pPr eaLnBrk="1" hangingPunct="1">
              <a:lnSpc>
                <a:spcPct val="200000"/>
              </a:lnSpc>
              <a:buFontTx/>
              <a:buAutoNum type="arabicPeriod"/>
            </a:pPr>
            <a:r>
              <a:rPr lang="zh-CN" altLang="en-US" sz="2135">
                <a:ea typeface="宋体" panose="02010600030101010101" pitchFamily="2" charset="-122"/>
                <a:sym typeface="Arial" panose="020B0604020202020204" pitchFamily="34" charset="0"/>
              </a:rPr>
              <a:t>确认邮件发件人的地址是否跟公司名一致</a:t>
            </a:r>
          </a:p>
          <a:p>
            <a:pPr eaLnBrk="1" hangingPunct="1">
              <a:lnSpc>
                <a:spcPct val="200000"/>
              </a:lnSpc>
              <a:buFontTx/>
              <a:buAutoNum type="arabicPeriod"/>
            </a:pPr>
            <a:r>
              <a:rPr lang="zh-CN" altLang="en-US" sz="2135">
                <a:ea typeface="宋体" panose="02010600030101010101" pitchFamily="2" charset="-122"/>
                <a:sym typeface="Arial" panose="020B0604020202020204" pitchFamily="34" charset="0"/>
              </a:rPr>
              <a:t>邀请变更银行信息时，通过别的路径重复确认可信度</a:t>
            </a:r>
          </a:p>
          <a:p>
            <a:pPr eaLnBrk="1" hangingPunct="1">
              <a:lnSpc>
                <a:spcPct val="200000"/>
              </a:lnSpc>
              <a:buFontTx/>
              <a:buAutoNum type="arabicPeriod"/>
            </a:pPr>
            <a:r>
              <a:rPr lang="zh-CN" altLang="en-US" sz="2135">
                <a:ea typeface="宋体" panose="02010600030101010101" pitchFamily="2" charset="-122"/>
                <a:sym typeface="Arial" panose="020B0604020202020204" pitchFamily="34" charset="0"/>
              </a:rPr>
              <a:t>重复确认附件扩展名</a:t>
            </a:r>
            <a:r>
              <a:rPr lang="en-US" altLang="ko-KR" sz="2135">
                <a:ea typeface="Gulim" panose="020B0600000101010101" pitchFamily="34" charset="-127"/>
                <a:sym typeface="Arial" panose="020B0604020202020204" pitchFamily="34" charset="0"/>
              </a:rPr>
              <a:t>(.pdf, .doc, .ppt </a:t>
            </a:r>
            <a:r>
              <a:rPr lang="zh-CN" altLang="en-US" sz="2135">
                <a:ea typeface="宋体" panose="02010600030101010101" pitchFamily="2" charset="-122"/>
                <a:sym typeface="Arial" panose="020B0604020202020204" pitchFamily="34" charset="0"/>
              </a:rPr>
              <a:t>等</a:t>
            </a:r>
            <a:r>
              <a:rPr lang="en-US" altLang="ko-KR" sz="2135">
                <a:ea typeface="Gulim" panose="020B0600000101010101" pitchFamily="34" charset="-127"/>
                <a:sym typeface="Arial" panose="020B0604020202020204" pitchFamily="34" charset="0"/>
              </a:rPr>
              <a:t>) </a:t>
            </a:r>
            <a:r>
              <a:rPr lang="zh-CN" altLang="en-US" sz="2135">
                <a:ea typeface="宋体" panose="02010600030101010101" pitchFamily="2" charset="-122"/>
                <a:sym typeface="Arial" panose="020B0604020202020204" pitchFamily="34" charset="0"/>
              </a:rPr>
              <a:t>是否正常</a:t>
            </a:r>
          </a:p>
          <a:p>
            <a:pPr eaLnBrk="1" hangingPunct="1">
              <a:lnSpc>
                <a:spcPct val="200000"/>
              </a:lnSpc>
              <a:buFontTx/>
              <a:buAutoNum type="arabicPeriod"/>
            </a:pPr>
            <a:r>
              <a:rPr lang="zh-CN" altLang="en-US" sz="2135">
                <a:ea typeface="宋体" panose="02010600030101010101" pitchFamily="2" charset="-122"/>
                <a:sym typeface="Arial" panose="020B0604020202020204" pitchFamily="34" charset="0"/>
              </a:rPr>
              <a:t>病毒库程序及系统升级一定要维持最新版本</a:t>
            </a:r>
          </a:p>
        </p:txBody>
      </p:sp>
      <p:sp>
        <p:nvSpPr>
          <p:cNvPr id="32771"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32772"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32773" name="TextBox 7"/>
          <p:cNvSpPr>
            <a:spLocks noChangeArrowheads="1"/>
          </p:cNvSpPr>
          <p:nvPr/>
        </p:nvSpPr>
        <p:spPr bwMode="auto">
          <a:xfrm>
            <a:off x="1102784" y="1289051"/>
            <a:ext cx="5952067" cy="615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a:solidFill>
                  <a:srgbClr val="FF0000"/>
                </a:solidFill>
                <a:ea typeface="宋体" panose="02010600030101010101" pitchFamily="2" charset="-122"/>
                <a:sym typeface="Arial" panose="020B0604020202020204" pitchFamily="34" charset="0"/>
              </a:rPr>
              <a:t>避免</a:t>
            </a:r>
            <a:r>
              <a:rPr lang="zh-CN" altLang="en-US" sz="3200">
                <a:ea typeface="宋体" panose="02010600030101010101" pitchFamily="2" charset="-122"/>
                <a:sym typeface="Arial" panose="020B0604020202020204" pitchFamily="34" charset="0"/>
              </a:rPr>
              <a:t>社会工程攻击的方法</a:t>
            </a:r>
          </a:p>
        </p:txBody>
      </p:sp>
      <p:sp>
        <p:nvSpPr>
          <p:cNvPr id="32774" name="Oval 34"/>
          <p:cNvSpPr>
            <a:spLocks noChangeArrowheads="1"/>
          </p:cNvSpPr>
          <p:nvPr/>
        </p:nvSpPr>
        <p:spPr bwMode="auto">
          <a:xfrm>
            <a:off x="334434" y="1242484"/>
            <a:ext cx="709084" cy="709083"/>
          </a:xfrm>
          <a:prstGeom prst="ellipse">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32775" name="Round Same Side Corner Rectangle 6"/>
          <p:cNvSpPr/>
          <p:nvPr/>
        </p:nvSpPr>
        <p:spPr bwMode="auto">
          <a:xfrm rot="2700000">
            <a:off x="630767" y="1356784"/>
            <a:ext cx="120651" cy="480483"/>
          </a:xfrm>
          <a:custGeom>
            <a:avLst/>
            <a:gdLst>
              <a:gd name="T0" fmla="*/ 24240 w 1035916"/>
              <a:gd name="T1" fmla="*/ 326173 h 4153123"/>
              <a:gd name="T2" fmla="*/ 66247 w 1035916"/>
              <a:gd name="T3" fmla="*/ 326173 h 4153123"/>
              <a:gd name="T4" fmla="*/ 45244 w 1035916"/>
              <a:gd name="T5" fmla="*/ 360362 h 4153123"/>
              <a:gd name="T6" fmla="*/ 3722 w 1035916"/>
              <a:gd name="T7" fmla="*/ 255526 h 4153123"/>
              <a:gd name="T8" fmla="*/ 24080 w 1035916"/>
              <a:gd name="T9" fmla="*/ 244603 h 4153123"/>
              <a:gd name="T10" fmla="*/ 45519 w 1035916"/>
              <a:gd name="T11" fmla="*/ 255610 h 4153123"/>
              <a:gd name="T12" fmla="*/ 66958 w 1035916"/>
              <a:gd name="T13" fmla="*/ 244603 h 4153123"/>
              <a:gd name="T14" fmla="*/ 86765 w 1035916"/>
              <a:gd name="T15" fmla="*/ 255488 h 4153123"/>
              <a:gd name="T16" fmla="*/ 67858 w 1035916"/>
              <a:gd name="T17" fmla="*/ 317337 h 4153123"/>
              <a:gd name="T18" fmla="*/ 22619 w 1035916"/>
              <a:gd name="T19" fmla="*/ 317337 h 4153123"/>
              <a:gd name="T20" fmla="*/ 70676 w 1035916"/>
              <a:gd name="T21" fmla="*/ 48986 h 4153123"/>
              <a:gd name="T22" fmla="*/ 90488 w 1035916"/>
              <a:gd name="T23" fmla="*/ 48986 h 4153123"/>
              <a:gd name="T24" fmla="*/ 90488 w 1035916"/>
              <a:gd name="T25" fmla="*/ 246309 h 4153123"/>
              <a:gd name="T26" fmla="*/ 88791 w 1035916"/>
              <a:gd name="T27" fmla="*/ 246487 h 4153123"/>
              <a:gd name="T28" fmla="*/ 70676 w 1035916"/>
              <a:gd name="T29" fmla="*/ 227665 h 4153123"/>
              <a:gd name="T30" fmla="*/ 27128 w 1035916"/>
              <a:gd name="T31" fmla="*/ 48986 h 4153123"/>
              <a:gd name="T32" fmla="*/ 63360 w 1035916"/>
              <a:gd name="T33" fmla="*/ 48986 h 4153123"/>
              <a:gd name="T34" fmla="*/ 63360 w 1035916"/>
              <a:gd name="T35" fmla="*/ 228492 h 4153123"/>
              <a:gd name="T36" fmla="*/ 45244 w 1035916"/>
              <a:gd name="T37" fmla="*/ 246487 h 4153123"/>
              <a:gd name="T38" fmla="*/ 27128 w 1035916"/>
              <a:gd name="T39" fmla="*/ 228492 h 4153123"/>
              <a:gd name="T40" fmla="*/ 0 w 1035916"/>
              <a:gd name="T41" fmla="*/ 48986 h 4153123"/>
              <a:gd name="T42" fmla="*/ 19812 w 1035916"/>
              <a:gd name="T43" fmla="*/ 48986 h 4153123"/>
              <a:gd name="T44" fmla="*/ 19812 w 1035916"/>
              <a:gd name="T45" fmla="*/ 227665 h 4153123"/>
              <a:gd name="T46" fmla="*/ 1697 w 1035916"/>
              <a:gd name="T47" fmla="*/ 246487 h 4153123"/>
              <a:gd name="T48" fmla="*/ 0 w 1035916"/>
              <a:gd name="T49" fmla="*/ 246309 h 4153123"/>
              <a:gd name="T50" fmla="*/ 6286 w 1035916"/>
              <a:gd name="T51" fmla="*/ 6244 h 4153123"/>
              <a:gd name="T52" fmla="*/ 21462 w 1035916"/>
              <a:gd name="T53" fmla="*/ 0 h 4153123"/>
              <a:gd name="T54" fmla="*/ 69026 w 1035916"/>
              <a:gd name="T55" fmla="*/ 0 h 4153123"/>
              <a:gd name="T56" fmla="*/ 90488 w 1035916"/>
              <a:gd name="T57" fmla="*/ 21319 h 4153123"/>
              <a:gd name="T58" fmla="*/ 90488 w 1035916"/>
              <a:gd name="T59" fmla="*/ 42638 h 4153123"/>
              <a:gd name="T60" fmla="*/ 0 w 1035916"/>
              <a:gd name="T61" fmla="*/ 42638 h 4153123"/>
              <a:gd name="T62" fmla="*/ 0 w 1035916"/>
              <a:gd name="T63" fmla="*/ 21319 h 4153123"/>
              <a:gd name="T64" fmla="*/ 6286 w 1035916"/>
              <a:gd name="T65" fmla="*/ 6244 h 4153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35916" h="4153123">
                <a:moveTo>
                  <a:pt x="277501" y="3759099"/>
                </a:moveTo>
                <a:lnTo>
                  <a:pt x="758408" y="3759099"/>
                </a:lnTo>
                <a:lnTo>
                  <a:pt x="517954" y="4153123"/>
                </a:lnTo>
                <a:lnTo>
                  <a:pt x="277501" y="3759099"/>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lnTo>
                  <a:pt x="42612" y="2944898"/>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lnTo>
                  <a:pt x="809102" y="564558"/>
                </a:ln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lnTo>
                  <a:pt x="310569" y="564558"/>
                </a:lnTo>
                <a:close/>
                <a:moveTo>
                  <a:pt x="0" y="564557"/>
                </a:moveTo>
                <a:lnTo>
                  <a:pt x="226813" y="564557"/>
                </a:lnTo>
                <a:lnTo>
                  <a:pt x="226813" y="2623810"/>
                </a:lnTo>
                <a:cubicBezTo>
                  <a:pt x="226813" y="2743612"/>
                  <a:pt x="133962" y="2840731"/>
                  <a:pt x="19424" y="2840730"/>
                </a:cubicBezTo>
                <a:cubicBezTo>
                  <a:pt x="12841" y="2840730"/>
                  <a:pt x="6329" y="2840409"/>
                  <a:pt x="0" y="2838682"/>
                </a:cubicBezTo>
                <a:lnTo>
                  <a:pt x="0" y="564557"/>
                </a:ln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sp>
        <p:nvSpPr>
          <p:cNvPr id="32776"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社会工程攻击</a:t>
            </a: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34819"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34820"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安全指南</a:t>
            </a:r>
          </a:p>
        </p:txBody>
      </p:sp>
      <p:sp>
        <p:nvSpPr>
          <p:cNvPr id="34821" name="Freeform 9"/>
          <p:cNvSpPr/>
          <p:nvPr/>
        </p:nvSpPr>
        <p:spPr bwMode="auto">
          <a:xfrm>
            <a:off x="3401485" y="1411818"/>
            <a:ext cx="1833033" cy="5005916"/>
          </a:xfrm>
          <a:custGeom>
            <a:avLst/>
            <a:gdLst>
              <a:gd name="T0" fmla="*/ 0 w 929"/>
              <a:gd name="T1" fmla="*/ 0 h 2538"/>
              <a:gd name="T2" fmla="*/ 1374775 w 929"/>
              <a:gd name="T3" fmla="*/ 307692 h 2538"/>
              <a:gd name="T4" fmla="*/ 1374775 w 929"/>
              <a:gd name="T5" fmla="*/ 3439348 h 2538"/>
              <a:gd name="T6" fmla="*/ 0 w 929"/>
              <a:gd name="T7" fmla="*/ 3754437 h 2538"/>
              <a:gd name="T8" fmla="*/ 0 w 929"/>
              <a:gd name="T9" fmla="*/ 28107 h 25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9" h="2538">
                <a:moveTo>
                  <a:pt x="0" y="0"/>
                </a:moveTo>
                <a:lnTo>
                  <a:pt x="929" y="208"/>
                </a:lnTo>
                <a:lnTo>
                  <a:pt x="929" y="2325"/>
                </a:lnTo>
                <a:lnTo>
                  <a:pt x="0" y="2538"/>
                </a:lnTo>
                <a:lnTo>
                  <a:pt x="0" y="19"/>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4822" name="Freeform 9"/>
          <p:cNvSpPr/>
          <p:nvPr/>
        </p:nvSpPr>
        <p:spPr bwMode="auto">
          <a:xfrm flipH="1">
            <a:off x="6932085" y="1458385"/>
            <a:ext cx="1833033" cy="5005916"/>
          </a:xfrm>
          <a:custGeom>
            <a:avLst/>
            <a:gdLst>
              <a:gd name="T0" fmla="*/ 0 w 929"/>
              <a:gd name="T1" fmla="*/ 0 h 2538"/>
              <a:gd name="T2" fmla="*/ 1374775 w 929"/>
              <a:gd name="T3" fmla="*/ 307692 h 2538"/>
              <a:gd name="T4" fmla="*/ 1374775 w 929"/>
              <a:gd name="T5" fmla="*/ 3439348 h 2538"/>
              <a:gd name="T6" fmla="*/ 0 w 929"/>
              <a:gd name="T7" fmla="*/ 3754437 h 2538"/>
              <a:gd name="T8" fmla="*/ 0 w 929"/>
              <a:gd name="T9" fmla="*/ 28107 h 25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9" h="2538">
                <a:moveTo>
                  <a:pt x="0" y="0"/>
                </a:moveTo>
                <a:lnTo>
                  <a:pt x="929" y="208"/>
                </a:lnTo>
                <a:lnTo>
                  <a:pt x="929" y="2325"/>
                </a:lnTo>
                <a:lnTo>
                  <a:pt x="0" y="2538"/>
                </a:lnTo>
                <a:lnTo>
                  <a:pt x="0" y="19"/>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4823" name="직사각형 40"/>
          <p:cNvSpPr>
            <a:spLocks noChangeArrowheads="1"/>
          </p:cNvSpPr>
          <p:nvPr/>
        </p:nvSpPr>
        <p:spPr bwMode="auto">
          <a:xfrm rot="5400000" flipV="1">
            <a:off x="8290984" y="4083051"/>
            <a:ext cx="4612217" cy="19051"/>
          </a:xfrm>
          <a:prstGeom prst="rect">
            <a:avLst/>
          </a:prstGeom>
          <a:gradFill rotWithShape="1">
            <a:gsLst>
              <a:gs pos="0">
                <a:srgbClr val="FFFFFF">
                  <a:alpha val="0"/>
                </a:srgbClr>
              </a:gs>
              <a:gs pos="50000">
                <a:srgbClr val="FFFFFF">
                  <a:alpha val="0"/>
                </a:srgbClr>
              </a:gs>
              <a:gs pos="100000">
                <a:srgbClr val="FFFFFF">
                  <a:alpha val="0"/>
                </a:srgbClr>
              </a:gs>
            </a:gsLst>
            <a:lin ang="10800000"/>
          </a:gra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solidFill>
                <a:srgbClr val="FFFFFF"/>
              </a:solidFill>
              <a:ea typeface="Gulim" panose="020B0600000101010101" pitchFamily="34" charset="-127"/>
              <a:sym typeface="Arial" panose="020B0604020202020204" pitchFamily="34" charset="0"/>
            </a:endParaRPr>
          </a:p>
        </p:txBody>
      </p:sp>
      <p:sp>
        <p:nvSpPr>
          <p:cNvPr id="34824" name="직사각형 41"/>
          <p:cNvSpPr>
            <a:spLocks noChangeArrowheads="1"/>
          </p:cNvSpPr>
          <p:nvPr/>
        </p:nvSpPr>
        <p:spPr bwMode="auto">
          <a:xfrm rot="5400000" flipV="1">
            <a:off x="-726017" y="4083051"/>
            <a:ext cx="4612217" cy="19051"/>
          </a:xfrm>
          <a:prstGeom prst="rect">
            <a:avLst/>
          </a:prstGeom>
          <a:gradFill rotWithShape="1">
            <a:gsLst>
              <a:gs pos="0">
                <a:srgbClr val="FFFFFF">
                  <a:alpha val="0"/>
                </a:srgbClr>
              </a:gs>
              <a:gs pos="50000">
                <a:srgbClr val="FFFFFF">
                  <a:alpha val="0"/>
                </a:srgbClr>
              </a:gs>
              <a:gs pos="100000">
                <a:srgbClr val="FFFFFF">
                  <a:alpha val="0"/>
                </a:srgbClr>
              </a:gs>
            </a:gsLst>
            <a:lin ang="10800000"/>
          </a:gra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solidFill>
                <a:srgbClr val="FFFFFF"/>
              </a:solidFill>
              <a:ea typeface="Gulim" panose="020B0600000101010101" pitchFamily="34" charset="-127"/>
              <a:sym typeface="Arial" panose="020B0604020202020204" pitchFamily="34" charset="0"/>
            </a:endParaRPr>
          </a:p>
        </p:txBody>
      </p:sp>
      <p:sp>
        <p:nvSpPr>
          <p:cNvPr id="2237" name="Freeform 8"/>
          <p:cNvSpPr/>
          <p:nvPr/>
        </p:nvSpPr>
        <p:spPr bwMode="auto">
          <a:xfrm>
            <a:off x="1570568" y="1411817"/>
            <a:ext cx="3661833" cy="4586816"/>
          </a:xfrm>
          <a:custGeom>
            <a:avLst/>
            <a:gdLst>
              <a:gd name="T0" fmla="*/ 0 w 10000"/>
              <a:gd name="T1" fmla="*/ 0 h 9161"/>
              <a:gd name="T2" fmla="*/ 10000 w 10000"/>
              <a:gd name="T3" fmla="*/ 820 h 9161"/>
              <a:gd name="T4" fmla="*/ 10000 w 10000"/>
              <a:gd name="T5" fmla="*/ 9161 h 9161"/>
              <a:gd name="T6" fmla="*/ 0 w 10000"/>
              <a:gd name="T7" fmla="*/ 75 h 9161"/>
              <a:gd name="T8" fmla="*/ 0 w 10000"/>
              <a:gd name="T9" fmla="*/ 0 h 9161"/>
            </a:gdLst>
            <a:ahLst/>
            <a:cxnLst>
              <a:cxn ang="0">
                <a:pos x="T0" y="T1"/>
              </a:cxn>
              <a:cxn ang="0">
                <a:pos x="T2" y="T3"/>
              </a:cxn>
              <a:cxn ang="0">
                <a:pos x="T4" y="T5"/>
              </a:cxn>
              <a:cxn ang="0">
                <a:pos x="T6" y="T7"/>
              </a:cxn>
              <a:cxn ang="0">
                <a:pos x="T8" y="T9"/>
              </a:cxn>
            </a:cxnLst>
            <a:rect l="0" t="0" r="r" b="b"/>
            <a:pathLst>
              <a:path w="10000" h="9161">
                <a:moveTo>
                  <a:pt x="0" y="0"/>
                </a:moveTo>
                <a:lnTo>
                  <a:pt x="10000" y="820"/>
                </a:lnTo>
                <a:lnTo>
                  <a:pt x="10000" y="9161"/>
                </a:lnTo>
                <a:lnTo>
                  <a:pt x="0" y="75"/>
                </a:lnTo>
                <a:lnTo>
                  <a:pt x="0" y="0"/>
                </a:lnTo>
                <a:close/>
              </a:path>
            </a:pathLst>
          </a:custGeom>
          <a:gradFill rotWithShape="1">
            <a:gsLst>
              <a:gs pos="0">
                <a:srgbClr val="FFFFFF">
                  <a:alpha val="0"/>
                </a:srgbClr>
              </a:gs>
              <a:gs pos="53999">
                <a:srgbClr val="FFFFFF">
                  <a:alpha val="18423"/>
                </a:srgbClr>
              </a:gs>
              <a:gs pos="100000">
                <a:srgbClr val="FFFFFF">
                  <a:alpha val="34117"/>
                </a:srgbClr>
              </a:gs>
            </a:gsLst>
            <a:lin ang="2700000"/>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30000"/>
              </a:spcBef>
              <a:defRPr/>
            </a:pPr>
            <a:endParaRPr lang="ko-KR" altLang="en-US" sz="2400">
              <a:solidFill>
                <a:srgbClr val="FFFFFF"/>
              </a:solidFill>
              <a:ea typeface="Gulim" panose="020B0600000101010101" pitchFamily="34" charset="-127"/>
              <a:sym typeface="Arial" panose="020B0604020202020204" pitchFamily="34" charset="0"/>
            </a:endParaRPr>
          </a:p>
        </p:txBody>
      </p:sp>
      <p:sp>
        <p:nvSpPr>
          <p:cNvPr id="34828" name="타원 44"/>
          <p:cNvSpPr>
            <a:spLocks noChangeArrowheads="1"/>
          </p:cNvSpPr>
          <p:nvPr/>
        </p:nvSpPr>
        <p:spPr bwMode="auto">
          <a:xfrm rot="16200000" flipH="1" flipV="1">
            <a:off x="1419225" y="4331759"/>
            <a:ext cx="323851" cy="93133"/>
          </a:xfrm>
          <a:prstGeom prst="ellipse">
            <a:avLst/>
          </a:prstGeom>
          <a:gradFill rotWithShape="1">
            <a:gsLst>
              <a:gs pos="0">
                <a:srgbClr val="FFFFFF"/>
              </a:gs>
              <a:gs pos="100000">
                <a:srgbClr val="FFFFFF">
                  <a:alpha val="0"/>
                </a:srgbClr>
              </a:gs>
            </a:gsLst>
            <a:path path="shape">
              <a:fillToRect l="50000" t="50000" r="50000" b="50000"/>
            </a:path>
          </a:gra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135">
              <a:solidFill>
                <a:srgbClr val="FFFFFF"/>
              </a:solidFill>
              <a:ea typeface="Gulim" panose="020B0600000101010101" pitchFamily="34" charset="-127"/>
              <a:sym typeface="Arial" panose="020B0604020202020204" pitchFamily="34" charset="0"/>
            </a:endParaRPr>
          </a:p>
        </p:txBody>
      </p:sp>
      <p:sp>
        <p:nvSpPr>
          <p:cNvPr id="34829" name="타원 45"/>
          <p:cNvSpPr>
            <a:spLocks noChangeArrowheads="1"/>
          </p:cNvSpPr>
          <p:nvPr/>
        </p:nvSpPr>
        <p:spPr bwMode="auto">
          <a:xfrm rot="16200000" flipH="1" flipV="1">
            <a:off x="10434108" y="4331759"/>
            <a:ext cx="323851" cy="93133"/>
          </a:xfrm>
          <a:prstGeom prst="ellipse">
            <a:avLst/>
          </a:prstGeom>
          <a:gradFill rotWithShape="1">
            <a:gsLst>
              <a:gs pos="0">
                <a:srgbClr val="FFFFFF"/>
              </a:gs>
              <a:gs pos="100000">
                <a:srgbClr val="FFFFFF">
                  <a:alpha val="0"/>
                </a:srgbClr>
              </a:gs>
            </a:gsLst>
            <a:path path="shape">
              <a:fillToRect l="50000" t="50000" r="50000" b="50000"/>
            </a:path>
          </a:gra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135">
              <a:solidFill>
                <a:srgbClr val="FFFFFF"/>
              </a:solidFill>
              <a:ea typeface="Gulim" panose="020B0600000101010101" pitchFamily="34" charset="-127"/>
              <a:sym typeface="Arial" panose="020B0604020202020204" pitchFamily="34" charset="0"/>
            </a:endParaRPr>
          </a:p>
        </p:txBody>
      </p:sp>
      <p:sp>
        <p:nvSpPr>
          <p:cNvPr id="34830" name="TextBox 47"/>
          <p:cNvSpPr>
            <a:spLocks noChangeArrowheads="1"/>
          </p:cNvSpPr>
          <p:nvPr/>
        </p:nvSpPr>
        <p:spPr bwMode="auto">
          <a:xfrm>
            <a:off x="912284" y="1416051"/>
            <a:ext cx="10716683" cy="4607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ko-KR" sz="2400">
              <a:ea typeface="Gulim" panose="020B0600000101010101" pitchFamily="34" charset="-127"/>
              <a:sym typeface="Arial" panose="020B0604020202020204" pitchFamily="34" charset="0"/>
            </a:endParaRPr>
          </a:p>
          <a:p>
            <a:pPr algn="ctr" eaLnBrk="1" hangingPunct="1"/>
            <a:endParaRPr lang="en-US" altLang="ko-KR" sz="2400">
              <a:ea typeface="Gulim" panose="020B0600000101010101" pitchFamily="34" charset="-127"/>
              <a:sym typeface="Arial" panose="020B0604020202020204" pitchFamily="34" charset="0"/>
            </a:endParaRPr>
          </a:p>
          <a:p>
            <a:pPr eaLnBrk="1" hangingPunct="1"/>
            <a:r>
              <a:rPr lang="ko-KR" altLang="en-US" sz="2400">
                <a:ea typeface="Gulim" panose="020B0600000101010101" pitchFamily="34" charset="-127"/>
                <a:sym typeface="Arial" panose="020B0604020202020204" pitchFamily="34" charset="0"/>
              </a:rPr>
              <a:t> </a:t>
            </a:r>
            <a:r>
              <a:rPr lang="en-US" altLang="ko-KR" sz="2400">
                <a:ea typeface="Gulim" panose="020B0600000101010101" pitchFamily="34" charset="-127"/>
                <a:sym typeface="Arial" panose="020B0604020202020204" pitchFamily="34" charset="0"/>
              </a:rPr>
              <a:t>- </a:t>
            </a:r>
            <a:r>
              <a:rPr lang="zh-CN" altLang="en-US" sz="2400">
                <a:ea typeface="宋体" panose="02010600030101010101" pitchFamily="2" charset="-122"/>
                <a:sym typeface="Arial" panose="020B0604020202020204" pitchFamily="34" charset="0"/>
              </a:rPr>
              <a:t>不允许将公司的业务系统用在自我事业或个人利益获取上，仅用于公司业务。</a:t>
            </a:r>
          </a:p>
          <a:p>
            <a:pPr eaLnBrk="1" hangingPunct="1"/>
            <a:endParaRPr lang="ko-KR" altLang="en-US" sz="2400">
              <a:ea typeface="Gulim" panose="020B0600000101010101" pitchFamily="34" charset="-127"/>
              <a:sym typeface="Arial" panose="020B0604020202020204" pitchFamily="34" charset="0"/>
            </a:endParaRPr>
          </a:p>
          <a:p>
            <a:pPr eaLnBrk="1" hangingPunct="1"/>
            <a:r>
              <a:rPr lang="ko-KR" altLang="en-US" sz="2400">
                <a:ea typeface="Gulim" panose="020B0600000101010101" pitchFamily="34" charset="-127"/>
                <a:sym typeface="Arial" panose="020B0604020202020204" pitchFamily="34" charset="0"/>
              </a:rPr>
              <a:t> </a:t>
            </a:r>
            <a:r>
              <a:rPr lang="en-US" altLang="ko-KR" sz="2400">
                <a:ea typeface="Gulim" panose="020B0600000101010101" pitchFamily="34" charset="-127"/>
                <a:sym typeface="Arial" panose="020B0604020202020204" pitchFamily="34" charset="0"/>
              </a:rPr>
              <a:t>- </a:t>
            </a:r>
            <a:r>
              <a:rPr lang="zh-CN" altLang="en-US" sz="2400">
                <a:ea typeface="宋体" panose="02010600030101010101" pitchFamily="2" charset="-122"/>
                <a:sym typeface="Arial" panose="020B0604020202020204" pitchFamily="34" charset="0"/>
              </a:rPr>
              <a:t>不允许无端篡改及毁坏公司业务系统相关资料。</a:t>
            </a:r>
          </a:p>
          <a:p>
            <a:pPr eaLnBrk="1" hangingPunct="1"/>
            <a:endParaRPr lang="ko-KR" altLang="en-US" sz="2400">
              <a:ea typeface="Gulim" panose="020B0600000101010101" pitchFamily="34" charset="-127"/>
              <a:sym typeface="Arial" panose="020B0604020202020204" pitchFamily="34" charset="0"/>
            </a:endParaRPr>
          </a:p>
          <a:p>
            <a:pPr eaLnBrk="1" hangingPunct="1"/>
            <a:r>
              <a:rPr lang="ko-KR" altLang="en-US" sz="2400">
                <a:ea typeface="Gulim" panose="020B0600000101010101" pitchFamily="34" charset="-127"/>
                <a:sym typeface="Arial" panose="020B0604020202020204" pitchFamily="34" charset="0"/>
              </a:rPr>
              <a:t> </a:t>
            </a:r>
            <a:r>
              <a:rPr lang="en-US" altLang="ko-KR" sz="2400">
                <a:ea typeface="Gulim" panose="020B0600000101010101" pitchFamily="34" charset="-127"/>
                <a:sym typeface="Arial" panose="020B0604020202020204" pitchFamily="34" charset="0"/>
              </a:rPr>
              <a:t>- </a:t>
            </a:r>
            <a:r>
              <a:rPr lang="zh-CN" altLang="en-US" sz="2400">
                <a:ea typeface="宋体" panose="02010600030101010101" pitchFamily="2" charset="-122"/>
                <a:sym typeface="Arial" panose="020B0604020202020204" pitchFamily="34" charset="0"/>
              </a:rPr>
              <a:t>在没有管理人员认可下，司内所有信息资产都不允许私自带出司外。</a:t>
            </a:r>
          </a:p>
          <a:p>
            <a:pPr eaLnBrk="1" hangingPunct="1"/>
            <a:endParaRPr lang="ko-KR" altLang="en-US" sz="2400">
              <a:ea typeface="Gulim" panose="020B0600000101010101" pitchFamily="34" charset="-127"/>
              <a:sym typeface="Arial" panose="020B0604020202020204" pitchFamily="34" charset="0"/>
            </a:endParaRPr>
          </a:p>
          <a:p>
            <a:pPr eaLnBrk="1" hangingPunct="1"/>
            <a:r>
              <a:rPr lang="ko-KR" altLang="en-US" sz="2400">
                <a:ea typeface="Gulim" panose="020B0600000101010101" pitchFamily="34" charset="-127"/>
                <a:sym typeface="Arial" panose="020B0604020202020204" pitchFamily="34" charset="0"/>
              </a:rPr>
              <a:t> </a:t>
            </a:r>
            <a:r>
              <a:rPr lang="en-US" altLang="ko-KR" sz="2400">
                <a:ea typeface="Gulim" panose="020B0600000101010101" pitchFamily="34" charset="-127"/>
                <a:sym typeface="Arial" panose="020B0604020202020204" pitchFamily="34" charset="0"/>
              </a:rPr>
              <a:t>- </a:t>
            </a:r>
            <a:r>
              <a:rPr lang="zh-CN" altLang="en-US" sz="2400">
                <a:ea typeface="宋体" panose="02010600030101010101" pitchFamily="2" charset="-122"/>
                <a:sym typeface="Arial" panose="020B0604020202020204" pitchFamily="34" charset="0"/>
              </a:rPr>
              <a:t>在司内不允许浏览垃圾网页或下载垃圾软件。</a:t>
            </a: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36867"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36868"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密码安全措施</a:t>
            </a:r>
          </a:p>
        </p:txBody>
      </p:sp>
      <p:sp>
        <p:nvSpPr>
          <p:cNvPr id="2246" name="TextBox 10"/>
          <p:cNvSpPr>
            <a:spLocks noChangeArrowheads="1"/>
          </p:cNvSpPr>
          <p:nvPr/>
        </p:nvSpPr>
        <p:spPr bwMode="auto">
          <a:xfrm>
            <a:off x="1295401" y="2311401"/>
            <a:ext cx="1919817" cy="605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ko-KR" sz="2665">
                <a:ea typeface="Gulim" panose="020B0600000101010101" pitchFamily="34" charset="-127"/>
                <a:sym typeface="Arial" panose="020B0604020202020204" pitchFamily="34" charset="0"/>
              </a:rPr>
              <a:t>Q1. 1234</a:t>
            </a:r>
          </a:p>
        </p:txBody>
      </p:sp>
      <p:sp>
        <p:nvSpPr>
          <p:cNvPr id="36870" name="TextBox 11"/>
          <p:cNvSpPr>
            <a:spLocks noChangeArrowheads="1"/>
          </p:cNvSpPr>
          <p:nvPr/>
        </p:nvSpPr>
        <p:spPr bwMode="auto">
          <a:xfrm>
            <a:off x="1102785" y="1289051"/>
            <a:ext cx="8832849" cy="615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a:ea typeface="宋体" panose="02010600030101010101" pitchFamily="2" charset="-122"/>
                <a:sym typeface="Arial" panose="020B0604020202020204" pitchFamily="34" charset="0"/>
              </a:rPr>
              <a:t>电脑</a:t>
            </a:r>
            <a:r>
              <a:rPr lang="zh-CN" altLang="en-US" sz="3200">
                <a:solidFill>
                  <a:srgbClr val="FF0000"/>
                </a:solidFill>
                <a:ea typeface="宋体" panose="02010600030101010101" pitchFamily="2" charset="-122"/>
                <a:sym typeface="Arial" panose="020B0604020202020204" pitchFamily="34" charset="0"/>
              </a:rPr>
              <a:t>破解密码</a:t>
            </a:r>
            <a:r>
              <a:rPr lang="zh-CN" altLang="en-US" sz="3200">
                <a:ea typeface="宋体" panose="02010600030101010101" pitchFamily="2" charset="-122"/>
                <a:sym typeface="Arial" panose="020B0604020202020204" pitchFamily="34" charset="0"/>
              </a:rPr>
              <a:t>所用的时间？</a:t>
            </a:r>
          </a:p>
        </p:txBody>
      </p:sp>
      <p:sp>
        <p:nvSpPr>
          <p:cNvPr id="36871" name="Oval 34"/>
          <p:cNvSpPr>
            <a:spLocks noChangeArrowheads="1"/>
          </p:cNvSpPr>
          <p:nvPr/>
        </p:nvSpPr>
        <p:spPr bwMode="auto">
          <a:xfrm>
            <a:off x="334434" y="1242484"/>
            <a:ext cx="709084" cy="709083"/>
          </a:xfrm>
          <a:prstGeom prst="ellipse">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grpSp>
        <p:nvGrpSpPr>
          <p:cNvPr id="36872" name="Group 201"/>
          <p:cNvGrpSpPr/>
          <p:nvPr/>
        </p:nvGrpSpPr>
        <p:grpSpPr bwMode="auto">
          <a:xfrm>
            <a:off x="501651" y="1388533"/>
            <a:ext cx="376767" cy="414867"/>
            <a:chOff x="4835382" y="73243"/>
            <a:chExt cx="2920830" cy="3227535"/>
          </a:xfrm>
        </p:grpSpPr>
        <p:sp>
          <p:nvSpPr>
            <p:cNvPr id="36883" name="Freeform 111"/>
            <p:cNvSpPr/>
            <p:nvPr/>
          </p:nvSpPr>
          <p:spPr bwMode="auto">
            <a:xfrm>
              <a:off x="4835382" y="73243"/>
              <a:ext cx="2920830" cy="3227535"/>
            </a:xfrm>
            <a:custGeom>
              <a:avLst/>
              <a:gdLst>
                <a:gd name="T0" fmla="*/ 1632826 w 5331558"/>
                <a:gd name="T1" fmla="*/ 530 h 5891405"/>
                <a:gd name="T2" fmla="*/ 398030 w 5331558"/>
                <a:gd name="T3" fmla="*/ 647061 h 5891405"/>
                <a:gd name="T4" fmla="*/ 266287 w 5331558"/>
                <a:gd name="T5" fmla="*/ 1299124 h 5891405"/>
                <a:gd name="T6" fmla="*/ 2631 w 5331558"/>
                <a:gd name="T7" fmla="*/ 1687236 h 5891405"/>
                <a:gd name="T8" fmla="*/ 252320 w 5331558"/>
                <a:gd name="T9" fmla="*/ 1823730 h 5891405"/>
                <a:gd name="T10" fmla="*/ 158592 w 5331558"/>
                <a:gd name="T11" fmla="*/ 2046590 h 5891405"/>
                <a:gd name="T12" fmla="*/ 263440 w 5331558"/>
                <a:gd name="T13" fmla="*/ 2120801 h 5891405"/>
                <a:gd name="T14" fmla="*/ 176596 w 5331558"/>
                <a:gd name="T15" fmla="*/ 2225649 h 5891405"/>
                <a:gd name="T16" fmla="*/ 281445 w 5331558"/>
                <a:gd name="T17" fmla="*/ 2365447 h 5891405"/>
                <a:gd name="T18" fmla="*/ 246495 w 5331558"/>
                <a:gd name="T19" fmla="*/ 2726592 h 5891405"/>
                <a:gd name="T20" fmla="*/ 933836 w 5331558"/>
                <a:gd name="T21" fmla="*/ 2761088 h 5891405"/>
                <a:gd name="T22" fmla="*/ 1038684 w 5331558"/>
                <a:gd name="T23" fmla="*/ 3227535 h 5891405"/>
                <a:gd name="T24" fmla="*/ 2593938 w 5331558"/>
                <a:gd name="T25" fmla="*/ 3210061 h 5891405"/>
                <a:gd name="T26" fmla="*/ 2652187 w 5331558"/>
                <a:gd name="T27" fmla="*/ 1928578 h 5891405"/>
                <a:gd name="T28" fmla="*/ 1632826 w 5331558"/>
                <a:gd name="T29" fmla="*/ 530 h 58914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sp>
          <p:nvSpPr>
            <p:cNvPr id="36884" name="Oval 37"/>
            <p:cNvSpPr/>
            <p:nvPr/>
          </p:nvSpPr>
          <p:spPr bwMode="auto">
            <a:xfrm rot="-3540000">
              <a:off x="5907877" y="-58593"/>
              <a:ext cx="1436045" cy="2141152"/>
            </a:xfrm>
            <a:custGeom>
              <a:avLst/>
              <a:gdLst>
                <a:gd name="T0" fmla="*/ 477152 w 1170491"/>
                <a:gd name="T1" fmla="*/ 824998 h 1745209"/>
                <a:gd name="T2" fmla="*/ 422989 w 1170491"/>
                <a:gd name="T3" fmla="*/ 869412 h 1745209"/>
                <a:gd name="T4" fmla="*/ 701163 w 1170491"/>
                <a:gd name="T5" fmla="*/ 1116538 h 1745209"/>
                <a:gd name="T6" fmla="*/ 660966 w 1170491"/>
                <a:gd name="T7" fmla="*/ 884391 h 1745209"/>
                <a:gd name="T8" fmla="*/ 721918 w 1170491"/>
                <a:gd name="T9" fmla="*/ 712789 h 1745209"/>
                <a:gd name="T10" fmla="*/ 568975 w 1170491"/>
                <a:gd name="T11" fmla="*/ 815181 h 1745209"/>
                <a:gd name="T12" fmla="*/ 928124 w 1170491"/>
                <a:gd name="T13" fmla="*/ 912463 h 1745209"/>
                <a:gd name="T14" fmla="*/ 788694 w 1170491"/>
                <a:gd name="T15" fmla="*/ 722548 h 1745209"/>
                <a:gd name="T16" fmla="*/ 654926 w 1170491"/>
                <a:gd name="T17" fmla="*/ 0 h 1745209"/>
                <a:gd name="T18" fmla="*/ 689533 w 1170491"/>
                <a:gd name="T19" fmla="*/ 432741 h 1745209"/>
                <a:gd name="T20" fmla="*/ 899097 w 1170491"/>
                <a:gd name="T21" fmla="*/ 184815 h 1745209"/>
                <a:gd name="T22" fmla="*/ 1129356 w 1170491"/>
                <a:gd name="T23" fmla="*/ 389995 h 1745209"/>
                <a:gd name="T24" fmla="*/ 1129356 w 1170491"/>
                <a:gd name="T25" fmla="*/ 449549 h 1745209"/>
                <a:gd name="T26" fmla="*/ 1296655 w 1170491"/>
                <a:gd name="T27" fmla="*/ 644233 h 1745209"/>
                <a:gd name="T28" fmla="*/ 1436045 w 1170491"/>
                <a:gd name="T29" fmla="*/ 928314 h 1745209"/>
                <a:gd name="T30" fmla="*/ 1171270 w 1170491"/>
                <a:gd name="T31" fmla="*/ 1153066 h 1745209"/>
                <a:gd name="T32" fmla="*/ 1357838 w 1170491"/>
                <a:gd name="T33" fmla="*/ 1138885 h 1745209"/>
                <a:gd name="T34" fmla="*/ 1203727 w 1170491"/>
                <a:gd name="T35" fmla="*/ 1500737 h 1745209"/>
                <a:gd name="T36" fmla="*/ 994026 w 1170491"/>
                <a:gd name="T37" fmla="*/ 1344859 h 1745209"/>
                <a:gd name="T38" fmla="*/ 965877 w 1170491"/>
                <a:gd name="T39" fmla="*/ 1196329 h 1745209"/>
                <a:gd name="T40" fmla="*/ 936577 w 1170491"/>
                <a:gd name="T41" fmla="*/ 1367131 h 1745209"/>
                <a:gd name="T42" fmla="*/ 917353 w 1170491"/>
                <a:gd name="T43" fmla="*/ 1384795 h 1745209"/>
                <a:gd name="T44" fmla="*/ 737613 w 1170491"/>
                <a:gd name="T45" fmla="*/ 1325251 h 1745209"/>
                <a:gd name="T46" fmla="*/ 850286 w 1170491"/>
                <a:gd name="T47" fmla="*/ 1425899 h 1745209"/>
                <a:gd name="T48" fmla="*/ 1214300 w 1170491"/>
                <a:gd name="T49" fmla="*/ 1530632 h 1745209"/>
                <a:gd name="T50" fmla="*/ 1129184 w 1170491"/>
                <a:gd name="T51" fmla="*/ 1807807 h 1745209"/>
                <a:gd name="T52" fmla="*/ 940762 w 1170491"/>
                <a:gd name="T53" fmla="*/ 1682607 h 1745209"/>
                <a:gd name="T54" fmla="*/ 1116318 w 1170491"/>
                <a:gd name="T55" fmla="*/ 1835468 h 1745209"/>
                <a:gd name="T56" fmla="*/ 701466 w 1170491"/>
                <a:gd name="T57" fmla="*/ 1904348 h 1745209"/>
                <a:gd name="T58" fmla="*/ 840447 w 1170491"/>
                <a:gd name="T59" fmla="*/ 2022029 h 1745209"/>
                <a:gd name="T60" fmla="*/ 456766 w 1170491"/>
                <a:gd name="T61" fmla="*/ 1987399 h 1745209"/>
                <a:gd name="T62" fmla="*/ 307442 w 1170491"/>
                <a:gd name="T63" fmla="*/ 1770934 h 1745209"/>
                <a:gd name="T64" fmla="*/ 111146 w 1170491"/>
                <a:gd name="T65" fmla="*/ 1463168 h 1745209"/>
                <a:gd name="T66" fmla="*/ 423270 w 1170491"/>
                <a:gd name="T67" fmla="*/ 1389830 h 1745209"/>
                <a:gd name="T68" fmla="*/ 620013 w 1170491"/>
                <a:gd name="T69" fmla="*/ 1255110 h 1745209"/>
                <a:gd name="T70" fmla="*/ 248662 w 1170491"/>
                <a:gd name="T71" fmla="*/ 1231653 h 1745209"/>
                <a:gd name="T72" fmla="*/ 374550 w 1170491"/>
                <a:gd name="T73" fmla="*/ 1378374 h 1745209"/>
                <a:gd name="T74" fmla="*/ 68772 w 1170491"/>
                <a:gd name="T75" fmla="*/ 1414625 h 1745209"/>
                <a:gd name="T76" fmla="*/ 103147 w 1170491"/>
                <a:gd name="T77" fmla="*/ 1082801 h 1745209"/>
                <a:gd name="T78" fmla="*/ 98370 w 1170491"/>
                <a:gd name="T79" fmla="*/ 1070169 h 1745209"/>
                <a:gd name="T80" fmla="*/ 148552 w 1170491"/>
                <a:gd name="T81" fmla="*/ 783083 h 1745209"/>
                <a:gd name="T82" fmla="*/ 394904 w 1170491"/>
                <a:gd name="T83" fmla="*/ 470319 h 1745209"/>
                <a:gd name="T84" fmla="*/ 173210 w 1170491"/>
                <a:gd name="T85" fmla="*/ 490410 h 1745209"/>
                <a:gd name="T86" fmla="*/ 400362 w 1170491"/>
                <a:gd name="T87" fmla="*/ 88345 h 1745209"/>
                <a:gd name="T88" fmla="*/ 654926 w 1170491"/>
                <a:gd name="T89" fmla="*/ 0 h 17452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grpSp>
      <p:sp>
        <p:nvSpPr>
          <p:cNvPr id="2252" name="TextBox 19"/>
          <p:cNvSpPr>
            <a:spLocks noChangeArrowheads="1"/>
          </p:cNvSpPr>
          <p:nvPr/>
        </p:nvSpPr>
        <p:spPr bwMode="auto">
          <a:xfrm>
            <a:off x="5903385" y="2281767"/>
            <a:ext cx="2880783" cy="605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ko-KR" sz="2665">
                <a:solidFill>
                  <a:schemeClr val="accent1"/>
                </a:solidFill>
                <a:ea typeface="Gulim" panose="020B0600000101010101" pitchFamily="34" charset="-127"/>
                <a:sym typeface="Arial" panose="020B0604020202020204" pitchFamily="34" charset="0"/>
              </a:rPr>
              <a:t>A1. 25 NS</a:t>
            </a:r>
          </a:p>
        </p:txBody>
      </p:sp>
      <p:sp>
        <p:nvSpPr>
          <p:cNvPr id="2253" name="TextBox 24"/>
          <p:cNvSpPr>
            <a:spLocks noChangeArrowheads="1"/>
          </p:cNvSpPr>
          <p:nvPr/>
        </p:nvSpPr>
        <p:spPr bwMode="auto">
          <a:xfrm>
            <a:off x="1295400" y="3213101"/>
            <a:ext cx="2880784" cy="605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ko-KR" sz="2665">
                <a:ea typeface="Gulim" panose="020B0600000101010101" pitchFamily="34" charset="-127"/>
                <a:sym typeface="Arial" panose="020B0604020202020204" pitchFamily="34" charset="0"/>
              </a:rPr>
              <a:t>Q2. secure!</a:t>
            </a:r>
          </a:p>
        </p:txBody>
      </p:sp>
      <p:sp>
        <p:nvSpPr>
          <p:cNvPr id="2254" name="TextBox 25"/>
          <p:cNvSpPr>
            <a:spLocks noChangeArrowheads="1"/>
          </p:cNvSpPr>
          <p:nvPr/>
        </p:nvSpPr>
        <p:spPr bwMode="auto">
          <a:xfrm>
            <a:off x="5903385" y="3215217"/>
            <a:ext cx="2880783" cy="599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ko-KR" sz="2665">
                <a:solidFill>
                  <a:schemeClr val="accent1"/>
                </a:solidFill>
                <a:ea typeface="Gulim" panose="020B0600000101010101" pitchFamily="34" charset="-127"/>
                <a:sym typeface="Arial" panose="020B0604020202020204" pitchFamily="34" charset="0"/>
              </a:rPr>
              <a:t>A2. 5 </a:t>
            </a:r>
            <a:r>
              <a:rPr lang="zh-CN" altLang="en-US" sz="2665">
                <a:solidFill>
                  <a:schemeClr val="accent1"/>
                </a:solidFill>
                <a:ea typeface="宋体" panose="02010600030101010101" pitchFamily="2" charset="-122"/>
                <a:sym typeface="Arial" panose="020B0604020202020204" pitchFamily="34" charset="0"/>
              </a:rPr>
              <a:t>秒</a:t>
            </a:r>
          </a:p>
        </p:txBody>
      </p:sp>
      <p:sp>
        <p:nvSpPr>
          <p:cNvPr id="2255" name="TextBox 26"/>
          <p:cNvSpPr>
            <a:spLocks noChangeArrowheads="1"/>
          </p:cNvSpPr>
          <p:nvPr/>
        </p:nvSpPr>
        <p:spPr bwMode="auto">
          <a:xfrm>
            <a:off x="1295401" y="4201585"/>
            <a:ext cx="3839633" cy="605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ko-KR" sz="2665">
                <a:ea typeface="Gulim" panose="020B0600000101010101" pitchFamily="34" charset="-127"/>
                <a:sym typeface="Arial" panose="020B0604020202020204" pitchFamily="34" charset="0"/>
              </a:rPr>
              <a:t>Q3.</a:t>
            </a:r>
            <a:r>
              <a:rPr lang="ko-KR" altLang="en-US" sz="2665">
                <a:ea typeface="Gulim" panose="020B0600000101010101" pitchFamily="34" charset="-127"/>
                <a:sym typeface="Arial" panose="020B0604020202020204" pitchFamily="34" charset="0"/>
              </a:rPr>
              <a:t> </a:t>
            </a:r>
            <a:r>
              <a:rPr lang="en-US" altLang="ko-KR" sz="2665">
                <a:ea typeface="Gulim" panose="020B0600000101010101" pitchFamily="34" charset="-127"/>
                <a:sym typeface="Arial" panose="020B0604020202020204" pitchFamily="34" charset="0"/>
              </a:rPr>
              <a:t>weakpassword</a:t>
            </a:r>
          </a:p>
        </p:txBody>
      </p:sp>
      <p:sp>
        <p:nvSpPr>
          <p:cNvPr id="2256" name="TextBox 27"/>
          <p:cNvSpPr>
            <a:spLocks noChangeArrowheads="1"/>
          </p:cNvSpPr>
          <p:nvPr/>
        </p:nvSpPr>
        <p:spPr bwMode="auto">
          <a:xfrm>
            <a:off x="5903385" y="4199467"/>
            <a:ext cx="2880783" cy="605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ko-KR" sz="2665">
                <a:solidFill>
                  <a:schemeClr val="accent1"/>
                </a:solidFill>
                <a:ea typeface="Gulim" panose="020B0600000101010101" pitchFamily="34" charset="-127"/>
                <a:sym typeface="Arial" panose="020B0604020202020204" pitchFamily="34" charset="0"/>
              </a:rPr>
              <a:t>A3. 4</a:t>
            </a:r>
            <a:r>
              <a:rPr lang="ko-KR" altLang="en-US" sz="2665">
                <a:solidFill>
                  <a:schemeClr val="accent1"/>
                </a:solidFill>
                <a:ea typeface="Gulim" panose="020B0600000101010101" pitchFamily="34" charset="-127"/>
                <a:sym typeface="Arial" panose="020B0604020202020204" pitchFamily="34" charset="0"/>
              </a:rPr>
              <a:t> </a:t>
            </a:r>
            <a:r>
              <a:rPr lang="zh-CN" altLang="en-US" sz="2665">
                <a:solidFill>
                  <a:schemeClr val="accent1"/>
                </a:solidFill>
                <a:ea typeface="宋体" panose="02010600030101010101" pitchFamily="2" charset="-122"/>
                <a:sym typeface="Arial" panose="020B0604020202020204" pitchFamily="34" charset="0"/>
              </a:rPr>
              <a:t>周</a:t>
            </a:r>
          </a:p>
        </p:txBody>
      </p:sp>
      <p:sp>
        <p:nvSpPr>
          <p:cNvPr id="2257" name="TextBox 28"/>
          <p:cNvSpPr>
            <a:spLocks noChangeArrowheads="1"/>
          </p:cNvSpPr>
          <p:nvPr/>
        </p:nvSpPr>
        <p:spPr bwMode="auto">
          <a:xfrm>
            <a:off x="1295401" y="5285318"/>
            <a:ext cx="3839633" cy="605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ko-KR" sz="2665">
                <a:ea typeface="Gulim" panose="020B0600000101010101" pitchFamily="34" charset="-127"/>
                <a:sym typeface="Arial" panose="020B0604020202020204" pitchFamily="34" charset="0"/>
              </a:rPr>
              <a:t>Q4.</a:t>
            </a:r>
            <a:r>
              <a:rPr lang="ko-KR" altLang="en-US" sz="2665">
                <a:ea typeface="Gulim" panose="020B0600000101010101" pitchFamily="34" charset="-127"/>
                <a:sym typeface="Arial" panose="020B0604020202020204" pitchFamily="34" charset="0"/>
              </a:rPr>
              <a:t> </a:t>
            </a:r>
            <a:r>
              <a:rPr lang="en-US" altLang="ko-KR" sz="2665">
                <a:ea typeface="Gulim" panose="020B0600000101010101" pitchFamily="34" charset="-127"/>
                <a:sym typeface="Arial" panose="020B0604020202020204" pitchFamily="34" charset="0"/>
              </a:rPr>
              <a:t>StrongP@ssw0rd!</a:t>
            </a:r>
          </a:p>
        </p:txBody>
      </p:sp>
      <p:sp>
        <p:nvSpPr>
          <p:cNvPr id="2258" name="TextBox 29"/>
          <p:cNvSpPr>
            <a:spLocks noChangeArrowheads="1"/>
          </p:cNvSpPr>
          <p:nvPr/>
        </p:nvSpPr>
        <p:spPr bwMode="auto">
          <a:xfrm>
            <a:off x="5903385" y="5187951"/>
            <a:ext cx="2880783" cy="7958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ko-KR" sz="3735">
                <a:solidFill>
                  <a:schemeClr val="accent1"/>
                </a:solidFill>
                <a:ea typeface="Gulim" panose="020B0600000101010101" pitchFamily="34" charset="-127"/>
                <a:sym typeface="Arial" panose="020B0604020202020204" pitchFamily="34" charset="0"/>
              </a:rPr>
              <a:t>A4. 160</a:t>
            </a:r>
            <a:r>
              <a:rPr lang="zh-CN" altLang="en-US" sz="3735">
                <a:solidFill>
                  <a:schemeClr val="accent1"/>
                </a:solidFill>
                <a:ea typeface="宋体" panose="02010600030101010101" pitchFamily="2" charset="-122"/>
                <a:sym typeface="Arial" panose="020B0604020202020204" pitchFamily="34" charset="0"/>
              </a:rPr>
              <a:t>亿年</a:t>
            </a:r>
            <a:r>
              <a:rPr lang="en-US" altLang="ko-KR" sz="3735">
                <a:solidFill>
                  <a:schemeClr val="accent1"/>
                </a:solidFill>
                <a:ea typeface="Gulim" panose="020B0600000101010101" pitchFamily="34" charset="-127"/>
                <a:sym typeface="Arial" panose="020B0604020202020204" pitchFamily="34" charset="0"/>
              </a:rPr>
              <a:t>!</a:t>
            </a:r>
          </a:p>
        </p:txBody>
      </p:sp>
      <p:sp>
        <p:nvSpPr>
          <p:cNvPr id="2259" name="모서리가 둥근 사각형 설명선 1"/>
          <p:cNvSpPr>
            <a:spLocks noChangeArrowheads="1"/>
          </p:cNvSpPr>
          <p:nvPr/>
        </p:nvSpPr>
        <p:spPr bwMode="auto">
          <a:xfrm>
            <a:off x="8015817" y="4201585"/>
            <a:ext cx="3824816" cy="603249"/>
          </a:xfrm>
          <a:prstGeom prst="wedgeRoundRectCallout">
            <a:avLst>
              <a:gd name="adj1" fmla="val -68338"/>
              <a:gd name="adj2" fmla="val -380"/>
              <a:gd name="adj3" fmla="val 16667"/>
            </a:avLst>
          </a:prstGeom>
          <a:gradFill rotWithShape="1">
            <a:gsLst>
              <a:gs pos="0">
                <a:srgbClr val="FF8D8E"/>
              </a:gs>
              <a:gs pos="34999">
                <a:srgbClr val="FFAFB0"/>
              </a:gs>
              <a:gs pos="100000">
                <a:srgbClr val="FFDEDE"/>
              </a:gs>
            </a:gsLst>
            <a:lin ang="16200000"/>
          </a:gradFill>
          <a:ln w="9525" algn="ctr">
            <a:solidFill>
              <a:srgbClr val="EA4345"/>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a:ea typeface="宋体" panose="02010600030101010101" pitchFamily="2" charset="-122"/>
                <a:sym typeface="Arial" panose="020B0604020202020204" pitchFamily="34" charset="0"/>
              </a:rPr>
              <a:t>长度合适名但没有特殊符号及数字</a:t>
            </a:r>
          </a:p>
        </p:txBody>
      </p:sp>
      <p:sp>
        <p:nvSpPr>
          <p:cNvPr id="2260" name="모서리가 둥근 사각형 설명선 32"/>
          <p:cNvSpPr>
            <a:spLocks noChangeArrowheads="1"/>
          </p:cNvSpPr>
          <p:nvPr/>
        </p:nvSpPr>
        <p:spPr bwMode="auto">
          <a:xfrm>
            <a:off x="8015817" y="3240618"/>
            <a:ext cx="3824816" cy="603249"/>
          </a:xfrm>
          <a:prstGeom prst="wedgeRoundRectCallout">
            <a:avLst>
              <a:gd name="adj1" fmla="val -68338"/>
              <a:gd name="adj2" fmla="val -380"/>
              <a:gd name="adj3" fmla="val 16667"/>
            </a:avLst>
          </a:prstGeom>
          <a:gradFill rotWithShape="1">
            <a:gsLst>
              <a:gs pos="0">
                <a:srgbClr val="FF8D8E"/>
              </a:gs>
              <a:gs pos="34999">
                <a:srgbClr val="FFAFB0"/>
              </a:gs>
              <a:gs pos="100000">
                <a:srgbClr val="FFDEDE"/>
              </a:gs>
            </a:gsLst>
            <a:lin ang="16200000"/>
          </a:gradFill>
          <a:ln w="9525" algn="ctr">
            <a:solidFill>
              <a:srgbClr val="EA4345"/>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a:ea typeface="宋体" panose="02010600030101010101" pitchFamily="2" charset="-122"/>
                <a:sym typeface="Arial" panose="020B0604020202020204" pitchFamily="34" charset="0"/>
              </a:rPr>
              <a:t>虽然有特殊符号但长度短</a:t>
            </a:r>
          </a:p>
        </p:txBody>
      </p:sp>
      <p:sp>
        <p:nvSpPr>
          <p:cNvPr id="2261" name="矩形 2"/>
          <p:cNvSpPr>
            <a:spLocks noChangeArrowheads="1"/>
          </p:cNvSpPr>
          <p:nvPr/>
        </p:nvSpPr>
        <p:spPr bwMode="auto">
          <a:xfrm>
            <a:off x="1329267" y="6364818"/>
            <a:ext cx="5204884" cy="493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ru-RU" altLang="zh-CN" sz="2400">
                <a:hlinkClick r:id="rId3"/>
              </a:rPr>
              <a:t>https://howsecureismypassword.net/</a:t>
            </a:r>
            <a:endParaRPr lang="ru-RU" altLang="zh-CN"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childTnLst>
                                    <p:set>
                                      <p:cBhvr additive="base">
                                        <p:cTn id="6" dur="1" fill="hold">
                                          <p:stCondLst>
                                            <p:cond delay="0"/>
                                          </p:stCondLst>
                                        </p:cTn>
                                        <p:tgtEl>
                                          <p:spTgt spid="2246"/>
                                        </p:tgtEl>
                                        <p:attrNameLst>
                                          <p:attrName>style.visibility</p:attrName>
                                        </p:attrNameLst>
                                      </p:cBhvr>
                                      <p:to>
                                        <p:strVal val="visible"/>
                                      </p:to>
                                    </p:set>
                                    <p:animEffect transition="in" filter="fade">
                                      <p:cBhvr additive="base">
                                        <p:cTn id="7" dur="500"/>
                                        <p:tgtEl>
                                          <p:spTgt spid="22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childTnLst>
                                    <p:set>
                                      <p:cBhvr additive="base">
                                        <p:cTn id="11" dur="1" fill="hold">
                                          <p:stCondLst>
                                            <p:cond delay="0"/>
                                          </p:stCondLst>
                                        </p:cTn>
                                        <p:tgtEl>
                                          <p:spTgt spid="2252"/>
                                        </p:tgtEl>
                                        <p:attrNameLst>
                                          <p:attrName>style.visibility</p:attrName>
                                        </p:attrNameLst>
                                      </p:cBhvr>
                                      <p:to>
                                        <p:strVal val="visible"/>
                                      </p:to>
                                    </p:set>
                                    <p:animEffect transition="in" filter="fade">
                                      <p:cBhvr additive="base">
                                        <p:cTn id="12" dur="1000"/>
                                        <p:tgtEl>
                                          <p:spTgt spid="2252"/>
                                        </p:tgtEl>
                                      </p:cBhvr>
                                    </p:animEffect>
                                    <p:anim calcmode="lin" valueType="num">
                                      <p:cBhvr additive="base">
                                        <p:cTn id="13" dur="1000" fill="hold"/>
                                        <p:tgtEl>
                                          <p:spTgt spid="2252"/>
                                        </p:tgtEl>
                                        <p:attrNameLst>
                                          <p:attrName>ppt_x</p:attrName>
                                        </p:attrNameLst>
                                      </p:cBhvr>
                                      <p:tavLst>
                                        <p:tav tm="0">
                                          <p:val>
                                            <p:strVal val="#ppt_x"/>
                                          </p:val>
                                        </p:tav>
                                        <p:tav tm="100000">
                                          <p:val>
                                            <p:strVal val="#ppt_x"/>
                                          </p:val>
                                        </p:tav>
                                      </p:tavLst>
                                    </p:anim>
                                    <p:anim calcmode="lin" valueType="num">
                                      <p:cBhvr additive="base">
                                        <p:cTn id="14" dur="1000" fill="hold"/>
                                        <p:tgtEl>
                                          <p:spTgt spid="22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childTnLst>
                                    <p:set>
                                      <p:cBhvr additive="base">
                                        <p:cTn id="18" dur="1" fill="hold">
                                          <p:stCondLst>
                                            <p:cond delay="0"/>
                                          </p:stCondLst>
                                        </p:cTn>
                                        <p:tgtEl>
                                          <p:spTgt spid="2253"/>
                                        </p:tgtEl>
                                        <p:attrNameLst>
                                          <p:attrName>style.visibility</p:attrName>
                                        </p:attrNameLst>
                                      </p:cBhvr>
                                      <p:to>
                                        <p:strVal val="visible"/>
                                      </p:to>
                                    </p:set>
                                    <p:animEffect transition="in" filter="fade">
                                      <p:cBhvr additive="base">
                                        <p:cTn id="19" dur="500"/>
                                        <p:tgtEl>
                                          <p:spTgt spid="225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childTnLst>
                                    <p:set>
                                      <p:cBhvr additive="base">
                                        <p:cTn id="23" dur="1" fill="hold">
                                          <p:stCondLst>
                                            <p:cond delay="0"/>
                                          </p:stCondLst>
                                        </p:cTn>
                                        <p:tgtEl>
                                          <p:spTgt spid="2254"/>
                                        </p:tgtEl>
                                        <p:attrNameLst>
                                          <p:attrName>style.visibility</p:attrName>
                                        </p:attrNameLst>
                                      </p:cBhvr>
                                      <p:to>
                                        <p:strVal val="visible"/>
                                      </p:to>
                                    </p:set>
                                    <p:animEffect transition="in" filter="fade">
                                      <p:cBhvr additive="base">
                                        <p:cTn id="24" dur="1000"/>
                                        <p:tgtEl>
                                          <p:spTgt spid="2254"/>
                                        </p:tgtEl>
                                      </p:cBhvr>
                                    </p:animEffect>
                                    <p:anim calcmode="lin" valueType="num">
                                      <p:cBhvr additive="base">
                                        <p:cTn id="25" dur="1000" fill="hold"/>
                                        <p:tgtEl>
                                          <p:spTgt spid="2254"/>
                                        </p:tgtEl>
                                        <p:attrNameLst>
                                          <p:attrName>ppt_x</p:attrName>
                                        </p:attrNameLst>
                                      </p:cBhvr>
                                      <p:tavLst>
                                        <p:tav tm="0">
                                          <p:val>
                                            <p:strVal val="#ppt_x"/>
                                          </p:val>
                                        </p:tav>
                                        <p:tav tm="100000">
                                          <p:val>
                                            <p:strVal val="#ppt_x"/>
                                          </p:val>
                                        </p:tav>
                                      </p:tavLst>
                                    </p:anim>
                                    <p:anim calcmode="lin" valueType="num">
                                      <p:cBhvr additive="base">
                                        <p:cTn id="26" dur="1000" fill="hold"/>
                                        <p:tgtEl>
                                          <p:spTgt spid="225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childTnLst>
                                    <p:set>
                                      <p:cBhvr additive="base">
                                        <p:cTn id="30" dur="1" fill="hold">
                                          <p:stCondLst>
                                            <p:cond delay="0"/>
                                          </p:stCondLst>
                                        </p:cTn>
                                        <p:tgtEl>
                                          <p:spTgt spid="2260"/>
                                        </p:tgtEl>
                                        <p:attrNameLst>
                                          <p:attrName>style.visibility</p:attrName>
                                        </p:attrNameLst>
                                      </p:cBhvr>
                                      <p:to>
                                        <p:strVal val="visible"/>
                                      </p:to>
                                    </p:set>
                                    <p:animEffect transition="in" filter="fade">
                                      <p:cBhvr additive="base">
                                        <p:cTn id="31" dur="500"/>
                                        <p:tgtEl>
                                          <p:spTgt spid="226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childTnLst>
                                    <p:set>
                                      <p:cBhvr additive="base">
                                        <p:cTn id="35" dur="1" fill="hold">
                                          <p:stCondLst>
                                            <p:cond delay="0"/>
                                          </p:stCondLst>
                                        </p:cTn>
                                        <p:tgtEl>
                                          <p:spTgt spid="2255"/>
                                        </p:tgtEl>
                                        <p:attrNameLst>
                                          <p:attrName>style.visibility</p:attrName>
                                        </p:attrNameLst>
                                      </p:cBhvr>
                                      <p:to>
                                        <p:strVal val="visible"/>
                                      </p:to>
                                    </p:set>
                                    <p:animEffect transition="in" filter="fade">
                                      <p:cBhvr additive="base">
                                        <p:cTn id="36" dur="500"/>
                                        <p:tgtEl>
                                          <p:spTgt spid="225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childTnLst>
                                    <p:set>
                                      <p:cBhvr additive="base">
                                        <p:cTn id="40" dur="1" fill="hold">
                                          <p:stCondLst>
                                            <p:cond delay="0"/>
                                          </p:stCondLst>
                                        </p:cTn>
                                        <p:tgtEl>
                                          <p:spTgt spid="2256"/>
                                        </p:tgtEl>
                                        <p:attrNameLst>
                                          <p:attrName>style.visibility</p:attrName>
                                        </p:attrNameLst>
                                      </p:cBhvr>
                                      <p:to>
                                        <p:strVal val="visible"/>
                                      </p:to>
                                    </p:set>
                                    <p:animEffect transition="in" filter="fade">
                                      <p:cBhvr additive="base">
                                        <p:cTn id="41" dur="1000"/>
                                        <p:tgtEl>
                                          <p:spTgt spid="2256"/>
                                        </p:tgtEl>
                                      </p:cBhvr>
                                    </p:animEffect>
                                    <p:anim calcmode="lin" valueType="num">
                                      <p:cBhvr additive="base">
                                        <p:cTn id="42" dur="1000" fill="hold"/>
                                        <p:tgtEl>
                                          <p:spTgt spid="2256"/>
                                        </p:tgtEl>
                                        <p:attrNameLst>
                                          <p:attrName>ppt_x</p:attrName>
                                        </p:attrNameLst>
                                      </p:cBhvr>
                                      <p:tavLst>
                                        <p:tav tm="0">
                                          <p:val>
                                            <p:strVal val="#ppt_x"/>
                                          </p:val>
                                        </p:tav>
                                        <p:tav tm="100000">
                                          <p:val>
                                            <p:strVal val="#ppt_x"/>
                                          </p:val>
                                        </p:tav>
                                      </p:tavLst>
                                    </p:anim>
                                    <p:anim calcmode="lin" valueType="num">
                                      <p:cBhvr additive="base">
                                        <p:cTn id="43" dur="1000" fill="hold"/>
                                        <p:tgtEl>
                                          <p:spTgt spid="225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childTnLst>
                                    <p:set>
                                      <p:cBhvr additive="base">
                                        <p:cTn id="47" dur="1" fill="hold">
                                          <p:stCondLst>
                                            <p:cond delay="0"/>
                                          </p:stCondLst>
                                        </p:cTn>
                                        <p:tgtEl>
                                          <p:spTgt spid="2259"/>
                                        </p:tgtEl>
                                        <p:attrNameLst>
                                          <p:attrName>style.visibility</p:attrName>
                                        </p:attrNameLst>
                                      </p:cBhvr>
                                      <p:to>
                                        <p:strVal val="visible"/>
                                      </p:to>
                                    </p:set>
                                    <p:animEffect transition="in" filter="fade">
                                      <p:cBhvr additive="base">
                                        <p:cTn id="48" dur="500"/>
                                        <p:tgtEl>
                                          <p:spTgt spid="225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childTnLst>
                                    <p:set>
                                      <p:cBhvr additive="base">
                                        <p:cTn id="52" dur="1" fill="hold">
                                          <p:stCondLst>
                                            <p:cond delay="0"/>
                                          </p:stCondLst>
                                        </p:cTn>
                                        <p:tgtEl>
                                          <p:spTgt spid="2257"/>
                                        </p:tgtEl>
                                        <p:attrNameLst>
                                          <p:attrName>style.visibility</p:attrName>
                                        </p:attrNameLst>
                                      </p:cBhvr>
                                      <p:to>
                                        <p:strVal val="visible"/>
                                      </p:to>
                                    </p:set>
                                    <p:animEffect transition="in" filter="fade">
                                      <p:cBhvr additive="base">
                                        <p:cTn id="53" dur="500"/>
                                        <p:tgtEl>
                                          <p:spTgt spid="2257"/>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childTnLst>
                                    <p:set>
                                      <p:cBhvr additive="base">
                                        <p:cTn id="57" dur="1" fill="hold">
                                          <p:stCondLst>
                                            <p:cond delay="0"/>
                                          </p:stCondLst>
                                        </p:cTn>
                                        <p:tgtEl>
                                          <p:spTgt spid="2258"/>
                                        </p:tgtEl>
                                        <p:attrNameLst>
                                          <p:attrName>style.visibility</p:attrName>
                                        </p:attrNameLst>
                                      </p:cBhvr>
                                      <p:to>
                                        <p:strVal val="visible"/>
                                      </p:to>
                                    </p:set>
                                    <p:anim calcmode="lin" valueType="num">
                                      <p:cBhvr additive="base">
                                        <p:cTn id="58" dur="500" fill="hold"/>
                                        <p:tgtEl>
                                          <p:spTgt spid="2258"/>
                                        </p:tgtEl>
                                        <p:attrNameLst>
                                          <p:attrName>ppt_w</p:attrName>
                                        </p:attrNameLst>
                                      </p:cBhvr>
                                      <p:tavLst>
                                        <p:tav tm="0">
                                          <p:val>
                                            <p:fltVal val="0"/>
                                          </p:val>
                                        </p:tav>
                                        <p:tav tm="100000">
                                          <p:val>
                                            <p:strVal val="#ppt_w"/>
                                          </p:val>
                                        </p:tav>
                                      </p:tavLst>
                                    </p:anim>
                                    <p:anim calcmode="lin" valueType="num">
                                      <p:cBhvr additive="base">
                                        <p:cTn id="59" dur="500" fill="hold"/>
                                        <p:tgtEl>
                                          <p:spTgt spid="2258"/>
                                        </p:tgtEl>
                                        <p:attrNameLst>
                                          <p:attrName>ppt_h</p:attrName>
                                        </p:attrNameLst>
                                      </p:cBhvr>
                                      <p:tavLst>
                                        <p:tav tm="0">
                                          <p:val>
                                            <p:fltVal val="0"/>
                                          </p:val>
                                        </p:tav>
                                        <p:tav tm="100000">
                                          <p:val>
                                            <p:strVal val="#ppt_h"/>
                                          </p:val>
                                        </p:tav>
                                      </p:tavLst>
                                    </p:anim>
                                    <p:animEffect transition="in" filter="fade">
                                      <p:cBhvr additive="base">
                                        <p:cTn id="60" dur="500"/>
                                        <p:tgtEl>
                                          <p:spTgt spid="225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childTnLst>
                                    <p:set>
                                      <p:cBhvr additive="base">
                                        <p:cTn id="64" dur="1" fill="hold">
                                          <p:stCondLst>
                                            <p:cond delay="0"/>
                                          </p:stCondLst>
                                        </p:cTn>
                                        <p:tgtEl>
                                          <p:spTgt spid="2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6" grpId="0" animBg="1"/>
      <p:bldP spid="2252" grpId="0" animBg="1"/>
      <p:bldP spid="2253" grpId="0" animBg="1"/>
      <p:bldP spid="2254" grpId="0" animBg="1"/>
      <p:bldP spid="2255" grpId="0" animBg="1"/>
      <p:bldP spid="2256" grpId="0" animBg="1"/>
      <p:bldP spid="2257" grpId="0" animBg="1"/>
      <p:bldP spid="2258" grpId="0" animBg="1"/>
      <p:bldP spid="2259" grpId="0" animBg="1"/>
      <p:bldP spid="2260" grpId="0" animBg="1"/>
      <p:bldP spid="226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직사각형 39"/>
          <p:cNvSpPr>
            <a:spLocks noChangeArrowheads="1"/>
          </p:cNvSpPr>
          <p:nvPr/>
        </p:nvSpPr>
        <p:spPr bwMode="auto">
          <a:xfrm>
            <a:off x="719668" y="3170767"/>
            <a:ext cx="2341033" cy="2273300"/>
          </a:xfrm>
          <a:prstGeom prst="rect">
            <a:avLst/>
          </a:prstGeom>
          <a:solidFill>
            <a:srgbClr val="F2F2F2"/>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38915" name="직사각형 38"/>
          <p:cNvSpPr>
            <a:spLocks noChangeArrowheads="1"/>
          </p:cNvSpPr>
          <p:nvPr/>
        </p:nvSpPr>
        <p:spPr bwMode="auto">
          <a:xfrm>
            <a:off x="9084734" y="3170767"/>
            <a:ext cx="2341033" cy="2273300"/>
          </a:xfrm>
          <a:prstGeom prst="rect">
            <a:avLst/>
          </a:prstGeom>
          <a:solidFill>
            <a:srgbClr val="F2F2F2"/>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38916" name="직사각형 37"/>
          <p:cNvSpPr>
            <a:spLocks noChangeArrowheads="1"/>
          </p:cNvSpPr>
          <p:nvPr/>
        </p:nvSpPr>
        <p:spPr bwMode="auto">
          <a:xfrm>
            <a:off x="6303434" y="3170767"/>
            <a:ext cx="2341033" cy="2273300"/>
          </a:xfrm>
          <a:prstGeom prst="rect">
            <a:avLst/>
          </a:prstGeom>
          <a:solidFill>
            <a:srgbClr val="F2F2F2"/>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38917" name="직사각형 1"/>
          <p:cNvSpPr>
            <a:spLocks noChangeArrowheads="1"/>
          </p:cNvSpPr>
          <p:nvPr/>
        </p:nvSpPr>
        <p:spPr bwMode="auto">
          <a:xfrm>
            <a:off x="3520018" y="3170767"/>
            <a:ext cx="2341033" cy="2273300"/>
          </a:xfrm>
          <a:prstGeom prst="rect">
            <a:avLst/>
          </a:prstGeom>
          <a:solidFill>
            <a:srgbClr val="F2F2F2"/>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38918"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38919"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38920"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桌面安全</a:t>
            </a:r>
          </a:p>
        </p:txBody>
      </p:sp>
      <p:sp>
        <p:nvSpPr>
          <p:cNvPr id="38921" name="TextBox 11"/>
          <p:cNvSpPr>
            <a:spLocks noChangeArrowheads="1"/>
          </p:cNvSpPr>
          <p:nvPr/>
        </p:nvSpPr>
        <p:spPr bwMode="auto">
          <a:xfrm>
            <a:off x="1102785" y="1289051"/>
            <a:ext cx="8832849" cy="615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a:ea typeface="宋体" panose="02010600030101010101" pitchFamily="2" charset="-122"/>
                <a:sym typeface="Arial" panose="020B0604020202020204" pitchFamily="34" charset="0"/>
              </a:rPr>
              <a:t>出入安全相关，</a:t>
            </a:r>
            <a:r>
              <a:rPr lang="zh-CN" altLang="en-US" sz="3200">
                <a:solidFill>
                  <a:schemeClr val="accent1"/>
                </a:solidFill>
                <a:ea typeface="宋体" panose="02010600030101010101" pitchFamily="2" charset="-122"/>
                <a:sym typeface="Arial" panose="020B0604020202020204" pitchFamily="34" charset="0"/>
              </a:rPr>
              <a:t>在职员工注意事项</a:t>
            </a:r>
          </a:p>
        </p:txBody>
      </p:sp>
      <p:sp>
        <p:nvSpPr>
          <p:cNvPr id="38922" name="Oval 34"/>
          <p:cNvSpPr>
            <a:spLocks noChangeArrowheads="1"/>
          </p:cNvSpPr>
          <p:nvPr/>
        </p:nvSpPr>
        <p:spPr bwMode="auto">
          <a:xfrm>
            <a:off x="334434" y="1242484"/>
            <a:ext cx="709084" cy="709083"/>
          </a:xfrm>
          <a:prstGeom prst="ellipse">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38923" name="Rectangle 11"/>
          <p:cNvSpPr>
            <a:spLocks noChangeArrowheads="1"/>
          </p:cNvSpPr>
          <p:nvPr/>
        </p:nvSpPr>
        <p:spPr bwMode="auto">
          <a:xfrm>
            <a:off x="719667" y="2468034"/>
            <a:ext cx="2343151" cy="702733"/>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865">
                <a:ea typeface="宋体" panose="02010600030101010101" pitchFamily="2" charset="-122"/>
                <a:sym typeface="Arial" panose="020B0604020202020204" pitchFamily="34" charset="0"/>
              </a:rPr>
              <a:t>随身携带员工卡</a:t>
            </a:r>
          </a:p>
        </p:txBody>
      </p:sp>
      <p:sp>
        <p:nvSpPr>
          <p:cNvPr id="38924" name="Rectangle 14"/>
          <p:cNvSpPr>
            <a:spLocks noChangeArrowheads="1"/>
          </p:cNvSpPr>
          <p:nvPr/>
        </p:nvSpPr>
        <p:spPr bwMode="auto">
          <a:xfrm>
            <a:off x="3520018" y="2468034"/>
            <a:ext cx="2341033" cy="702733"/>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865">
                <a:ea typeface="宋体" panose="02010600030101010101" pitchFamily="2" charset="-122"/>
                <a:sym typeface="Arial" panose="020B0604020202020204" pitchFamily="34" charset="0"/>
              </a:rPr>
              <a:t>管辖区域</a:t>
            </a:r>
          </a:p>
          <a:p>
            <a:pPr algn="ctr" eaLnBrk="1" hangingPunct="1"/>
            <a:r>
              <a:rPr lang="zh-CN" altLang="en-US" sz="1865">
                <a:ea typeface="宋体" panose="02010600030101010101" pitchFamily="2" charset="-122"/>
                <a:sym typeface="Arial" panose="020B0604020202020204" pitchFamily="34" charset="0"/>
              </a:rPr>
              <a:t>不予对外公开</a:t>
            </a:r>
          </a:p>
        </p:txBody>
      </p:sp>
      <p:sp>
        <p:nvSpPr>
          <p:cNvPr id="38925" name="Rectangle 16"/>
          <p:cNvSpPr>
            <a:spLocks noChangeArrowheads="1"/>
          </p:cNvSpPr>
          <p:nvPr/>
        </p:nvSpPr>
        <p:spPr bwMode="auto">
          <a:xfrm>
            <a:off x="6303434" y="2468034"/>
            <a:ext cx="2341033" cy="702733"/>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865">
                <a:ea typeface="宋体" panose="02010600030101010101" pitchFamily="2" charset="-122"/>
                <a:sym typeface="Arial" panose="020B0604020202020204" pitchFamily="34" charset="0"/>
              </a:rPr>
              <a:t>密码管理</a:t>
            </a:r>
          </a:p>
        </p:txBody>
      </p:sp>
      <p:sp>
        <p:nvSpPr>
          <p:cNvPr id="38926" name="Rectangle 18"/>
          <p:cNvSpPr>
            <a:spLocks noChangeArrowheads="1"/>
          </p:cNvSpPr>
          <p:nvPr/>
        </p:nvSpPr>
        <p:spPr bwMode="auto">
          <a:xfrm>
            <a:off x="9086851" y="2468034"/>
            <a:ext cx="2338916" cy="702733"/>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865">
                <a:ea typeface="宋体" panose="02010600030101010101" pitchFamily="2" charset="-122"/>
                <a:sym typeface="Arial" panose="020B0604020202020204" pitchFamily="34" charset="0"/>
              </a:rPr>
              <a:t>保持桌面整洁</a:t>
            </a:r>
          </a:p>
        </p:txBody>
      </p:sp>
      <p:pic>
        <p:nvPicPr>
          <p:cNvPr id="38927" name="그림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84" y="3037417"/>
            <a:ext cx="2540000" cy="254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28" name="그림 1"/>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4834" y="3153834"/>
            <a:ext cx="2309284" cy="2309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29" name="Picture 2"/>
          <p:cNvPicPr preferRelativeResize="0">
            <a:picLocks noChangeArrowheads="1"/>
          </p:cNvPicPr>
          <p:nvPr/>
        </p:nvPicPr>
        <p:blipFill>
          <a:blip r:embed="rId5">
            <a:extLst>
              <a:ext uri="{28A0092B-C50C-407E-A947-70E740481C1C}">
                <a14:useLocalDpi xmlns:a14="http://schemas.microsoft.com/office/drawing/2010/main" val="0"/>
              </a:ext>
            </a:extLst>
          </a:blip>
          <a:srcRect l="12433" t="536" r="12433" b="1291"/>
          <a:stretch>
            <a:fillRect/>
          </a:stretch>
        </p:blipFill>
        <p:spPr bwMode="auto">
          <a:xfrm>
            <a:off x="9086851" y="3153834"/>
            <a:ext cx="2338916" cy="2292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30" name="Picture 8" descr="password post itì ëí ì´ë¯¸ì§ ê²ìê²°ê³¼"/>
          <p:cNvPicPr preferRelativeResize="0">
            <a:picLocks noChangeArrowheads="1"/>
          </p:cNvPicPr>
          <p:nvPr/>
        </p:nvPicPr>
        <p:blipFill>
          <a:blip r:embed="rId6">
            <a:extLst>
              <a:ext uri="{28A0092B-C50C-407E-A947-70E740481C1C}">
                <a14:useLocalDpi xmlns:a14="http://schemas.microsoft.com/office/drawing/2010/main" val="0"/>
              </a:ext>
            </a:extLst>
          </a:blip>
          <a:srcRect l="5518" t="876" r="41919" b="1627"/>
          <a:stretch>
            <a:fillRect/>
          </a:stretch>
        </p:blipFill>
        <p:spPr bwMode="auto">
          <a:xfrm>
            <a:off x="6303434" y="3153834"/>
            <a:ext cx="2341033" cy="2292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31" name="Rectangle 30"/>
          <p:cNvSpPr/>
          <p:nvPr/>
        </p:nvSpPr>
        <p:spPr bwMode="auto">
          <a:xfrm>
            <a:off x="514352" y="1422400"/>
            <a:ext cx="349249" cy="349251"/>
          </a:xfrm>
          <a:custGeom>
            <a:avLst/>
            <a:gdLst>
              <a:gd name="T0" fmla="*/ 52387 w 3240000"/>
              <a:gd name="T1" fmla="*/ 224595 h 3230531"/>
              <a:gd name="T2" fmla="*/ 203729 w 3240000"/>
              <a:gd name="T3" fmla="*/ 230433 h 3230531"/>
              <a:gd name="T4" fmla="*/ 203729 w 3240000"/>
              <a:gd name="T5" fmla="*/ 218757 h 3230531"/>
              <a:gd name="T6" fmla="*/ 52387 w 3240000"/>
              <a:gd name="T7" fmla="*/ 197737 h 3230531"/>
              <a:gd name="T8" fmla="*/ 203729 w 3240000"/>
              <a:gd name="T9" fmla="*/ 203575 h 3230531"/>
              <a:gd name="T10" fmla="*/ 203729 w 3240000"/>
              <a:gd name="T11" fmla="*/ 191900 h 3230531"/>
              <a:gd name="T12" fmla="*/ 52387 w 3240000"/>
              <a:gd name="T13" fmla="*/ 170880 h 3230531"/>
              <a:gd name="T14" fmla="*/ 203729 w 3240000"/>
              <a:gd name="T15" fmla="*/ 176718 h 3230531"/>
              <a:gd name="T16" fmla="*/ 203729 w 3240000"/>
              <a:gd name="T17" fmla="*/ 165042 h 3230531"/>
              <a:gd name="T18" fmla="*/ 52387 w 3240000"/>
              <a:gd name="T19" fmla="*/ 144022 h 3230531"/>
              <a:gd name="T20" fmla="*/ 203729 w 3240000"/>
              <a:gd name="T21" fmla="*/ 149860 h 3230531"/>
              <a:gd name="T22" fmla="*/ 203729 w 3240000"/>
              <a:gd name="T23" fmla="*/ 138184 h 3230531"/>
              <a:gd name="T24" fmla="*/ 52387 w 3240000"/>
              <a:gd name="T25" fmla="*/ 117165 h 3230531"/>
              <a:gd name="T26" fmla="*/ 203729 w 3240000"/>
              <a:gd name="T27" fmla="*/ 123002 h 3230531"/>
              <a:gd name="T28" fmla="*/ 203729 w 3240000"/>
              <a:gd name="T29" fmla="*/ 111327 h 3230531"/>
              <a:gd name="T30" fmla="*/ 52387 w 3240000"/>
              <a:gd name="T31" fmla="*/ 90307 h 3230531"/>
              <a:gd name="T32" fmla="*/ 203729 w 3240000"/>
              <a:gd name="T33" fmla="*/ 96145 h 3230531"/>
              <a:gd name="T34" fmla="*/ 203729 w 3240000"/>
              <a:gd name="T35" fmla="*/ 84469 h 3230531"/>
              <a:gd name="T36" fmla="*/ 14710 w 3240000"/>
              <a:gd name="T37" fmla="*/ 24810 h 3230531"/>
              <a:gd name="T38" fmla="*/ 33628 w 3240000"/>
              <a:gd name="T39" fmla="*/ 57084 h 3230531"/>
              <a:gd name="T40" fmla="*/ 52546 w 3240000"/>
              <a:gd name="T41" fmla="*/ 24810 h 3230531"/>
              <a:gd name="T42" fmla="*/ 64866 w 3240000"/>
              <a:gd name="T43" fmla="*/ 38111 h 3230531"/>
              <a:gd name="T44" fmla="*/ 102702 w 3240000"/>
              <a:gd name="T45" fmla="*/ 38111 h 3230531"/>
              <a:gd name="T46" fmla="*/ 115022 w 3240000"/>
              <a:gd name="T47" fmla="*/ 24810 h 3230531"/>
              <a:gd name="T48" fmla="*/ 133940 w 3240000"/>
              <a:gd name="T49" fmla="*/ 57084 h 3230531"/>
              <a:gd name="T50" fmla="*/ 152858 w 3240000"/>
              <a:gd name="T51" fmla="*/ 24810 h 3230531"/>
              <a:gd name="T52" fmla="*/ 165179 w 3240000"/>
              <a:gd name="T53" fmla="*/ 38111 h 3230531"/>
              <a:gd name="T54" fmla="*/ 203014 w 3240000"/>
              <a:gd name="T55" fmla="*/ 38111 h 3230531"/>
              <a:gd name="T56" fmla="*/ 215335 w 3240000"/>
              <a:gd name="T57" fmla="*/ 24810 h 3230531"/>
              <a:gd name="T58" fmla="*/ 234252 w 3240000"/>
              <a:gd name="T59" fmla="*/ 57084 h 3230531"/>
              <a:gd name="T60" fmla="*/ 253170 w 3240000"/>
              <a:gd name="T61" fmla="*/ 24810 h 3230531"/>
              <a:gd name="T62" fmla="*/ 261937 w 3240000"/>
              <a:gd name="T63" fmla="*/ 261938 h 3230531"/>
              <a:gd name="T64" fmla="*/ 33628 w 3240000"/>
              <a:gd name="T65" fmla="*/ 0 h 3230531"/>
              <a:gd name="T66" fmla="*/ 43814 w 3240000"/>
              <a:gd name="T67" fmla="*/ 39404 h 3230531"/>
              <a:gd name="T68" fmla="*/ 23442 w 3240000"/>
              <a:gd name="T69" fmla="*/ 39404 h 3230531"/>
              <a:gd name="T70" fmla="*/ 33628 w 3240000"/>
              <a:gd name="T71" fmla="*/ 0 h 3230531"/>
              <a:gd name="T72" fmla="*/ 93970 w 3240000"/>
              <a:gd name="T73" fmla="*/ 10217 h 3230531"/>
              <a:gd name="T74" fmla="*/ 83784 w 3240000"/>
              <a:gd name="T75" fmla="*/ 49620 h 3230531"/>
              <a:gd name="T76" fmla="*/ 73598 w 3240000"/>
              <a:gd name="T77" fmla="*/ 10217 h 3230531"/>
              <a:gd name="T78" fmla="*/ 133940 w 3240000"/>
              <a:gd name="T79" fmla="*/ 0 h 3230531"/>
              <a:gd name="T80" fmla="*/ 144127 w 3240000"/>
              <a:gd name="T81" fmla="*/ 39403 h 3230531"/>
              <a:gd name="T82" fmla="*/ 123754 w 3240000"/>
              <a:gd name="T83" fmla="*/ 39403 h 3230531"/>
              <a:gd name="T84" fmla="*/ 133940 w 3240000"/>
              <a:gd name="T85" fmla="*/ 0 h 3230531"/>
              <a:gd name="T86" fmla="*/ 194283 w 3240000"/>
              <a:gd name="T87" fmla="*/ 10216 h 3230531"/>
              <a:gd name="T88" fmla="*/ 184096 w 3240000"/>
              <a:gd name="T89" fmla="*/ 49620 h 3230531"/>
              <a:gd name="T90" fmla="*/ 173910 w 3240000"/>
              <a:gd name="T91" fmla="*/ 10216 h 3230531"/>
              <a:gd name="T92" fmla="*/ 234252 w 3240000"/>
              <a:gd name="T93" fmla="*/ 0 h 3230531"/>
              <a:gd name="T94" fmla="*/ 244439 w 3240000"/>
              <a:gd name="T95" fmla="*/ 39403 h 3230531"/>
              <a:gd name="T96" fmla="*/ 224066 w 3240000"/>
              <a:gd name="T97" fmla="*/ 39403 h 3230531"/>
              <a:gd name="T98" fmla="*/ 234252 w 3240000"/>
              <a:gd name="T99" fmla="*/ 0 h 323053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lnTo>
                  <a:pt x="720000" y="2697973"/>
                </a:ln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lnTo>
                  <a:pt x="720000" y="2366733"/>
                </a:ln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lnTo>
                  <a:pt x="720000" y="2035493"/>
                </a:ln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lnTo>
                  <a:pt x="720000" y="1704253"/>
                </a:ln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lnTo>
                  <a:pt x="720000" y="1373013"/>
                </a:ln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lnTo>
                  <a:pt x="720000" y="1041773"/>
                </a:ln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lnTo>
                  <a:pt x="0" y="305988"/>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40963"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40964"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云存储安全</a:t>
            </a:r>
          </a:p>
        </p:txBody>
      </p:sp>
      <p:grpSp>
        <p:nvGrpSpPr>
          <p:cNvPr id="40965" name="Group 239"/>
          <p:cNvGrpSpPr/>
          <p:nvPr/>
        </p:nvGrpSpPr>
        <p:grpSpPr bwMode="auto">
          <a:xfrm>
            <a:off x="334434" y="1411817"/>
            <a:ext cx="6720417" cy="5088467"/>
            <a:chOff x="1804115" y="1480592"/>
            <a:chExt cx="3633474" cy="3816424"/>
          </a:xfrm>
        </p:grpSpPr>
        <p:sp>
          <p:nvSpPr>
            <p:cNvPr id="40973" name="평행 사변형 3"/>
            <p:cNvSpPr/>
            <p:nvPr/>
          </p:nvSpPr>
          <p:spPr bwMode="auto">
            <a:xfrm flipV="1">
              <a:off x="1804115" y="1480592"/>
              <a:ext cx="3633474" cy="3816424"/>
            </a:xfrm>
            <a:custGeom>
              <a:avLst/>
              <a:gdLst>
                <a:gd name="T0" fmla="*/ 0 w 3633474"/>
                <a:gd name="T1" fmla="*/ 3816424 h 3816424"/>
                <a:gd name="T2" fmla="*/ 672455 w 3633474"/>
                <a:gd name="T3" fmla="*/ 3816424 h 3816424"/>
                <a:gd name="T4" fmla="*/ 1872208 w 3633474"/>
                <a:gd name="T5" fmla="*/ 3816424 h 3816424"/>
                <a:gd name="T6" fmla="*/ 2520190 w 3633474"/>
                <a:gd name="T7" fmla="*/ 3816424 h 3816424"/>
                <a:gd name="T8" fmla="*/ 3633474 w 3633474"/>
                <a:gd name="T9" fmla="*/ 0 h 3816424"/>
                <a:gd name="T10" fmla="*/ 1872208 w 3633474"/>
                <a:gd name="T11" fmla="*/ 0 h 3816424"/>
                <a:gd name="T12" fmla="*/ 1785739 w 3633474"/>
                <a:gd name="T13" fmla="*/ 0 h 3816424"/>
                <a:gd name="T14" fmla="*/ 0 w 3633474"/>
                <a:gd name="T15" fmla="*/ 0 h 38164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3474" h="3816424">
                  <a:moveTo>
                    <a:pt x="0" y="3816424"/>
                  </a:moveTo>
                  <a:lnTo>
                    <a:pt x="672455" y="3816424"/>
                  </a:lnTo>
                  <a:lnTo>
                    <a:pt x="1872208" y="3816424"/>
                  </a:lnTo>
                  <a:lnTo>
                    <a:pt x="2520190" y="3816424"/>
                  </a:lnTo>
                  <a:lnTo>
                    <a:pt x="3633474" y="0"/>
                  </a:lnTo>
                  <a:lnTo>
                    <a:pt x="1872208" y="0"/>
                  </a:lnTo>
                  <a:lnTo>
                    <a:pt x="1785739" y="0"/>
                  </a:lnTo>
                  <a:lnTo>
                    <a:pt x="0" y="0"/>
                  </a:lnTo>
                  <a:lnTo>
                    <a:pt x="0" y="3816424"/>
                  </a:lnTo>
                  <a:close/>
                </a:path>
              </a:pathLst>
            </a:custGeom>
            <a:solidFill>
              <a:srgbClr val="EAEAEA"/>
            </a:solidFill>
            <a:ln w="9525" cap="flat" algn="ctr">
              <a:solidFill>
                <a:srgbClr val="808080"/>
              </a:solidFill>
              <a:prstDash val="solid"/>
              <a:round/>
              <a:headEnd type="none" w="med" len="med"/>
              <a:tailEnd type="none" w="med" len="med"/>
            </a:ln>
          </p:spPr>
          <p:txBody>
            <a:bodyPr anchor="ctr"/>
            <a:lstStyle/>
            <a:p>
              <a:endParaRPr lang="zh-CN" altLang="en-US" sz="2400"/>
            </a:p>
          </p:txBody>
        </p:sp>
        <p:grpSp>
          <p:nvGrpSpPr>
            <p:cNvPr id="40974" name="Group 241"/>
            <p:cNvGrpSpPr/>
            <p:nvPr/>
          </p:nvGrpSpPr>
          <p:grpSpPr bwMode="auto">
            <a:xfrm>
              <a:off x="1967091" y="3063110"/>
              <a:ext cx="3189233" cy="1764339"/>
              <a:chOff x="1517878" y="1844304"/>
              <a:chExt cx="3189233" cy="1764339"/>
            </a:xfrm>
          </p:grpSpPr>
          <p:sp>
            <p:nvSpPr>
              <p:cNvPr id="40975" name="직사각형 53"/>
              <p:cNvSpPr>
                <a:spLocks noChangeArrowheads="1"/>
              </p:cNvSpPr>
              <p:nvPr/>
            </p:nvSpPr>
            <p:spPr bwMode="auto">
              <a:xfrm>
                <a:off x="1517879" y="1844304"/>
                <a:ext cx="68776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665">
                    <a:ea typeface="宋体" panose="02010600030101010101" pitchFamily="2" charset="-122"/>
                    <a:sym typeface="Arial" panose="020B0604020202020204" pitchFamily="34" charset="0"/>
                  </a:rPr>
                  <a:t>坏例子</a:t>
                </a:r>
              </a:p>
            </p:txBody>
          </p:sp>
          <p:sp>
            <p:nvSpPr>
              <p:cNvPr id="40976" name="직사각형 53"/>
              <p:cNvSpPr>
                <a:spLocks noChangeArrowheads="1"/>
              </p:cNvSpPr>
              <p:nvPr/>
            </p:nvSpPr>
            <p:spPr bwMode="auto">
              <a:xfrm>
                <a:off x="1517878" y="2223648"/>
                <a:ext cx="3189233" cy="1384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ko-KR" sz="1865">
                  <a:ea typeface="Gulim" panose="020B0600000101010101" pitchFamily="34" charset="-127"/>
                  <a:sym typeface="Arial" panose="020B0604020202020204" pitchFamily="34" charset="0"/>
                </a:endParaRPr>
              </a:p>
              <a:p>
                <a:pPr eaLnBrk="1" hangingPunct="1">
                  <a:buFontTx/>
                  <a:buAutoNum type="arabicPeriod"/>
                </a:pPr>
                <a:r>
                  <a:rPr lang="zh-CN" altLang="en-US" sz="1865">
                    <a:ea typeface="宋体" panose="02010600030101010101" pitchFamily="2" charset="-122"/>
                    <a:sym typeface="Arial" panose="020B0604020202020204" pitchFamily="34" charset="0"/>
                  </a:rPr>
                  <a:t>使用司外</a:t>
                </a:r>
                <a:r>
                  <a:rPr lang="ko-KR" altLang="en-US" sz="1865">
                    <a:ea typeface="Gulim" panose="020B0600000101010101" pitchFamily="34" charset="-127"/>
                    <a:sym typeface="Arial" panose="020B0604020202020204" pitchFamily="34" charset="0"/>
                  </a:rPr>
                  <a:t> </a:t>
                </a:r>
                <a:r>
                  <a:rPr lang="zh-CN" altLang="en-US" sz="1865">
                    <a:ea typeface="宋体" panose="02010600030101010101" pitchFamily="2" charset="-122"/>
                    <a:sym typeface="Arial" panose="020B0604020202020204" pitchFamily="34" charset="0"/>
                  </a:rPr>
                  <a:t>云服务</a:t>
                </a:r>
              </a:p>
              <a:p>
                <a:pPr eaLnBrk="1" hangingPunct="1">
                  <a:buFontTx/>
                  <a:buAutoNum type="arabicPeriod"/>
                </a:pPr>
                <a:endParaRPr lang="en-US" altLang="zh-CN" sz="1865">
                  <a:ea typeface="宋体" panose="02010600030101010101" pitchFamily="2" charset="-122"/>
                  <a:sym typeface="Arial" panose="020B0604020202020204" pitchFamily="34" charset="0"/>
                </a:endParaRPr>
              </a:p>
              <a:p>
                <a:pPr eaLnBrk="1" hangingPunct="1">
                  <a:buFontTx/>
                  <a:buAutoNum type="arabicPeriod"/>
                </a:pPr>
                <a:r>
                  <a:rPr lang="zh-CN" altLang="en-US" sz="1865">
                    <a:ea typeface="宋体" panose="02010600030101010101" pitchFamily="2" charset="-122"/>
                    <a:sym typeface="Arial" panose="020B0604020202020204" pitchFamily="34" charset="0"/>
                  </a:rPr>
                  <a:t>通过个人机器登录外部云服务</a:t>
                </a:r>
              </a:p>
              <a:p>
                <a:pPr eaLnBrk="1" hangingPunct="1"/>
                <a:endParaRPr lang="en-US" altLang="ko-KR" sz="1865">
                  <a:ea typeface="Gulim" panose="020B0600000101010101" pitchFamily="34" charset="-127"/>
                  <a:sym typeface="Arial" panose="020B0604020202020204" pitchFamily="34" charset="0"/>
                </a:endParaRPr>
              </a:p>
              <a:p>
                <a:pPr eaLnBrk="1" hangingPunct="1"/>
                <a:r>
                  <a:rPr lang="en-US" altLang="ko-KR" sz="1865">
                    <a:ea typeface="Gulim" panose="020B0600000101010101" pitchFamily="34" charset="-127"/>
                    <a:sym typeface="Arial" panose="020B0604020202020204" pitchFamily="34" charset="0"/>
                  </a:rPr>
                  <a:t>3.    </a:t>
                </a:r>
                <a:r>
                  <a:rPr lang="zh-CN" altLang="en-US" sz="1865">
                    <a:ea typeface="宋体" panose="02010600030101010101" pitchFamily="2" charset="-122"/>
                    <a:sym typeface="Arial" panose="020B0604020202020204" pitchFamily="34" charset="0"/>
                  </a:rPr>
                  <a:t>部门共享账号使用给予他人共享</a:t>
                </a:r>
                <a:r>
                  <a:rPr lang="en-US" altLang="ko-KR" sz="1865">
                    <a:ea typeface="Gulim" panose="020B0600000101010101" pitchFamily="34" charset="-127"/>
                    <a:sym typeface="Arial" panose="020B0604020202020204" pitchFamily="34" charset="0"/>
                  </a:rPr>
                  <a:t>(</a:t>
                </a:r>
                <a:r>
                  <a:rPr lang="zh-CN" altLang="en-US" sz="1865">
                    <a:ea typeface="宋体" panose="02010600030101010101" pitchFamily="2" charset="-122"/>
                    <a:sym typeface="Arial" panose="020B0604020202020204" pitchFamily="34" charset="0"/>
                  </a:rPr>
                  <a:t>员工、外部人员</a:t>
                </a:r>
                <a:r>
                  <a:rPr lang="en-US" altLang="ko-KR" sz="1865">
                    <a:ea typeface="Gulim" panose="020B0600000101010101" pitchFamily="34" charset="-127"/>
                    <a:sym typeface="Arial" panose="020B0604020202020204" pitchFamily="34" charset="0"/>
                  </a:rPr>
                  <a:t>)</a:t>
                </a:r>
              </a:p>
            </p:txBody>
          </p:sp>
        </p:grpSp>
      </p:grpSp>
      <p:grpSp>
        <p:nvGrpSpPr>
          <p:cNvPr id="2292" name="Group 244"/>
          <p:cNvGrpSpPr/>
          <p:nvPr/>
        </p:nvGrpSpPr>
        <p:grpSpPr bwMode="auto">
          <a:xfrm>
            <a:off x="5135034" y="1411817"/>
            <a:ext cx="6720417" cy="5088467"/>
            <a:chOff x="4468412" y="1480592"/>
            <a:chExt cx="3641951" cy="3816424"/>
          </a:xfrm>
        </p:grpSpPr>
        <p:sp>
          <p:nvSpPr>
            <p:cNvPr id="40969" name="평행 사변형 3"/>
            <p:cNvSpPr/>
            <p:nvPr/>
          </p:nvSpPr>
          <p:spPr bwMode="auto">
            <a:xfrm flipH="1">
              <a:off x="4468412" y="1480592"/>
              <a:ext cx="3633474" cy="3816424"/>
            </a:xfrm>
            <a:custGeom>
              <a:avLst/>
              <a:gdLst>
                <a:gd name="T0" fmla="*/ 0 w 3633474"/>
                <a:gd name="T1" fmla="*/ 3816424 h 3816424"/>
                <a:gd name="T2" fmla="*/ 672455 w 3633474"/>
                <a:gd name="T3" fmla="*/ 3816424 h 3816424"/>
                <a:gd name="T4" fmla="*/ 1872208 w 3633474"/>
                <a:gd name="T5" fmla="*/ 3816424 h 3816424"/>
                <a:gd name="T6" fmla="*/ 2520190 w 3633474"/>
                <a:gd name="T7" fmla="*/ 3816424 h 3816424"/>
                <a:gd name="T8" fmla="*/ 3633474 w 3633474"/>
                <a:gd name="T9" fmla="*/ 0 h 3816424"/>
                <a:gd name="T10" fmla="*/ 1872208 w 3633474"/>
                <a:gd name="T11" fmla="*/ 0 h 3816424"/>
                <a:gd name="T12" fmla="*/ 1785739 w 3633474"/>
                <a:gd name="T13" fmla="*/ 0 h 3816424"/>
                <a:gd name="T14" fmla="*/ 0 w 3633474"/>
                <a:gd name="T15" fmla="*/ 0 h 38164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3474" h="3816424">
                  <a:moveTo>
                    <a:pt x="0" y="3816424"/>
                  </a:moveTo>
                  <a:lnTo>
                    <a:pt x="672455" y="3816424"/>
                  </a:lnTo>
                  <a:lnTo>
                    <a:pt x="1872208" y="3816424"/>
                  </a:lnTo>
                  <a:lnTo>
                    <a:pt x="2520190" y="3816424"/>
                  </a:lnTo>
                  <a:lnTo>
                    <a:pt x="3633474" y="0"/>
                  </a:lnTo>
                  <a:lnTo>
                    <a:pt x="1872208" y="0"/>
                  </a:lnTo>
                  <a:lnTo>
                    <a:pt x="1785739" y="0"/>
                  </a:lnTo>
                  <a:lnTo>
                    <a:pt x="0" y="0"/>
                  </a:lnTo>
                  <a:lnTo>
                    <a:pt x="0" y="3816424"/>
                  </a:lnTo>
                  <a:close/>
                </a:path>
              </a:pathLst>
            </a:custGeom>
            <a:solidFill>
              <a:srgbClr val="EAEAEA"/>
            </a:solidFill>
            <a:ln w="9525" cap="flat" algn="ctr">
              <a:solidFill>
                <a:srgbClr val="808080"/>
              </a:solidFill>
              <a:prstDash val="solid"/>
              <a:round/>
              <a:headEnd type="none" w="med" len="med"/>
              <a:tailEnd type="none" w="med" len="med"/>
            </a:ln>
          </p:spPr>
          <p:txBody>
            <a:bodyPr anchor="ctr"/>
            <a:lstStyle/>
            <a:p>
              <a:endParaRPr lang="zh-CN" altLang="en-US" sz="2400"/>
            </a:p>
          </p:txBody>
        </p:sp>
        <p:grpSp>
          <p:nvGrpSpPr>
            <p:cNvPr id="40970" name="Group 246"/>
            <p:cNvGrpSpPr/>
            <p:nvPr/>
          </p:nvGrpSpPr>
          <p:grpSpPr bwMode="auto">
            <a:xfrm>
              <a:off x="4783584" y="1611908"/>
              <a:ext cx="3326779" cy="1333451"/>
              <a:chOff x="1517878" y="1844304"/>
              <a:chExt cx="3326779" cy="1333451"/>
            </a:xfrm>
          </p:grpSpPr>
          <p:sp>
            <p:nvSpPr>
              <p:cNvPr id="40971" name="직사각형 58"/>
              <p:cNvSpPr>
                <a:spLocks noChangeArrowheads="1"/>
              </p:cNvSpPr>
              <p:nvPr/>
            </p:nvSpPr>
            <p:spPr bwMode="auto">
              <a:xfrm>
                <a:off x="4017742" y="1844304"/>
                <a:ext cx="68937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r>
                  <a:rPr lang="zh-CN" altLang="en-US" sz="2665">
                    <a:ea typeface="宋体" panose="02010600030101010101" pitchFamily="2" charset="-122"/>
                    <a:sym typeface="Arial" panose="020B0604020202020204" pitchFamily="34" charset="0"/>
                  </a:rPr>
                  <a:t>好例子</a:t>
                </a:r>
              </a:p>
            </p:txBody>
          </p:sp>
          <p:sp>
            <p:nvSpPr>
              <p:cNvPr id="40972" name="직사각형 53"/>
              <p:cNvSpPr>
                <a:spLocks noChangeArrowheads="1"/>
              </p:cNvSpPr>
              <p:nvPr/>
            </p:nvSpPr>
            <p:spPr bwMode="auto">
              <a:xfrm>
                <a:off x="1517878" y="2223648"/>
                <a:ext cx="3326779" cy="9541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ko-KR" sz="1865">
                  <a:ea typeface="Gulim" panose="020B0600000101010101" pitchFamily="34" charset="-127"/>
                  <a:sym typeface="Arial" panose="020B0604020202020204" pitchFamily="34" charset="0"/>
                </a:endParaRPr>
              </a:p>
              <a:p>
                <a:pPr eaLnBrk="1" hangingPunct="1"/>
                <a:r>
                  <a:rPr lang="en-US" altLang="ko-KR" sz="1865">
                    <a:ea typeface="Gulim" panose="020B0600000101010101" pitchFamily="34" charset="-127"/>
                    <a:sym typeface="Arial" panose="020B0604020202020204" pitchFamily="34" charset="0"/>
                  </a:rPr>
                  <a:t>   1. </a:t>
                </a:r>
                <a:r>
                  <a:rPr lang="zh-CN" altLang="en-US" sz="1865">
                    <a:ea typeface="宋体" panose="02010600030101010101" pitchFamily="2" charset="-122"/>
                    <a:sym typeface="Arial" panose="020B0604020202020204" pitchFamily="34" charset="0"/>
                  </a:rPr>
                  <a:t>司内安全邮件及网络共享，进行信息传送</a:t>
                </a:r>
              </a:p>
              <a:p>
                <a:pPr eaLnBrk="1" hangingPunct="1"/>
                <a:endParaRPr lang="en-US" altLang="ko-KR" sz="1865">
                  <a:ea typeface="Gulim" panose="020B0600000101010101" pitchFamily="34" charset="-127"/>
                  <a:sym typeface="Arial" panose="020B0604020202020204" pitchFamily="34" charset="0"/>
                </a:endParaRPr>
              </a:p>
              <a:p>
                <a:pPr eaLnBrk="1" hangingPunct="1"/>
                <a:r>
                  <a:rPr lang="en-US" altLang="ko-KR" sz="1865">
                    <a:ea typeface="Gulim" panose="020B0600000101010101" pitchFamily="34" charset="-127"/>
                    <a:sym typeface="Arial" panose="020B0604020202020204" pitchFamily="34" charset="0"/>
                  </a:rPr>
                  <a:t>      2. </a:t>
                </a:r>
                <a:r>
                  <a:rPr lang="zh-CN" altLang="en-US" sz="1865">
                    <a:ea typeface="宋体" panose="02010600030101010101" pitchFamily="2" charset="-122"/>
                    <a:sym typeface="Arial" panose="020B0604020202020204" pitchFamily="34" charset="0"/>
                  </a:rPr>
                  <a:t>敏感信息外发时，应事前得到部长的审议及审批</a:t>
                </a:r>
              </a:p>
            </p:txBody>
          </p:sp>
        </p:grpSp>
      </p:grpSp>
      <p:pic>
        <p:nvPicPr>
          <p:cNvPr id="2297" name="Picture 2" descr="best practiceì ëí ì´ë¯¸ì§ ê²ìê²°ê³¼"/>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784" y="4677834"/>
            <a:ext cx="1284816" cy="1284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8" name="Picture 4" descr="bad practiceì ëí ì´ë¯¸ì§ ê²ìê²°ê³¼"/>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284" y="1587500"/>
            <a:ext cx="3469216" cy="17356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childTnLst>
                                    <p:set>
                                      <p:cBhvr additive="base">
                                        <p:cTn id="6" dur="1" fill="hold">
                                          <p:stCondLst>
                                            <p:cond delay="0"/>
                                          </p:stCondLst>
                                        </p:cTn>
                                        <p:tgtEl>
                                          <p:spTgt spid="2292"/>
                                        </p:tgtEl>
                                        <p:attrNameLst>
                                          <p:attrName>style.visibility</p:attrName>
                                        </p:attrNameLst>
                                      </p:cBhvr>
                                      <p:to>
                                        <p:strVal val="visible"/>
                                      </p:to>
                                    </p:set>
                                    <p:animEffect transition="in" filter="fade">
                                      <p:cBhvr additive="base">
                                        <p:cTn id="7" dur="500"/>
                                        <p:tgtEl>
                                          <p:spTgt spid="2292"/>
                                        </p:tgtEl>
                                      </p:cBhvr>
                                    </p:animEffect>
                                  </p:childTnLst>
                                </p:cTn>
                              </p:par>
                              <p:par>
                                <p:cTn id="8" presetID="10" presetClass="entr" presetSubtype="0" fill="hold" nodeType="withEffect">
                                  <p:childTnLst>
                                    <p:set>
                                      <p:cBhvr additive="base">
                                        <p:cTn id="9" dur="1" fill="hold">
                                          <p:stCondLst>
                                            <p:cond delay="0"/>
                                          </p:stCondLst>
                                        </p:cTn>
                                        <p:tgtEl>
                                          <p:spTgt spid="2297"/>
                                        </p:tgtEl>
                                        <p:attrNameLst>
                                          <p:attrName>style.visibility</p:attrName>
                                        </p:attrNameLst>
                                      </p:cBhvr>
                                      <p:to>
                                        <p:strVal val="visible"/>
                                      </p:to>
                                    </p:set>
                                    <p:animEffect transition="in" filter="fade">
                                      <p:cBhvr additive="base">
                                        <p:cTn id="10" dur="500"/>
                                        <p:tgtEl>
                                          <p:spTgt spid="2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G_Rounded Rectangle 24"/>
          <p:cNvSpPr>
            <a:spLocks noChangeArrowheads="1"/>
          </p:cNvSpPr>
          <p:nvPr/>
        </p:nvSpPr>
        <p:spPr bwMode="gray">
          <a:xfrm rot="18840000">
            <a:off x="8614834" y="4176184"/>
            <a:ext cx="2448983" cy="2931584"/>
          </a:xfrm>
          <a:prstGeom prst="roundRect">
            <a:avLst>
              <a:gd name="adj" fmla="val 13338"/>
            </a:avLst>
          </a:prstGeom>
          <a:solidFill>
            <a:srgbClr val="D9D9D9"/>
          </a:solidFill>
          <a:ln w="9525">
            <a:round/>
          </a:ln>
          <a:effectLst/>
          <a:scene3d>
            <a:camera prst="legacyObliqueTopRight">
              <a:rot lat="18454469" lon="18135559" rev="0"/>
            </a:camera>
            <a:lightRig rig="legacyFlat3" dir="b"/>
          </a:scene3d>
          <a:sp3d extrusionH="430200" prstMaterial="legacyMatte">
            <a:bevelT w="13500" h="13500" prst="angle"/>
            <a:bevelB w="13500" h="13500" prst="angle"/>
            <a:extrusionClr>
              <a:srgbClr val="D9D9D9"/>
            </a:extrusionClr>
            <a:contourClr>
              <a:srgbClr val="D9D9D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olidFill>
                <a:srgbClr val="FFFFFF"/>
              </a:solidFill>
              <a:sym typeface="Arial" panose="020B0604020202020204" pitchFamily="34" charset="0"/>
            </a:endParaRPr>
          </a:p>
        </p:txBody>
      </p:sp>
      <p:sp>
        <p:nvSpPr>
          <p:cNvPr id="43011"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43012"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43013"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手机 </a:t>
            </a:r>
            <a:r>
              <a:rPr lang="ko-KR" altLang="en-US" sz="4265">
                <a:solidFill>
                  <a:schemeClr val="bg1"/>
                </a:solidFill>
                <a:sym typeface="Arial" panose="020B0604020202020204" pitchFamily="34" charset="0"/>
              </a:rPr>
              <a:t> </a:t>
            </a:r>
            <a:r>
              <a:rPr lang="en-US" altLang="ko-KR" sz="4265">
                <a:solidFill>
                  <a:schemeClr val="bg1"/>
                </a:solidFill>
                <a:sym typeface="Arial" panose="020B0604020202020204" pitchFamily="34" charset="0"/>
              </a:rPr>
              <a:t>&amp;  </a:t>
            </a:r>
            <a:r>
              <a:rPr lang="zh-CN" altLang="en-US" sz="4265">
                <a:solidFill>
                  <a:schemeClr val="bg1"/>
                </a:solidFill>
                <a:sym typeface="Arial" panose="020B0604020202020204" pitchFamily="34" charset="0"/>
              </a:rPr>
              <a:t>无线网络</a:t>
            </a:r>
          </a:p>
        </p:txBody>
      </p:sp>
      <p:grpSp>
        <p:nvGrpSpPr>
          <p:cNvPr id="43014" name="Group 257"/>
          <p:cNvGrpSpPr/>
          <p:nvPr/>
        </p:nvGrpSpPr>
        <p:grpSpPr bwMode="auto">
          <a:xfrm>
            <a:off x="599017" y="4428068"/>
            <a:ext cx="7010400" cy="853017"/>
            <a:chOff x="558114" y="3886200"/>
            <a:chExt cx="5257800" cy="640080"/>
          </a:xfrm>
        </p:grpSpPr>
        <p:sp>
          <p:nvSpPr>
            <p:cNvPr id="43033" name="Rounded Rectangle 30"/>
            <p:cNvSpPr>
              <a:spLocks noChangeArrowheads="1"/>
            </p:cNvSpPr>
            <p:nvPr/>
          </p:nvSpPr>
          <p:spPr bwMode="gray">
            <a:xfrm>
              <a:off x="558114" y="3886200"/>
              <a:ext cx="5257800" cy="640080"/>
            </a:xfrm>
            <a:prstGeom prst="roundRect">
              <a:avLst>
                <a:gd name="adj" fmla="val 16667"/>
              </a:avLst>
            </a:prstGeom>
            <a:solidFill>
              <a:srgbClr val="EB494B"/>
            </a:solidFill>
            <a:ln w="38100" algn="ctr">
              <a:solidFill>
                <a:srgbClr val="FFFFFF"/>
              </a:solidFill>
              <a:rou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865">
                <a:solidFill>
                  <a:srgbClr val="000000"/>
                </a:solidFill>
                <a:sym typeface="Arial" panose="020B0604020202020204" pitchFamily="34" charset="0"/>
              </a:endParaRPr>
            </a:p>
          </p:txBody>
        </p:sp>
        <p:sp>
          <p:nvSpPr>
            <p:cNvPr id="43034" name="Parallelogram 31"/>
            <p:cNvSpPr>
              <a:spLocks noChangeArrowheads="1"/>
            </p:cNvSpPr>
            <p:nvPr/>
          </p:nvSpPr>
          <p:spPr bwMode="gray">
            <a:xfrm>
              <a:off x="1015314" y="3925321"/>
              <a:ext cx="4648199" cy="540327"/>
            </a:xfrm>
            <a:prstGeom prst="parallelogram">
              <a:avLst>
                <a:gd name="adj" fmla="val 25011"/>
              </a:avLst>
            </a:prstGeom>
            <a:solidFill>
              <a:srgbClr val="FFFFFF"/>
            </a:solidFill>
            <a:ln w="25400" algn="ctr">
              <a:solidFill>
                <a:srgbClr val="EB494B"/>
              </a:solid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a:solidFill>
                    <a:srgbClr val="000000"/>
                  </a:solidFill>
                  <a:ea typeface="宋体" panose="02010600030101010101" pitchFamily="2" charset="-122"/>
                  <a:sym typeface="Arial" panose="020B0604020202020204" pitchFamily="34" charset="0"/>
                </a:rPr>
                <a:t>不安全无线网连接，监听信息</a:t>
              </a:r>
            </a:p>
          </p:txBody>
        </p:sp>
      </p:grpSp>
      <p:sp>
        <p:nvSpPr>
          <p:cNvPr id="2308" name="Oval 55"/>
          <p:cNvSpPr>
            <a:spLocks noChangeArrowheads="1"/>
          </p:cNvSpPr>
          <p:nvPr/>
        </p:nvSpPr>
        <p:spPr bwMode="gray">
          <a:xfrm>
            <a:off x="802217" y="4718051"/>
            <a:ext cx="243416" cy="243416"/>
          </a:xfrm>
          <a:prstGeom prst="ellipse">
            <a:avLst/>
          </a:prstGeom>
          <a:solidFill>
            <a:srgbClr val="FFFFFF"/>
          </a:solidFill>
          <a:ln>
            <a:noFill/>
          </a:ln>
          <a:effectLst>
            <a:outerShdw blurRad="50800" dist="38100" dir="5400000" algn="br" rotWithShape="0">
              <a:srgbClr val="000000">
                <a:alpha val="34999"/>
              </a:srgbClr>
            </a:outerShdw>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a:noFill/>
                <a:prstDash val="solid"/>
                <a:round/>
                <a:headEnd type="none" w="med" len="med"/>
                <a:tailEnd type="none" w="med" len="med"/>
              </a14:hiddenLine>
            </a:ext>
          </a:extLst>
        </p:spPr>
        <p:txBody>
          <a:bodyPr anchor="ctr">
            <a:flatTx/>
          </a:bodyPr>
          <a:lstStyle/>
          <a:p>
            <a:pPr eaLnBrk="1" hangingPunct="1">
              <a:defRPr/>
            </a:pPr>
            <a:endParaRPr lang="en-US" altLang="en-US" sz="8265" i="1">
              <a:sym typeface="Arial" panose="020B0604020202020204" pitchFamily="34" charset="0"/>
            </a:endParaRPr>
          </a:p>
        </p:txBody>
      </p:sp>
      <p:grpSp>
        <p:nvGrpSpPr>
          <p:cNvPr id="43016" name="Group 261"/>
          <p:cNvGrpSpPr/>
          <p:nvPr/>
        </p:nvGrpSpPr>
        <p:grpSpPr bwMode="auto">
          <a:xfrm>
            <a:off x="603251" y="5647268"/>
            <a:ext cx="7010400" cy="853017"/>
            <a:chOff x="560172" y="4800600"/>
            <a:chExt cx="5257800" cy="640080"/>
          </a:xfrm>
        </p:grpSpPr>
        <p:sp>
          <p:nvSpPr>
            <p:cNvPr id="43031" name="Rounded Rectangle 18"/>
            <p:cNvSpPr>
              <a:spLocks noChangeArrowheads="1"/>
            </p:cNvSpPr>
            <p:nvPr/>
          </p:nvSpPr>
          <p:spPr bwMode="gray">
            <a:xfrm>
              <a:off x="560172" y="4800600"/>
              <a:ext cx="5257800" cy="640080"/>
            </a:xfrm>
            <a:prstGeom prst="roundRect">
              <a:avLst>
                <a:gd name="adj" fmla="val 16667"/>
              </a:avLst>
            </a:prstGeom>
            <a:solidFill>
              <a:srgbClr val="3F3F3F"/>
            </a:solidFill>
            <a:ln w="38100" algn="ctr">
              <a:solidFill>
                <a:srgbClr val="FFFFFF"/>
              </a:solid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865">
                <a:solidFill>
                  <a:srgbClr val="000000"/>
                </a:solidFill>
                <a:sym typeface="Arial" panose="020B0604020202020204" pitchFamily="34" charset="0"/>
              </a:endParaRPr>
            </a:p>
          </p:txBody>
        </p:sp>
        <p:sp>
          <p:nvSpPr>
            <p:cNvPr id="43032" name="Parallelogram 19"/>
            <p:cNvSpPr>
              <a:spLocks noChangeArrowheads="1"/>
            </p:cNvSpPr>
            <p:nvPr/>
          </p:nvSpPr>
          <p:spPr bwMode="gray">
            <a:xfrm>
              <a:off x="968882" y="4839720"/>
              <a:ext cx="4648200" cy="540327"/>
            </a:xfrm>
            <a:prstGeom prst="parallelogram">
              <a:avLst>
                <a:gd name="adj" fmla="val 25011"/>
              </a:avLst>
            </a:prstGeom>
            <a:solidFill>
              <a:srgbClr val="FFFFFF"/>
            </a:solidFill>
            <a:ln w="25400" algn="ctr">
              <a:solidFill>
                <a:srgbClr val="3F3F3F"/>
              </a:solid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a:solidFill>
                    <a:srgbClr val="000000"/>
                  </a:solidFill>
                  <a:ea typeface="宋体" panose="02010600030101010101" pitchFamily="2" charset="-122"/>
                  <a:sym typeface="Arial" panose="020B0604020202020204" pitchFamily="34" charset="0"/>
                </a:rPr>
                <a:t>恶性、虚假应用，骗取金钱</a:t>
              </a:r>
            </a:p>
          </p:txBody>
        </p:sp>
      </p:grpSp>
      <p:sp>
        <p:nvSpPr>
          <p:cNvPr id="2312" name="Oval 56"/>
          <p:cNvSpPr>
            <a:spLocks noChangeArrowheads="1"/>
          </p:cNvSpPr>
          <p:nvPr/>
        </p:nvSpPr>
        <p:spPr bwMode="gray">
          <a:xfrm>
            <a:off x="802217" y="5952068"/>
            <a:ext cx="243416" cy="243417"/>
          </a:xfrm>
          <a:prstGeom prst="ellipse">
            <a:avLst/>
          </a:prstGeom>
          <a:solidFill>
            <a:srgbClr val="FFFFFF"/>
          </a:solidFill>
          <a:ln>
            <a:noFill/>
          </a:ln>
          <a:effectLst>
            <a:outerShdw blurRad="50800" dist="38100" dir="5400000" algn="br" rotWithShape="0">
              <a:srgbClr val="000000">
                <a:alpha val="34999"/>
              </a:srgbClr>
            </a:outerShdw>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a:noFill/>
                <a:prstDash val="solid"/>
                <a:round/>
                <a:headEnd type="none" w="med" len="med"/>
                <a:tailEnd type="none" w="med" len="med"/>
              </a14:hiddenLine>
            </a:ext>
          </a:extLst>
        </p:spPr>
        <p:txBody>
          <a:bodyPr anchor="ctr">
            <a:flatTx/>
          </a:bodyPr>
          <a:lstStyle/>
          <a:p>
            <a:pPr eaLnBrk="1" hangingPunct="1">
              <a:defRPr/>
            </a:pPr>
            <a:endParaRPr lang="en-US" altLang="en-US" sz="8265" i="1">
              <a:sym typeface="Arial" panose="020B0604020202020204" pitchFamily="34" charset="0"/>
            </a:endParaRPr>
          </a:p>
        </p:txBody>
      </p:sp>
      <p:grpSp>
        <p:nvGrpSpPr>
          <p:cNvPr id="43018" name="Group 265"/>
          <p:cNvGrpSpPr/>
          <p:nvPr/>
        </p:nvGrpSpPr>
        <p:grpSpPr bwMode="auto">
          <a:xfrm>
            <a:off x="567267" y="2091268"/>
            <a:ext cx="7010400" cy="853017"/>
            <a:chOff x="533400" y="2133600"/>
            <a:chExt cx="5257800" cy="640080"/>
          </a:xfrm>
        </p:grpSpPr>
        <p:sp>
          <p:nvSpPr>
            <p:cNvPr id="43029" name="Rounded Rectangle 50"/>
            <p:cNvSpPr>
              <a:spLocks noChangeArrowheads="1"/>
            </p:cNvSpPr>
            <p:nvPr/>
          </p:nvSpPr>
          <p:spPr bwMode="gray">
            <a:xfrm>
              <a:off x="533400" y="2133600"/>
              <a:ext cx="5257800" cy="640080"/>
            </a:xfrm>
            <a:prstGeom prst="roundRect">
              <a:avLst>
                <a:gd name="adj" fmla="val 16667"/>
              </a:avLst>
            </a:prstGeom>
            <a:solidFill>
              <a:srgbClr val="EB494B"/>
            </a:solidFill>
            <a:ln w="38100" algn="ctr">
              <a:solidFill>
                <a:srgbClr val="FFFFFF"/>
              </a:solidFill>
              <a:rou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865">
                <a:solidFill>
                  <a:srgbClr val="000000"/>
                </a:solidFill>
                <a:sym typeface="Arial" panose="020B0604020202020204" pitchFamily="34" charset="0"/>
              </a:endParaRPr>
            </a:p>
          </p:txBody>
        </p:sp>
        <p:sp>
          <p:nvSpPr>
            <p:cNvPr id="43030" name="Parallelogram 51"/>
            <p:cNvSpPr>
              <a:spLocks noChangeArrowheads="1"/>
            </p:cNvSpPr>
            <p:nvPr/>
          </p:nvSpPr>
          <p:spPr bwMode="gray">
            <a:xfrm>
              <a:off x="990601" y="2172721"/>
              <a:ext cx="4648200" cy="540327"/>
            </a:xfrm>
            <a:prstGeom prst="parallelogram">
              <a:avLst>
                <a:gd name="adj" fmla="val 25011"/>
              </a:avLst>
            </a:prstGeom>
            <a:solidFill>
              <a:srgbClr val="FFFFFF"/>
            </a:solidFill>
            <a:ln w="25400" algn="ctr">
              <a:solidFill>
                <a:srgbClr val="EB494B"/>
              </a:solid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a:solidFill>
                    <a:srgbClr val="000000"/>
                  </a:solidFill>
                  <a:ea typeface="宋体" panose="02010600030101010101" pitchFamily="2" charset="-122"/>
                  <a:sym typeface="Arial" panose="020B0604020202020204" pitchFamily="34" charset="0"/>
                </a:rPr>
                <a:t>偷窃、遗失等，信息泄露</a:t>
              </a:r>
            </a:p>
          </p:txBody>
        </p:sp>
      </p:grpSp>
      <p:sp>
        <p:nvSpPr>
          <p:cNvPr id="2316" name="Oval 57"/>
          <p:cNvSpPr>
            <a:spLocks noChangeArrowheads="1"/>
          </p:cNvSpPr>
          <p:nvPr/>
        </p:nvSpPr>
        <p:spPr bwMode="gray">
          <a:xfrm>
            <a:off x="831851" y="2396068"/>
            <a:ext cx="243416" cy="243417"/>
          </a:xfrm>
          <a:prstGeom prst="ellipse">
            <a:avLst/>
          </a:prstGeom>
          <a:solidFill>
            <a:srgbClr val="FFFFFF"/>
          </a:solidFill>
          <a:ln>
            <a:noFill/>
          </a:ln>
          <a:effectLst>
            <a:outerShdw blurRad="50800" dist="38100" dir="5400000" algn="br" rotWithShape="0">
              <a:srgbClr val="000000">
                <a:alpha val="34999"/>
              </a:srgbClr>
            </a:outerShdw>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a:noFill/>
                <a:prstDash val="solid"/>
                <a:round/>
                <a:headEnd type="none" w="med" len="med"/>
                <a:tailEnd type="none" w="med" len="med"/>
              </a14:hiddenLine>
            </a:ext>
          </a:extLst>
        </p:spPr>
        <p:txBody>
          <a:bodyPr anchor="ctr">
            <a:flatTx/>
          </a:bodyPr>
          <a:lstStyle/>
          <a:p>
            <a:pPr eaLnBrk="1" hangingPunct="1">
              <a:defRPr/>
            </a:pPr>
            <a:endParaRPr lang="en-US" altLang="en-US" sz="8265" i="1">
              <a:sym typeface="Arial" panose="020B0604020202020204" pitchFamily="34" charset="0"/>
            </a:endParaRPr>
          </a:p>
        </p:txBody>
      </p:sp>
      <p:grpSp>
        <p:nvGrpSpPr>
          <p:cNvPr id="43020" name="Group 269"/>
          <p:cNvGrpSpPr/>
          <p:nvPr/>
        </p:nvGrpSpPr>
        <p:grpSpPr bwMode="auto">
          <a:xfrm>
            <a:off x="599017" y="3208868"/>
            <a:ext cx="7010400" cy="853017"/>
            <a:chOff x="558114" y="2971800"/>
            <a:chExt cx="5257800" cy="640080"/>
          </a:xfrm>
        </p:grpSpPr>
        <p:sp>
          <p:nvSpPr>
            <p:cNvPr id="43027" name="Rounded Rectangle 47"/>
            <p:cNvSpPr>
              <a:spLocks noChangeArrowheads="1"/>
            </p:cNvSpPr>
            <p:nvPr/>
          </p:nvSpPr>
          <p:spPr bwMode="gray">
            <a:xfrm>
              <a:off x="558114" y="2971800"/>
              <a:ext cx="5257800" cy="640080"/>
            </a:xfrm>
            <a:prstGeom prst="roundRect">
              <a:avLst>
                <a:gd name="adj" fmla="val 16667"/>
              </a:avLst>
            </a:prstGeom>
            <a:solidFill>
              <a:srgbClr val="3F3F3F"/>
            </a:solidFill>
            <a:ln w="38100" algn="ctr">
              <a:solidFill>
                <a:srgbClr val="FFFFFF"/>
              </a:solid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en-US" altLang="zh-CN" sz="1865">
                <a:solidFill>
                  <a:srgbClr val="000000"/>
                </a:solidFill>
                <a:sym typeface="Arial" panose="020B0604020202020204" pitchFamily="34" charset="0"/>
              </a:endParaRPr>
            </a:p>
          </p:txBody>
        </p:sp>
        <p:sp>
          <p:nvSpPr>
            <p:cNvPr id="43028" name="Parallelogram 48"/>
            <p:cNvSpPr>
              <a:spLocks noChangeArrowheads="1"/>
            </p:cNvSpPr>
            <p:nvPr/>
          </p:nvSpPr>
          <p:spPr bwMode="gray">
            <a:xfrm>
              <a:off x="939114" y="3010920"/>
              <a:ext cx="4648200" cy="540327"/>
            </a:xfrm>
            <a:prstGeom prst="parallelogram">
              <a:avLst>
                <a:gd name="adj" fmla="val 25011"/>
              </a:avLst>
            </a:prstGeom>
            <a:solidFill>
              <a:srgbClr val="FFFFFF"/>
            </a:solidFill>
            <a:ln w="25400" algn="ctr">
              <a:solidFill>
                <a:srgbClr val="3F3F3F"/>
              </a:solid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a:solidFill>
                    <a:srgbClr val="000000"/>
                  </a:solidFill>
                  <a:ea typeface="宋体" panose="02010600030101010101" pitchFamily="2" charset="-122"/>
                  <a:sym typeface="Arial" panose="020B0604020202020204" pitchFamily="34" charset="0"/>
                </a:rPr>
                <a:t>感染恶性代码，窃取信息</a:t>
              </a:r>
            </a:p>
          </p:txBody>
        </p:sp>
      </p:grpSp>
      <p:sp>
        <p:nvSpPr>
          <p:cNvPr id="2320" name="Oval 58"/>
          <p:cNvSpPr>
            <a:spLocks noChangeArrowheads="1"/>
          </p:cNvSpPr>
          <p:nvPr/>
        </p:nvSpPr>
        <p:spPr bwMode="gray">
          <a:xfrm>
            <a:off x="800101" y="3452284"/>
            <a:ext cx="243417" cy="243416"/>
          </a:xfrm>
          <a:prstGeom prst="ellipse">
            <a:avLst/>
          </a:prstGeom>
          <a:solidFill>
            <a:srgbClr val="FFFFFF"/>
          </a:solidFill>
          <a:ln>
            <a:noFill/>
          </a:ln>
          <a:effectLst>
            <a:outerShdw blurRad="50800" dist="38100" dir="5400000" algn="br" rotWithShape="0">
              <a:srgbClr val="000000">
                <a:alpha val="34999"/>
              </a:srgbClr>
            </a:outerShdw>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a:noFill/>
                <a:prstDash val="solid"/>
                <a:round/>
                <a:headEnd type="none" w="med" len="med"/>
                <a:tailEnd type="none" w="med" len="med"/>
              </a14:hiddenLine>
            </a:ext>
          </a:extLst>
        </p:spPr>
        <p:txBody>
          <a:bodyPr anchor="ctr">
            <a:flatTx/>
          </a:bodyPr>
          <a:lstStyle/>
          <a:p>
            <a:pPr eaLnBrk="1" hangingPunct="1">
              <a:defRPr/>
            </a:pPr>
            <a:endParaRPr lang="en-US" altLang="en-US" sz="8265" i="1">
              <a:sym typeface="Arial" panose="020B0604020202020204" pitchFamily="34" charset="0"/>
            </a:endParaRPr>
          </a:p>
        </p:txBody>
      </p:sp>
      <p:pic>
        <p:nvPicPr>
          <p:cNvPr id="43022" name="Picture 2" descr="C:\Documents and Settings\jaewook\Desktop\Eng\그림1.png"/>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0733" y="5505451"/>
            <a:ext cx="1930400" cy="503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23" name="TextBox 42"/>
          <p:cNvSpPr>
            <a:spLocks noChangeArrowheads="1"/>
          </p:cNvSpPr>
          <p:nvPr/>
        </p:nvSpPr>
        <p:spPr bwMode="gray">
          <a:xfrm>
            <a:off x="8113184" y="1344085"/>
            <a:ext cx="3251200" cy="496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1465">
                <a:solidFill>
                  <a:schemeClr val="accent1"/>
                </a:solidFill>
                <a:sym typeface="Arial" panose="020B0604020202020204" pitchFamily="34" charset="0"/>
              </a:rPr>
              <a:t>!</a:t>
            </a:r>
          </a:p>
        </p:txBody>
      </p:sp>
      <p:sp>
        <p:nvSpPr>
          <p:cNvPr id="43024" name="TextBox 44"/>
          <p:cNvSpPr>
            <a:spLocks noChangeArrowheads="1"/>
          </p:cNvSpPr>
          <p:nvPr/>
        </p:nvSpPr>
        <p:spPr bwMode="auto">
          <a:xfrm>
            <a:off x="1102785" y="1289051"/>
            <a:ext cx="8832849" cy="615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a:solidFill>
                  <a:srgbClr val="FF0000"/>
                </a:solidFill>
                <a:ea typeface="宋体" panose="02010600030101010101" pitchFamily="2" charset="-122"/>
                <a:sym typeface="Arial" panose="020B0604020202020204" pitchFamily="34" charset="0"/>
              </a:rPr>
              <a:t>威胁</a:t>
            </a:r>
            <a:r>
              <a:rPr lang="zh-CN" altLang="en-US" sz="3200">
                <a:ea typeface="宋体" panose="02010600030101010101" pitchFamily="2" charset="-122"/>
                <a:sym typeface="Arial" panose="020B0604020202020204" pitchFamily="34" charset="0"/>
              </a:rPr>
              <a:t>手机安全</a:t>
            </a:r>
          </a:p>
        </p:txBody>
      </p:sp>
      <p:sp>
        <p:nvSpPr>
          <p:cNvPr id="43025" name="Oval 34"/>
          <p:cNvSpPr>
            <a:spLocks noChangeArrowheads="1"/>
          </p:cNvSpPr>
          <p:nvPr/>
        </p:nvSpPr>
        <p:spPr bwMode="auto">
          <a:xfrm>
            <a:off x="334434" y="1242484"/>
            <a:ext cx="709084" cy="709083"/>
          </a:xfrm>
          <a:prstGeom prst="ellipse">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43026" name="Smiley Face 12"/>
          <p:cNvSpPr/>
          <p:nvPr/>
        </p:nvSpPr>
        <p:spPr bwMode="auto">
          <a:xfrm>
            <a:off x="478368" y="1386417"/>
            <a:ext cx="421217" cy="421216"/>
          </a:xfrm>
          <a:custGeom>
            <a:avLst/>
            <a:gdLst>
              <a:gd name="T0" fmla="*/ 100822 w 3240000"/>
              <a:gd name="T1" fmla="*/ 240875 h 3240000"/>
              <a:gd name="T2" fmla="*/ 157515 w 3240000"/>
              <a:gd name="T3" fmla="*/ 221447 h 3240000"/>
              <a:gd name="T4" fmla="*/ 214596 w 3240000"/>
              <a:gd name="T5" fmla="*/ 239702 h 3240000"/>
              <a:gd name="T6" fmla="*/ 211137 w 3240000"/>
              <a:gd name="T7" fmla="*/ 96161 h 3240000"/>
              <a:gd name="T8" fmla="*/ 211137 w 3240000"/>
              <a:gd name="T9" fmla="*/ 128928 h 3240000"/>
              <a:gd name="T10" fmla="*/ 211137 w 3240000"/>
              <a:gd name="T11" fmla="*/ 96161 h 3240000"/>
              <a:gd name="T12" fmla="*/ 91592 w 3240000"/>
              <a:gd name="T13" fmla="*/ 112544 h 3240000"/>
              <a:gd name="T14" fmla="*/ 124360 w 3240000"/>
              <a:gd name="T15" fmla="*/ 112544 h 3240000"/>
              <a:gd name="T16" fmla="*/ 157957 w 3240000"/>
              <a:gd name="T17" fmla="*/ 0 h 3240000"/>
              <a:gd name="T18" fmla="*/ 189790 w 3240000"/>
              <a:gd name="T19" fmla="*/ 3209 h 3240000"/>
              <a:gd name="T20" fmla="*/ 219440 w 3240000"/>
              <a:gd name="T21" fmla="*/ 12413 h 3240000"/>
              <a:gd name="T22" fmla="*/ 246272 w 3240000"/>
              <a:gd name="T23" fmla="*/ 26976 h 3240000"/>
              <a:gd name="T24" fmla="*/ 269649 w 3240000"/>
              <a:gd name="T25" fmla="*/ 46264 h 3240000"/>
              <a:gd name="T26" fmla="*/ 288937 w 3240000"/>
              <a:gd name="T27" fmla="*/ 69641 h 3240000"/>
              <a:gd name="T28" fmla="*/ 303500 w 3240000"/>
              <a:gd name="T29" fmla="*/ 96472 h 3240000"/>
              <a:gd name="T30" fmla="*/ 312704 w 3240000"/>
              <a:gd name="T31" fmla="*/ 126122 h 3240000"/>
              <a:gd name="T32" fmla="*/ 315913 w 3240000"/>
              <a:gd name="T33" fmla="*/ 157956 h 3240000"/>
              <a:gd name="T34" fmla="*/ 312704 w 3240000"/>
              <a:gd name="T35" fmla="*/ 189790 h 3240000"/>
              <a:gd name="T36" fmla="*/ 303500 w 3240000"/>
              <a:gd name="T37" fmla="*/ 219440 h 3240000"/>
              <a:gd name="T38" fmla="*/ 288937 w 3240000"/>
              <a:gd name="T39" fmla="*/ 246271 h 3240000"/>
              <a:gd name="T40" fmla="*/ 269649 w 3240000"/>
              <a:gd name="T41" fmla="*/ 269648 h 3240000"/>
              <a:gd name="T42" fmla="*/ 246272 w 3240000"/>
              <a:gd name="T43" fmla="*/ 288936 h 3240000"/>
              <a:gd name="T44" fmla="*/ 219440 w 3240000"/>
              <a:gd name="T45" fmla="*/ 303499 h 3240000"/>
              <a:gd name="T46" fmla="*/ 189790 w 3240000"/>
              <a:gd name="T47" fmla="*/ 312703 h 3240000"/>
              <a:gd name="T48" fmla="*/ 157957 w 3240000"/>
              <a:gd name="T49" fmla="*/ 315912 h 3240000"/>
              <a:gd name="T50" fmla="*/ 110985 w 3240000"/>
              <a:gd name="T51" fmla="*/ 308811 h 3240000"/>
              <a:gd name="T52" fmla="*/ 82665 w 3240000"/>
              <a:gd name="T53" fmla="*/ 296848 h 3240000"/>
              <a:gd name="T54" fmla="*/ 57482 w 3240000"/>
              <a:gd name="T55" fmla="*/ 279843 h 3240000"/>
              <a:gd name="T56" fmla="*/ 36070 w 3240000"/>
              <a:gd name="T57" fmla="*/ 258431 h 3240000"/>
              <a:gd name="T58" fmla="*/ 19065 w 3240000"/>
              <a:gd name="T59" fmla="*/ 233247 h 3240000"/>
              <a:gd name="T60" fmla="*/ 7101 w 3240000"/>
              <a:gd name="T61" fmla="*/ 204927 h 3240000"/>
              <a:gd name="T62" fmla="*/ 816 w 3240000"/>
              <a:gd name="T63" fmla="*/ 174106 h 3240000"/>
              <a:gd name="T64" fmla="*/ 3209 w 3240000"/>
              <a:gd name="T65" fmla="*/ 126122 h 3240000"/>
              <a:gd name="T66" fmla="*/ 12413 w 3240000"/>
              <a:gd name="T67" fmla="*/ 96472 h 3240000"/>
              <a:gd name="T68" fmla="*/ 26977 w 3240000"/>
              <a:gd name="T69" fmla="*/ 69641 h 3240000"/>
              <a:gd name="T70" fmla="*/ 46264 w 3240000"/>
              <a:gd name="T71" fmla="*/ 46264 h 3240000"/>
              <a:gd name="T72" fmla="*/ 69642 w 3240000"/>
              <a:gd name="T73" fmla="*/ 26976 h 3240000"/>
              <a:gd name="T74" fmla="*/ 96473 w 3240000"/>
              <a:gd name="T75" fmla="*/ 12413 h 3240000"/>
              <a:gd name="T76" fmla="*/ 126123 w 3240000"/>
              <a:gd name="T77" fmla="*/ 3209 h 3240000"/>
              <a:gd name="T78" fmla="*/ 157957 w 3240000"/>
              <a:gd name="T79" fmla="*/ 0 h 3240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45059"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45060"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手机 </a:t>
            </a:r>
            <a:r>
              <a:rPr lang="ko-KR" altLang="en-US" sz="4265">
                <a:solidFill>
                  <a:schemeClr val="bg1"/>
                </a:solidFill>
                <a:sym typeface="Arial" panose="020B0604020202020204" pitchFamily="34" charset="0"/>
              </a:rPr>
              <a:t> </a:t>
            </a:r>
            <a:r>
              <a:rPr lang="en-US" altLang="ko-KR" sz="4265">
                <a:solidFill>
                  <a:schemeClr val="bg1"/>
                </a:solidFill>
                <a:sym typeface="Arial" panose="020B0604020202020204" pitchFamily="34" charset="0"/>
              </a:rPr>
              <a:t>&amp;  </a:t>
            </a:r>
            <a:r>
              <a:rPr lang="zh-CN" altLang="en-US" sz="4265">
                <a:solidFill>
                  <a:schemeClr val="bg1"/>
                </a:solidFill>
                <a:sym typeface="Arial" panose="020B0604020202020204" pitchFamily="34" charset="0"/>
              </a:rPr>
              <a:t>无线网络</a:t>
            </a:r>
          </a:p>
        </p:txBody>
      </p:sp>
      <p:sp>
        <p:nvSpPr>
          <p:cNvPr id="2331" name="모서리가 둥근 직사각형 49"/>
          <p:cNvSpPr>
            <a:spLocks noChangeArrowheads="1"/>
          </p:cNvSpPr>
          <p:nvPr/>
        </p:nvSpPr>
        <p:spPr bwMode="auto">
          <a:xfrm>
            <a:off x="431800" y="1240367"/>
            <a:ext cx="11319933" cy="4624917"/>
          </a:xfrm>
          <a:prstGeom prst="roundRect">
            <a:avLst>
              <a:gd name="adj" fmla="val 4324"/>
            </a:avLst>
          </a:prstGeom>
          <a:solidFill>
            <a:srgbClr val="BFBFBF"/>
          </a:solidFill>
          <a:ln w="12700" cap="flat" algn="ctr">
            <a:solidFill>
              <a:srgbClr val="808080"/>
            </a:solidFill>
            <a:prstDash val="solid"/>
            <a:round/>
            <a:headEnd type="none" w="med" len="med"/>
            <a:tailEnd type="none" w="med" len="med"/>
          </a:ln>
          <a:effectLst>
            <a:outerShdw blurRad="50800" dist="38100" dir="2700000" algn="tl" rotWithShape="0">
              <a:srgbClr val="000000">
                <a:alpha val="39999"/>
              </a:srgbClr>
            </a:outerShdw>
          </a:effectLst>
        </p:spPr>
        <p:txBody>
          <a:bodyPr/>
          <a:lstStyle/>
          <a:p>
            <a:pPr algn="ctr" eaLnBrk="1" hangingPunct="1">
              <a:defRPr/>
            </a:pPr>
            <a:r>
              <a:rPr lang="en-US" altLang="zh-CN" sz="1865">
                <a:solidFill>
                  <a:srgbClr val="000000"/>
                </a:solidFill>
                <a:ea typeface="宋体" panose="02010600030101010101" pitchFamily="2" charset="-122"/>
                <a:sym typeface="Arial" panose="020B0604020202020204" pitchFamily="34" charset="0"/>
              </a:rPr>
              <a:t> </a:t>
            </a:r>
            <a:r>
              <a:rPr lang="zh-CN" altLang="en-US" sz="1865">
                <a:solidFill>
                  <a:srgbClr val="000000"/>
                </a:solidFill>
                <a:ea typeface="宋体" panose="02010600030101010101" pitchFamily="2" charset="-122"/>
                <a:sym typeface="Arial" panose="020B0604020202020204" pitchFamily="34" charset="0"/>
              </a:rPr>
              <a:t>通过虚假无线网进行黑客攻击</a:t>
            </a:r>
          </a:p>
        </p:txBody>
      </p:sp>
      <p:sp>
        <p:nvSpPr>
          <p:cNvPr id="2332" name="모서리가 둥근 직사각형 50"/>
          <p:cNvSpPr>
            <a:spLocks noChangeArrowheads="1"/>
          </p:cNvSpPr>
          <p:nvPr/>
        </p:nvSpPr>
        <p:spPr bwMode="auto">
          <a:xfrm>
            <a:off x="431800" y="1701800"/>
            <a:ext cx="11319933" cy="4895851"/>
          </a:xfrm>
          <a:prstGeom prst="roundRect">
            <a:avLst>
              <a:gd name="adj" fmla="val 4273"/>
            </a:avLst>
          </a:prstGeom>
          <a:solidFill>
            <a:srgbClr val="FFFFFF"/>
          </a:solidFill>
          <a:ln w="9525" cap="flat" algn="ctr">
            <a:solidFill>
              <a:srgbClr val="808080"/>
            </a:solidFill>
            <a:prstDash val="solid"/>
            <a:round/>
            <a:headEnd type="none" w="med" len="med"/>
            <a:tailEnd type="none" w="med" len="med"/>
          </a:ln>
          <a:effectLst>
            <a:outerShdw blurRad="50800" dist="38100" dir="2700000" algn="tl" rotWithShape="0">
              <a:srgbClr val="000000">
                <a:alpha val="39999"/>
              </a:srgbClr>
            </a:outerShdw>
          </a:effectLst>
        </p:spPr>
        <p:txBody>
          <a:bodyPr/>
          <a:lstStyle/>
          <a:p>
            <a:pPr eaLnBrk="1" hangingPunct="1">
              <a:defRPr/>
            </a:pPr>
            <a:endParaRPr lang="en-US" altLang="ko-KR" sz="1865">
              <a:solidFill>
                <a:srgbClr val="000000"/>
              </a:solidFill>
              <a:ea typeface="Gulim" panose="020B0600000101010101" pitchFamily="34" charset="-127"/>
              <a:sym typeface="Arial" panose="020B0604020202020204" pitchFamily="34" charset="0"/>
            </a:endParaRPr>
          </a:p>
          <a:p>
            <a:pPr eaLnBrk="1" hangingPunct="1">
              <a:defRPr/>
            </a:pPr>
            <a:endParaRPr lang="ko-KR" altLang="en-US" sz="1865">
              <a:solidFill>
                <a:srgbClr val="000000"/>
              </a:solidFill>
              <a:ea typeface="Gulim" panose="020B0600000101010101" pitchFamily="34" charset="-127"/>
              <a:sym typeface="Arial" panose="020B0604020202020204" pitchFamily="34" charset="0"/>
            </a:endParaRPr>
          </a:p>
        </p:txBody>
      </p:sp>
      <p:grpSp>
        <p:nvGrpSpPr>
          <p:cNvPr id="45063" name="Group 285"/>
          <p:cNvGrpSpPr/>
          <p:nvPr/>
        </p:nvGrpSpPr>
        <p:grpSpPr bwMode="auto">
          <a:xfrm>
            <a:off x="11176001" y="1394884"/>
            <a:ext cx="218017" cy="626533"/>
            <a:chOff x="3979871" y="2223790"/>
            <a:chExt cx="163512" cy="470040"/>
          </a:xfrm>
        </p:grpSpPr>
        <p:sp>
          <p:nvSpPr>
            <p:cNvPr id="2334" name="타원 52"/>
            <p:cNvSpPr>
              <a:spLocks noChangeArrowheads="1"/>
            </p:cNvSpPr>
            <p:nvPr/>
          </p:nvSpPr>
          <p:spPr bwMode="auto">
            <a:xfrm>
              <a:off x="3979871" y="2223790"/>
              <a:ext cx="163512" cy="163561"/>
            </a:xfrm>
            <a:prstGeom prst="ellipse">
              <a:avLst/>
            </a:prstGeom>
            <a:solidFill>
              <a:srgbClr val="404040"/>
            </a:solidFill>
            <a:ln w="9525" cap="flat" algn="ctr">
              <a:solidFill>
                <a:srgbClr val="808080"/>
              </a:solidFill>
              <a:prstDash val="solid"/>
              <a:round/>
              <a:headEnd type="none" w="med" len="med"/>
              <a:tailEnd type="none" w="med" len="med"/>
            </a:ln>
            <a:effectLst>
              <a:outerShdw blurRad="12700" dist="25400" dir="2399979" sx="95000" sy="95000" algn="tl" rotWithShape="0">
                <a:schemeClr val="bg1">
                  <a:alpha val="59000"/>
                </a:schemeClr>
              </a:outerShdw>
            </a:effectLst>
          </p:spPr>
          <p:txBody>
            <a:bodyPr anchor="ctr"/>
            <a:lstStyle/>
            <a:p>
              <a:pPr algn="ctr" eaLnBrk="1" hangingPunct="1">
                <a:defRPr/>
              </a:pPr>
              <a:endParaRPr lang="ko-KR" altLang="en-US" sz="1865">
                <a:solidFill>
                  <a:srgbClr val="000000"/>
                </a:solidFill>
                <a:ea typeface="Gulim" panose="020B0600000101010101" pitchFamily="34" charset="-127"/>
                <a:sym typeface="Arial" panose="020B0604020202020204" pitchFamily="34" charset="0"/>
              </a:endParaRPr>
            </a:p>
          </p:txBody>
        </p:sp>
        <p:sp>
          <p:nvSpPr>
            <p:cNvPr id="45089" name="타원 53"/>
            <p:cNvSpPr>
              <a:spLocks noChangeArrowheads="1"/>
            </p:cNvSpPr>
            <p:nvPr/>
          </p:nvSpPr>
          <p:spPr bwMode="auto">
            <a:xfrm>
              <a:off x="3979912" y="2530362"/>
              <a:ext cx="163431" cy="163468"/>
            </a:xfrm>
            <a:prstGeom prst="ellipse">
              <a:avLst/>
            </a:prstGeom>
            <a:solidFill>
              <a:srgbClr val="404040"/>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1865">
                <a:solidFill>
                  <a:srgbClr val="000000"/>
                </a:solidFill>
                <a:ea typeface="Gulim" panose="020B0600000101010101" pitchFamily="34" charset="-127"/>
                <a:sym typeface="Arial" panose="020B0604020202020204" pitchFamily="34" charset="0"/>
              </a:endParaRPr>
            </a:p>
          </p:txBody>
        </p:sp>
      </p:grpSp>
      <p:grpSp>
        <p:nvGrpSpPr>
          <p:cNvPr id="45064" name="Group 288"/>
          <p:cNvGrpSpPr/>
          <p:nvPr/>
        </p:nvGrpSpPr>
        <p:grpSpPr bwMode="auto">
          <a:xfrm>
            <a:off x="789517" y="1394884"/>
            <a:ext cx="218016" cy="626533"/>
            <a:chOff x="874931" y="2223790"/>
            <a:chExt cx="163512" cy="470040"/>
          </a:xfrm>
        </p:grpSpPr>
        <p:sp>
          <p:nvSpPr>
            <p:cNvPr id="2337" name="타원 55"/>
            <p:cNvSpPr>
              <a:spLocks noChangeArrowheads="1"/>
            </p:cNvSpPr>
            <p:nvPr/>
          </p:nvSpPr>
          <p:spPr bwMode="auto">
            <a:xfrm>
              <a:off x="874931" y="2223790"/>
              <a:ext cx="163512" cy="163561"/>
            </a:xfrm>
            <a:prstGeom prst="ellipse">
              <a:avLst/>
            </a:prstGeom>
            <a:solidFill>
              <a:srgbClr val="404040"/>
            </a:solidFill>
            <a:ln w="9525" cap="flat" algn="ctr">
              <a:solidFill>
                <a:srgbClr val="808080"/>
              </a:solidFill>
              <a:prstDash val="solid"/>
              <a:round/>
              <a:headEnd type="none" w="med" len="med"/>
              <a:tailEnd type="none" w="med" len="med"/>
            </a:ln>
            <a:effectLst>
              <a:outerShdw blurRad="12700" dist="25400" dir="2399979" sx="95000" sy="95000" algn="tl" rotWithShape="0">
                <a:schemeClr val="bg1">
                  <a:alpha val="59000"/>
                </a:schemeClr>
              </a:outerShdw>
            </a:effectLst>
          </p:spPr>
          <p:txBody>
            <a:bodyPr anchor="ctr"/>
            <a:lstStyle/>
            <a:p>
              <a:pPr algn="ctr" eaLnBrk="1" hangingPunct="1">
                <a:defRPr/>
              </a:pPr>
              <a:endParaRPr lang="ko-KR" altLang="en-US" sz="1865">
                <a:solidFill>
                  <a:srgbClr val="000000"/>
                </a:solidFill>
                <a:ea typeface="Gulim" panose="020B0600000101010101" pitchFamily="34" charset="-127"/>
                <a:sym typeface="Arial" panose="020B0604020202020204" pitchFamily="34" charset="0"/>
              </a:endParaRPr>
            </a:p>
          </p:txBody>
        </p:sp>
        <p:sp>
          <p:nvSpPr>
            <p:cNvPr id="45087" name="타원 56"/>
            <p:cNvSpPr>
              <a:spLocks noChangeArrowheads="1"/>
            </p:cNvSpPr>
            <p:nvPr/>
          </p:nvSpPr>
          <p:spPr bwMode="auto">
            <a:xfrm>
              <a:off x="874972" y="2530362"/>
              <a:ext cx="163431" cy="163468"/>
            </a:xfrm>
            <a:prstGeom prst="ellipse">
              <a:avLst/>
            </a:prstGeom>
            <a:solidFill>
              <a:srgbClr val="404040"/>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1865">
                <a:solidFill>
                  <a:srgbClr val="000000"/>
                </a:solidFill>
                <a:ea typeface="Gulim" panose="020B0600000101010101" pitchFamily="34" charset="-127"/>
                <a:sym typeface="Arial" panose="020B0604020202020204" pitchFamily="34" charset="0"/>
              </a:endParaRPr>
            </a:p>
          </p:txBody>
        </p:sp>
      </p:grpSp>
      <p:sp>
        <p:nvSpPr>
          <p:cNvPr id="45065" name="모서리가 둥근 직사각형 57"/>
          <p:cNvSpPr>
            <a:spLocks noChangeArrowheads="1"/>
          </p:cNvSpPr>
          <p:nvPr/>
        </p:nvSpPr>
        <p:spPr bwMode="auto">
          <a:xfrm>
            <a:off x="844552" y="1468967"/>
            <a:ext cx="105833" cy="480484"/>
          </a:xfrm>
          <a:prstGeom prst="roundRect">
            <a:avLst>
              <a:gd name="adj" fmla="val 50000"/>
            </a:avLst>
          </a:prstGeom>
          <a:solidFill>
            <a:srgbClr val="D9D9D9"/>
          </a:solidFill>
          <a:ln w="9525" algn="ctr">
            <a:solidFill>
              <a:srgbClr val="808080"/>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1865">
              <a:solidFill>
                <a:srgbClr val="000000"/>
              </a:solidFill>
              <a:ea typeface="Gulim" panose="020B0600000101010101" pitchFamily="34" charset="-127"/>
              <a:sym typeface="Arial" panose="020B0604020202020204" pitchFamily="34" charset="0"/>
            </a:endParaRPr>
          </a:p>
        </p:txBody>
      </p:sp>
      <p:sp>
        <p:nvSpPr>
          <p:cNvPr id="45066" name="모서리가 둥근 직사각형 58"/>
          <p:cNvSpPr>
            <a:spLocks noChangeArrowheads="1"/>
          </p:cNvSpPr>
          <p:nvPr/>
        </p:nvSpPr>
        <p:spPr bwMode="auto">
          <a:xfrm>
            <a:off x="11231034" y="1468967"/>
            <a:ext cx="105833" cy="480484"/>
          </a:xfrm>
          <a:prstGeom prst="roundRect">
            <a:avLst>
              <a:gd name="adj" fmla="val 50000"/>
            </a:avLst>
          </a:prstGeom>
          <a:solidFill>
            <a:srgbClr val="D9D9D9"/>
          </a:solidFill>
          <a:ln w="9525" algn="ctr">
            <a:solidFill>
              <a:srgbClr val="808080"/>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1865">
              <a:solidFill>
                <a:srgbClr val="000000"/>
              </a:solidFill>
              <a:ea typeface="Gulim" panose="020B0600000101010101" pitchFamily="34" charset="-127"/>
              <a:sym typeface="Arial" panose="020B0604020202020204" pitchFamily="34" charset="0"/>
            </a:endParaRPr>
          </a:p>
        </p:txBody>
      </p:sp>
      <p:pic>
        <p:nvPicPr>
          <p:cNvPr id="45067" name="그림 9"/>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034" y="1735667"/>
            <a:ext cx="1521884" cy="1094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42" name="아래쪽 화살표 76"/>
          <p:cNvSpPr>
            <a:spLocks noChangeArrowheads="1"/>
          </p:cNvSpPr>
          <p:nvPr/>
        </p:nvSpPr>
        <p:spPr bwMode="auto">
          <a:xfrm rot="3720000">
            <a:off x="3911601" y="1460502"/>
            <a:ext cx="340783" cy="2165349"/>
          </a:xfrm>
          <a:prstGeom prst="downArrow">
            <a:avLst>
              <a:gd name="adj1" fmla="val 50000"/>
              <a:gd name="adj2" fmla="val 50009"/>
            </a:avLst>
          </a:prstGeom>
          <a:solidFill>
            <a:srgbClr val="960E23"/>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ko-KR" altLang="en-US" sz="2400">
              <a:ea typeface="Gulim" panose="020B0600000101010101" pitchFamily="34" charset="-127"/>
              <a:sym typeface="Arial" panose="020B0604020202020204" pitchFamily="34" charset="0"/>
            </a:endParaRPr>
          </a:p>
        </p:txBody>
      </p:sp>
      <p:pic>
        <p:nvPicPr>
          <p:cNvPr id="45069" name="그림 1"/>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2034" y="2372784"/>
            <a:ext cx="1214967" cy="1217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70" name="왼쪽/오른쪽 화살표 78"/>
          <p:cNvSpPr>
            <a:spLocks noChangeArrowheads="1"/>
          </p:cNvSpPr>
          <p:nvPr/>
        </p:nvSpPr>
        <p:spPr bwMode="auto">
          <a:xfrm>
            <a:off x="3077634" y="3429001"/>
            <a:ext cx="5899151" cy="359833"/>
          </a:xfrm>
          <a:prstGeom prst="leftRightArrow">
            <a:avLst>
              <a:gd name="adj1" fmla="val 50000"/>
              <a:gd name="adj2" fmla="val 50017"/>
            </a:avLst>
          </a:prstGeom>
          <a:solidFill>
            <a:srgbClr val="2F2F2F"/>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ko-KR" altLang="en-US" sz="2400">
              <a:ea typeface="Gulim" panose="020B0600000101010101" pitchFamily="34" charset="-127"/>
              <a:sym typeface="Arial" panose="020B0604020202020204" pitchFamily="34" charset="0"/>
            </a:endParaRPr>
          </a:p>
        </p:txBody>
      </p:sp>
      <p:pic>
        <p:nvPicPr>
          <p:cNvPr id="45071" name="그림 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367" y="2565401"/>
            <a:ext cx="416984"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46" name="타원 80"/>
          <p:cNvSpPr>
            <a:spLocks noChangeArrowheads="1"/>
          </p:cNvSpPr>
          <p:nvPr/>
        </p:nvSpPr>
        <p:spPr bwMode="auto">
          <a:xfrm>
            <a:off x="3903134" y="2010834"/>
            <a:ext cx="357717" cy="357717"/>
          </a:xfrm>
          <a:prstGeom prst="ellipse">
            <a:avLst/>
          </a:prstGeom>
          <a:gradFill rotWithShape="1">
            <a:gsLst>
              <a:gs pos="0">
                <a:srgbClr val="C0C0C0"/>
              </a:gs>
              <a:gs pos="34999">
                <a:srgbClr val="D3D3D3"/>
              </a:gs>
              <a:gs pos="100000">
                <a:srgbClr val="EEEEEE"/>
              </a:gs>
            </a:gsLst>
            <a:lin ang="16200000"/>
          </a:gradFill>
          <a:ln w="9525" algn="ctr">
            <a:solidFill>
              <a:srgbClr val="3D3D3D"/>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ko-KR" sz="1600">
                <a:ea typeface="Gulim" panose="020B0600000101010101" pitchFamily="34" charset="-127"/>
                <a:sym typeface="Arial" panose="020B0604020202020204" pitchFamily="34" charset="0"/>
              </a:rPr>
              <a:t>2</a:t>
            </a:r>
          </a:p>
        </p:txBody>
      </p:sp>
      <p:sp>
        <p:nvSpPr>
          <p:cNvPr id="2347" name="타원 81"/>
          <p:cNvSpPr>
            <a:spLocks noChangeArrowheads="1"/>
          </p:cNvSpPr>
          <p:nvPr/>
        </p:nvSpPr>
        <p:spPr bwMode="auto">
          <a:xfrm>
            <a:off x="7893051" y="2084918"/>
            <a:ext cx="357716" cy="357716"/>
          </a:xfrm>
          <a:prstGeom prst="ellipse">
            <a:avLst/>
          </a:prstGeom>
          <a:gradFill rotWithShape="1">
            <a:gsLst>
              <a:gs pos="0">
                <a:srgbClr val="C0C0C0"/>
              </a:gs>
              <a:gs pos="34999">
                <a:srgbClr val="D3D3D3"/>
              </a:gs>
              <a:gs pos="100000">
                <a:srgbClr val="EEEEEE"/>
              </a:gs>
            </a:gsLst>
            <a:lin ang="16200000"/>
          </a:gradFill>
          <a:ln w="9525" algn="ctr">
            <a:solidFill>
              <a:srgbClr val="3D3D3D"/>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ko-KR" sz="1600">
                <a:ea typeface="Gulim" panose="020B0600000101010101" pitchFamily="34" charset="-127"/>
                <a:sym typeface="Arial" panose="020B0604020202020204" pitchFamily="34" charset="0"/>
              </a:rPr>
              <a:t>3</a:t>
            </a:r>
          </a:p>
        </p:txBody>
      </p:sp>
      <p:sp>
        <p:nvSpPr>
          <p:cNvPr id="45074" name="타원 82"/>
          <p:cNvSpPr>
            <a:spLocks noChangeArrowheads="1"/>
          </p:cNvSpPr>
          <p:nvPr/>
        </p:nvSpPr>
        <p:spPr bwMode="auto">
          <a:xfrm>
            <a:off x="5905500" y="3744385"/>
            <a:ext cx="357717" cy="357716"/>
          </a:xfrm>
          <a:prstGeom prst="ellipse">
            <a:avLst/>
          </a:prstGeom>
          <a:gradFill rotWithShape="1">
            <a:gsLst>
              <a:gs pos="0">
                <a:srgbClr val="C0C0C0"/>
              </a:gs>
              <a:gs pos="34999">
                <a:srgbClr val="D3D3D3"/>
              </a:gs>
              <a:gs pos="100000">
                <a:srgbClr val="EEEEEE"/>
              </a:gs>
            </a:gsLst>
            <a:lin ang="16200000"/>
          </a:gradFill>
          <a:ln w="9525" algn="ctr">
            <a:solidFill>
              <a:srgbClr val="3D3D3D"/>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ko-KR" sz="1600">
                <a:ea typeface="Gulim" panose="020B0600000101010101" pitchFamily="34" charset="-127"/>
                <a:sym typeface="Arial" panose="020B0604020202020204" pitchFamily="34" charset="0"/>
              </a:rPr>
              <a:t>1</a:t>
            </a:r>
          </a:p>
        </p:txBody>
      </p:sp>
      <p:sp>
        <p:nvSpPr>
          <p:cNvPr id="2349" name="아래쪽 화살표 83"/>
          <p:cNvSpPr>
            <a:spLocks noChangeArrowheads="1"/>
          </p:cNvSpPr>
          <p:nvPr/>
        </p:nvSpPr>
        <p:spPr bwMode="auto">
          <a:xfrm rot="17760000">
            <a:off x="7864475" y="1556809"/>
            <a:ext cx="340783" cy="2082800"/>
          </a:xfrm>
          <a:prstGeom prst="downArrow">
            <a:avLst>
              <a:gd name="adj1" fmla="val 50000"/>
              <a:gd name="adj2" fmla="val 49998"/>
            </a:avLst>
          </a:prstGeom>
          <a:solidFill>
            <a:srgbClr val="960E23"/>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ko-KR" altLang="en-US" sz="2400">
              <a:ea typeface="Gulim" panose="020B0600000101010101" pitchFamily="34" charset="-127"/>
              <a:sym typeface="Arial" panose="020B0604020202020204" pitchFamily="34" charset="0"/>
            </a:endParaRPr>
          </a:p>
        </p:txBody>
      </p:sp>
      <p:sp>
        <p:nvSpPr>
          <p:cNvPr id="2350" name="아래쪽 화살표 84"/>
          <p:cNvSpPr>
            <a:spLocks noChangeArrowheads="1"/>
          </p:cNvSpPr>
          <p:nvPr/>
        </p:nvSpPr>
        <p:spPr bwMode="auto">
          <a:xfrm rot="14580000">
            <a:off x="4114801" y="1663702"/>
            <a:ext cx="340783" cy="2165349"/>
          </a:xfrm>
          <a:prstGeom prst="downArrow">
            <a:avLst>
              <a:gd name="adj1" fmla="val 50000"/>
              <a:gd name="adj2" fmla="val 50009"/>
            </a:avLst>
          </a:prstGeom>
          <a:solidFill>
            <a:srgbClr val="FF99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ko-KR" altLang="en-US" sz="2400">
              <a:ea typeface="Gulim" panose="020B0600000101010101" pitchFamily="34" charset="-127"/>
              <a:sym typeface="Arial" panose="020B0604020202020204" pitchFamily="34" charset="0"/>
            </a:endParaRPr>
          </a:p>
        </p:txBody>
      </p:sp>
      <p:sp>
        <p:nvSpPr>
          <p:cNvPr id="2351" name="타원 85"/>
          <p:cNvSpPr>
            <a:spLocks noChangeArrowheads="1"/>
          </p:cNvSpPr>
          <p:nvPr/>
        </p:nvSpPr>
        <p:spPr bwMode="auto">
          <a:xfrm>
            <a:off x="4322234" y="2815167"/>
            <a:ext cx="357717" cy="357717"/>
          </a:xfrm>
          <a:prstGeom prst="ellipse">
            <a:avLst/>
          </a:prstGeom>
          <a:gradFill rotWithShape="1">
            <a:gsLst>
              <a:gs pos="0">
                <a:srgbClr val="C0C0C0"/>
              </a:gs>
              <a:gs pos="34999">
                <a:srgbClr val="D3D3D3"/>
              </a:gs>
              <a:gs pos="100000">
                <a:srgbClr val="EEEEEE"/>
              </a:gs>
            </a:gsLst>
            <a:lin ang="16200000"/>
          </a:gradFill>
          <a:ln w="9525" algn="ctr">
            <a:solidFill>
              <a:srgbClr val="3D3D3D"/>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ko-KR" sz="1600">
                <a:ea typeface="Gulim" panose="020B0600000101010101" pitchFamily="34" charset="-127"/>
                <a:sym typeface="Arial" panose="020B0604020202020204" pitchFamily="34" charset="0"/>
              </a:rPr>
              <a:t>4</a:t>
            </a:r>
          </a:p>
        </p:txBody>
      </p:sp>
      <p:sp>
        <p:nvSpPr>
          <p:cNvPr id="45078" name="TextBox 20"/>
          <p:cNvSpPr>
            <a:spLocks noChangeArrowheads="1"/>
          </p:cNvSpPr>
          <p:nvPr/>
        </p:nvSpPr>
        <p:spPr bwMode="auto">
          <a:xfrm>
            <a:off x="1972734" y="3517901"/>
            <a:ext cx="65616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a:sym typeface="Arial" panose="020B0604020202020204" pitchFamily="34" charset="0"/>
              </a:rPr>
              <a:t>手机</a:t>
            </a:r>
          </a:p>
        </p:txBody>
      </p:sp>
      <p:sp>
        <p:nvSpPr>
          <p:cNvPr id="45079" name="TextBox 33"/>
          <p:cNvSpPr>
            <a:spLocks noChangeArrowheads="1"/>
          </p:cNvSpPr>
          <p:nvPr/>
        </p:nvSpPr>
        <p:spPr bwMode="auto">
          <a:xfrm>
            <a:off x="9188451" y="3520018"/>
            <a:ext cx="86148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a:sym typeface="Arial" panose="020B0604020202020204" pitchFamily="34" charset="0"/>
              </a:rPr>
              <a:t>路由器</a:t>
            </a:r>
          </a:p>
        </p:txBody>
      </p:sp>
      <p:sp>
        <p:nvSpPr>
          <p:cNvPr id="45080" name="TextBox 34"/>
          <p:cNvSpPr>
            <a:spLocks noChangeArrowheads="1"/>
          </p:cNvSpPr>
          <p:nvPr/>
        </p:nvSpPr>
        <p:spPr bwMode="auto">
          <a:xfrm>
            <a:off x="5695951" y="2804585"/>
            <a:ext cx="99906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a:sym typeface="Arial" panose="020B0604020202020204" pitchFamily="34" charset="0"/>
              </a:rPr>
              <a:t>黑客 </a:t>
            </a:r>
            <a:r>
              <a:rPr lang="en-US" altLang="ko-KR" sz="1600">
                <a:sym typeface="Arial" panose="020B0604020202020204" pitchFamily="34" charset="0"/>
              </a:rPr>
              <a:t>PC</a:t>
            </a:r>
          </a:p>
        </p:txBody>
      </p:sp>
      <p:pic>
        <p:nvPicPr>
          <p:cNvPr id="2355" name="그림 90"/>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4061885"/>
            <a:ext cx="2406651" cy="23897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6" name="직사각형 91"/>
          <p:cNvSpPr>
            <a:spLocks noChangeArrowheads="1"/>
          </p:cNvSpPr>
          <p:nvPr/>
        </p:nvSpPr>
        <p:spPr bwMode="auto">
          <a:xfrm>
            <a:off x="9277351" y="6187018"/>
            <a:ext cx="1001183" cy="275167"/>
          </a:xfrm>
          <a:prstGeom prst="rect">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ko-KR" altLang="en-US" sz="2400">
              <a:ea typeface="Gulim" panose="020B0600000101010101" pitchFamily="34" charset="-127"/>
              <a:sym typeface="Arial" panose="020B0604020202020204" pitchFamily="34" charset="0"/>
            </a:endParaRPr>
          </a:p>
        </p:txBody>
      </p:sp>
      <p:sp>
        <p:nvSpPr>
          <p:cNvPr id="45083" name="TextBox 1"/>
          <p:cNvSpPr>
            <a:spLocks noChangeArrowheads="1"/>
          </p:cNvSpPr>
          <p:nvPr/>
        </p:nvSpPr>
        <p:spPr bwMode="auto">
          <a:xfrm>
            <a:off x="431801" y="4248151"/>
            <a:ext cx="3602567" cy="732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marL="171450" indent="-171450">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buFont typeface="Wingdings" panose="05000000000000000000" pitchFamily="2" charset="2"/>
              <a:buChar char="v"/>
            </a:pPr>
            <a:r>
              <a:rPr lang="zh-CN" altLang="en-US" sz="1600">
                <a:solidFill>
                  <a:srgbClr val="616161"/>
                </a:solidFill>
                <a:ea typeface="宋体" panose="02010600030101010101" pitchFamily="2" charset="-122"/>
                <a:sym typeface="Arial" panose="020B0604020202020204" pitchFamily="34" charset="0"/>
              </a:rPr>
              <a:t>黑客攻击前</a:t>
            </a:r>
          </a:p>
          <a:p>
            <a:pPr lvl="1" eaLnBrk="1" hangingPunct="1">
              <a:lnSpc>
                <a:spcPct val="130000"/>
              </a:lnSpc>
            </a:pPr>
            <a:r>
              <a:rPr lang="ko-KR" altLang="ko-KR" sz="1600">
                <a:solidFill>
                  <a:srgbClr val="616161"/>
                </a:solidFill>
                <a:ea typeface="Gulim" panose="020B0600000101010101" pitchFamily="34" charset="-127"/>
                <a:sym typeface="Arial" panose="020B0604020202020204" pitchFamily="34" charset="0"/>
              </a:rPr>
              <a:t>①</a:t>
            </a:r>
            <a:r>
              <a:rPr lang="en-US" altLang="ko-KR" sz="1600">
                <a:solidFill>
                  <a:srgbClr val="616161"/>
                </a:solidFill>
                <a:ea typeface="Gulim" panose="020B0600000101010101" pitchFamily="34" charset="-127"/>
                <a:sym typeface="Arial" panose="020B0604020202020204" pitchFamily="34" charset="0"/>
              </a:rPr>
              <a:t> </a:t>
            </a:r>
            <a:r>
              <a:rPr lang="zh-CN" altLang="en-US" sz="1600">
                <a:solidFill>
                  <a:srgbClr val="616161"/>
                </a:solidFill>
                <a:ea typeface="宋体" panose="02010600030101010101" pitchFamily="2" charset="-122"/>
                <a:sym typeface="Arial" panose="020B0604020202020204" pitchFamily="34" charset="0"/>
              </a:rPr>
              <a:t>手机正常连接及使用无线网</a:t>
            </a:r>
          </a:p>
        </p:txBody>
      </p:sp>
      <p:sp>
        <p:nvSpPr>
          <p:cNvPr id="2358" name="오른쪽 화살표 3"/>
          <p:cNvSpPr>
            <a:spLocks noChangeArrowheads="1"/>
          </p:cNvSpPr>
          <p:nvPr/>
        </p:nvSpPr>
        <p:spPr bwMode="auto">
          <a:xfrm>
            <a:off x="6540500" y="6212417"/>
            <a:ext cx="2626784" cy="370416"/>
          </a:xfrm>
          <a:prstGeom prst="rightArrow">
            <a:avLst>
              <a:gd name="adj1" fmla="val 50000"/>
              <a:gd name="adj2" fmla="val 49574"/>
            </a:avLst>
          </a:prstGeom>
          <a:gradFill rotWithShape="1">
            <a:gsLst>
              <a:gs pos="0">
                <a:srgbClr val="C02123"/>
              </a:gs>
              <a:gs pos="79999">
                <a:srgbClr val="FB2F31"/>
              </a:gs>
              <a:gs pos="100000">
                <a:srgbClr val="FF2B2E"/>
              </a:gs>
            </a:gsLst>
            <a:lin ang="16200000"/>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2359" name="TextBox 35"/>
          <p:cNvSpPr>
            <a:spLocks noChangeArrowheads="1"/>
          </p:cNvSpPr>
          <p:nvPr/>
        </p:nvSpPr>
        <p:spPr bwMode="auto">
          <a:xfrm>
            <a:off x="431800" y="5215467"/>
            <a:ext cx="4614333"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marL="171450" indent="-171450">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buFont typeface="Wingdings" panose="05000000000000000000" pitchFamily="2" charset="2"/>
              <a:buChar char="v"/>
            </a:pPr>
            <a:r>
              <a:rPr lang="zh-CN" altLang="en-US" sz="1600">
                <a:solidFill>
                  <a:srgbClr val="616161"/>
                </a:solidFill>
                <a:ea typeface="宋体" panose="02010600030101010101" pitchFamily="2" charset="-122"/>
                <a:sym typeface="Arial" panose="020B0604020202020204" pitchFamily="34" charset="0"/>
              </a:rPr>
              <a:t>黑客攻击后</a:t>
            </a:r>
          </a:p>
          <a:p>
            <a:pPr lvl="1" eaLnBrk="1" hangingPunct="1">
              <a:lnSpc>
                <a:spcPct val="130000"/>
              </a:lnSpc>
            </a:pPr>
            <a:r>
              <a:rPr lang="ko-KR" altLang="en-US" sz="1600">
                <a:solidFill>
                  <a:srgbClr val="616161"/>
                </a:solidFill>
                <a:ea typeface="Gulim" panose="020B0600000101010101" pitchFamily="34" charset="-127"/>
                <a:sym typeface="Arial" panose="020B0604020202020204" pitchFamily="34" charset="0"/>
              </a:rPr>
              <a:t>② </a:t>
            </a:r>
            <a:r>
              <a:rPr lang="zh-CN" altLang="en-US" sz="1600">
                <a:solidFill>
                  <a:srgbClr val="616161"/>
                </a:solidFill>
                <a:ea typeface="宋体" panose="02010600030101010101" pitchFamily="2" charset="-122"/>
                <a:sym typeface="Arial" panose="020B0604020202020204" pitchFamily="34" charset="0"/>
              </a:rPr>
              <a:t>发送”我是路由器“的虚假信息给手机</a:t>
            </a:r>
          </a:p>
          <a:p>
            <a:pPr lvl="1" eaLnBrk="1" hangingPunct="1">
              <a:lnSpc>
                <a:spcPct val="130000"/>
              </a:lnSpc>
            </a:pPr>
            <a:r>
              <a:rPr lang="en-US" altLang="ko-KR" sz="1600">
                <a:solidFill>
                  <a:srgbClr val="616161"/>
                </a:solidFill>
                <a:ea typeface="Gulim" panose="020B0600000101010101" pitchFamily="34" charset="-127"/>
                <a:sym typeface="Arial" panose="020B0604020202020204" pitchFamily="34" charset="0"/>
              </a:rPr>
              <a:t>③ </a:t>
            </a:r>
            <a:r>
              <a:rPr lang="zh-CN" altLang="en-US" sz="1600">
                <a:solidFill>
                  <a:srgbClr val="616161"/>
                </a:solidFill>
                <a:ea typeface="宋体" panose="02010600030101010101" pitchFamily="2" charset="-122"/>
                <a:sym typeface="Arial" panose="020B0604020202020204" pitchFamily="34" charset="0"/>
              </a:rPr>
              <a:t>发送“我是手机”的虚假信息给路由器</a:t>
            </a:r>
          </a:p>
          <a:p>
            <a:pPr lvl="1" eaLnBrk="1" hangingPunct="1">
              <a:lnSpc>
                <a:spcPct val="130000"/>
              </a:lnSpc>
            </a:pPr>
            <a:r>
              <a:rPr lang="en-US" altLang="ko-KR" sz="1600">
                <a:solidFill>
                  <a:srgbClr val="616161"/>
                </a:solidFill>
                <a:ea typeface="Gulim" panose="020B0600000101010101" pitchFamily="34" charset="-127"/>
                <a:sym typeface="Arial" panose="020B0604020202020204" pitchFamily="34" charset="0"/>
              </a:rPr>
              <a:t>④ </a:t>
            </a:r>
            <a:r>
              <a:rPr lang="zh-CN" altLang="en-US" sz="1600">
                <a:solidFill>
                  <a:srgbClr val="616161"/>
                </a:solidFill>
                <a:ea typeface="宋体" panose="02010600030101010101" pitchFamily="2" charset="-122"/>
                <a:sym typeface="Arial" panose="020B0604020202020204" pitchFamily="34" charset="0"/>
              </a:rPr>
              <a:t>手机登录网站时，窃取账号密码</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childTnLst>
                                    <p:set>
                                      <p:cBhvr additive="base">
                                        <p:cTn id="6" dur="1" fill="hold">
                                          <p:stCondLst>
                                            <p:cond delay="0"/>
                                          </p:stCondLst>
                                        </p:cTn>
                                        <p:tgtEl>
                                          <p:spTgt spid="2342"/>
                                        </p:tgtEl>
                                        <p:attrNameLst>
                                          <p:attrName>style.visibility</p:attrName>
                                        </p:attrNameLst>
                                      </p:cBhvr>
                                      <p:to>
                                        <p:strVal val="visible"/>
                                      </p:to>
                                    </p:set>
                                    <p:animEffect transition="in" filter="fade">
                                      <p:cBhvr additive="base">
                                        <p:cTn id="7" dur="500"/>
                                        <p:tgtEl>
                                          <p:spTgt spid="2342"/>
                                        </p:tgtEl>
                                      </p:cBhvr>
                                    </p:animEffect>
                                  </p:childTnLst>
                                </p:cTn>
                              </p:par>
                              <p:par>
                                <p:cTn id="8" presetID="10" presetClass="entr" presetSubtype="0" fill="hold" grpId="0" nodeType="withEffect">
                                  <p:childTnLst>
                                    <p:set>
                                      <p:cBhvr additive="base">
                                        <p:cTn id="9" dur="1" fill="hold">
                                          <p:stCondLst>
                                            <p:cond delay="0"/>
                                          </p:stCondLst>
                                        </p:cTn>
                                        <p:tgtEl>
                                          <p:spTgt spid="2346"/>
                                        </p:tgtEl>
                                        <p:attrNameLst>
                                          <p:attrName>style.visibility</p:attrName>
                                        </p:attrNameLst>
                                      </p:cBhvr>
                                      <p:to>
                                        <p:strVal val="visible"/>
                                      </p:to>
                                    </p:set>
                                    <p:animEffect transition="in" filter="fade">
                                      <p:cBhvr additive="base">
                                        <p:cTn id="10" dur="500"/>
                                        <p:tgtEl>
                                          <p:spTgt spid="2346"/>
                                        </p:tgtEl>
                                      </p:cBhvr>
                                    </p:animEffect>
                                  </p:childTnLst>
                                </p:cTn>
                              </p:par>
                              <p:par>
                                <p:cTn id="11" presetID="10" presetClass="entr" presetSubtype="0" fill="hold" grpId="0" nodeType="withEffect">
                                  <p:childTnLst>
                                    <p:set>
                                      <p:cBhvr additive="base">
                                        <p:cTn id="12" dur="1" fill="hold">
                                          <p:stCondLst>
                                            <p:cond delay="0"/>
                                          </p:stCondLst>
                                        </p:cTn>
                                        <p:tgtEl>
                                          <p:spTgt spid="2350"/>
                                        </p:tgtEl>
                                        <p:attrNameLst>
                                          <p:attrName>style.visibility</p:attrName>
                                        </p:attrNameLst>
                                      </p:cBhvr>
                                      <p:to>
                                        <p:strVal val="visible"/>
                                      </p:to>
                                    </p:set>
                                    <p:animEffect transition="in" filter="fade">
                                      <p:cBhvr additive="base">
                                        <p:cTn id="13" dur="500"/>
                                        <p:tgtEl>
                                          <p:spTgt spid="2350"/>
                                        </p:tgtEl>
                                      </p:cBhvr>
                                    </p:animEffect>
                                  </p:childTnLst>
                                </p:cTn>
                              </p:par>
                              <p:par>
                                <p:cTn id="14" presetID="10" presetClass="entr" presetSubtype="0" fill="hold" grpId="0" nodeType="withEffect">
                                  <p:childTnLst>
                                    <p:set>
                                      <p:cBhvr additive="base">
                                        <p:cTn id="15" dur="1" fill="hold">
                                          <p:stCondLst>
                                            <p:cond delay="0"/>
                                          </p:stCondLst>
                                        </p:cTn>
                                        <p:tgtEl>
                                          <p:spTgt spid="2351"/>
                                        </p:tgtEl>
                                        <p:attrNameLst>
                                          <p:attrName>style.visibility</p:attrName>
                                        </p:attrNameLst>
                                      </p:cBhvr>
                                      <p:to>
                                        <p:strVal val="visible"/>
                                      </p:to>
                                    </p:set>
                                    <p:animEffect transition="in" filter="fade">
                                      <p:cBhvr additive="base">
                                        <p:cTn id="16" dur="500"/>
                                        <p:tgtEl>
                                          <p:spTgt spid="2351"/>
                                        </p:tgtEl>
                                      </p:cBhvr>
                                    </p:animEffect>
                                  </p:childTnLst>
                                </p:cTn>
                              </p:par>
                              <p:par>
                                <p:cTn id="17" presetID="10" presetClass="entr" presetSubtype="0" fill="hold" grpId="0" nodeType="withEffect">
                                  <p:childTnLst>
                                    <p:set>
                                      <p:cBhvr additive="base">
                                        <p:cTn id="18" dur="1" fill="hold">
                                          <p:stCondLst>
                                            <p:cond delay="0"/>
                                          </p:stCondLst>
                                        </p:cTn>
                                        <p:tgtEl>
                                          <p:spTgt spid="2347"/>
                                        </p:tgtEl>
                                        <p:attrNameLst>
                                          <p:attrName>style.visibility</p:attrName>
                                        </p:attrNameLst>
                                      </p:cBhvr>
                                      <p:to>
                                        <p:strVal val="visible"/>
                                      </p:to>
                                    </p:set>
                                    <p:animEffect transition="in" filter="fade">
                                      <p:cBhvr additive="base">
                                        <p:cTn id="19" dur="500"/>
                                        <p:tgtEl>
                                          <p:spTgt spid="2347"/>
                                        </p:tgtEl>
                                      </p:cBhvr>
                                    </p:animEffect>
                                  </p:childTnLst>
                                </p:cTn>
                              </p:par>
                              <p:par>
                                <p:cTn id="20" presetID="10" presetClass="entr" presetSubtype="0" fill="hold" grpId="0" nodeType="withEffect">
                                  <p:childTnLst>
                                    <p:set>
                                      <p:cBhvr additive="base">
                                        <p:cTn id="21" dur="1" fill="hold">
                                          <p:stCondLst>
                                            <p:cond delay="0"/>
                                          </p:stCondLst>
                                        </p:cTn>
                                        <p:tgtEl>
                                          <p:spTgt spid="2349"/>
                                        </p:tgtEl>
                                        <p:attrNameLst>
                                          <p:attrName>style.visibility</p:attrName>
                                        </p:attrNameLst>
                                      </p:cBhvr>
                                      <p:to>
                                        <p:strVal val="visible"/>
                                      </p:to>
                                    </p:set>
                                    <p:animEffect transition="in" filter="fade">
                                      <p:cBhvr additive="base">
                                        <p:cTn id="22" dur="500"/>
                                        <p:tgtEl>
                                          <p:spTgt spid="2349"/>
                                        </p:tgtEl>
                                      </p:cBhvr>
                                    </p:animEffect>
                                  </p:childTnLst>
                                </p:cTn>
                              </p:par>
                              <p:par>
                                <p:cTn id="23" presetID="10" presetClass="entr" presetSubtype="0" fill="hold" grpId="0" nodeType="withEffect">
                                  <p:childTnLst>
                                    <p:set>
                                      <p:cBhvr additive="base">
                                        <p:cTn id="24" dur="1" fill="hold">
                                          <p:stCondLst>
                                            <p:cond delay="0"/>
                                          </p:stCondLst>
                                        </p:cTn>
                                        <p:tgtEl>
                                          <p:spTgt spid="2359"/>
                                        </p:tgtEl>
                                        <p:attrNameLst>
                                          <p:attrName>style.visibility</p:attrName>
                                        </p:attrNameLst>
                                      </p:cBhvr>
                                      <p:to>
                                        <p:strVal val="visible"/>
                                      </p:to>
                                    </p:set>
                                    <p:animEffect transition="in" filter="fade">
                                      <p:cBhvr additive="base">
                                        <p:cTn id="25" dur="500"/>
                                        <p:tgtEl>
                                          <p:spTgt spid="2359"/>
                                        </p:tgtEl>
                                      </p:cBhvr>
                                    </p:animEffect>
                                  </p:childTnLst>
                                </p:cTn>
                              </p:par>
                              <p:par>
                                <p:cTn id="26" presetID="10" presetClass="entr" presetSubtype="0" fill="hold" nodeType="withEffect">
                                  <p:childTnLst>
                                    <p:set>
                                      <p:cBhvr additive="base">
                                        <p:cTn id="27" dur="1" fill="hold">
                                          <p:stCondLst>
                                            <p:cond delay="0"/>
                                          </p:stCondLst>
                                        </p:cTn>
                                        <p:tgtEl>
                                          <p:spTgt spid="2355"/>
                                        </p:tgtEl>
                                        <p:attrNameLst>
                                          <p:attrName>style.visibility</p:attrName>
                                        </p:attrNameLst>
                                      </p:cBhvr>
                                      <p:to>
                                        <p:strVal val="visible"/>
                                      </p:to>
                                    </p:set>
                                    <p:animEffect transition="in" filter="fade">
                                      <p:cBhvr additive="base">
                                        <p:cTn id="28" dur="500"/>
                                        <p:tgtEl>
                                          <p:spTgt spid="2355"/>
                                        </p:tgtEl>
                                      </p:cBhvr>
                                    </p:animEffect>
                                  </p:childTnLst>
                                </p:cTn>
                              </p:par>
                              <p:par>
                                <p:cTn id="29" presetID="10" presetClass="entr" presetSubtype="0" fill="hold" grpId="0" nodeType="withEffect">
                                  <p:childTnLst>
                                    <p:set>
                                      <p:cBhvr additive="base">
                                        <p:cTn id="30" dur="1" fill="hold">
                                          <p:stCondLst>
                                            <p:cond delay="0"/>
                                          </p:stCondLst>
                                        </p:cTn>
                                        <p:tgtEl>
                                          <p:spTgt spid="2356"/>
                                        </p:tgtEl>
                                        <p:attrNameLst>
                                          <p:attrName>style.visibility</p:attrName>
                                        </p:attrNameLst>
                                      </p:cBhvr>
                                      <p:to>
                                        <p:strVal val="visible"/>
                                      </p:to>
                                    </p:set>
                                    <p:animEffect transition="in" filter="fade">
                                      <p:cBhvr additive="base">
                                        <p:cTn id="31" dur="500"/>
                                        <p:tgtEl>
                                          <p:spTgt spid="2356"/>
                                        </p:tgtEl>
                                      </p:cBhvr>
                                    </p:animEffect>
                                  </p:childTnLst>
                                </p:cTn>
                              </p:par>
                              <p:par>
                                <p:cTn id="32" presetID="10" presetClass="entr" presetSubtype="0" fill="hold" grpId="0" nodeType="withEffect">
                                  <p:childTnLst>
                                    <p:set>
                                      <p:cBhvr additive="base">
                                        <p:cTn id="33" dur="1" fill="hold">
                                          <p:stCondLst>
                                            <p:cond delay="0"/>
                                          </p:stCondLst>
                                        </p:cTn>
                                        <p:tgtEl>
                                          <p:spTgt spid="2358"/>
                                        </p:tgtEl>
                                        <p:attrNameLst>
                                          <p:attrName>style.visibility</p:attrName>
                                        </p:attrNameLst>
                                      </p:cBhvr>
                                      <p:to>
                                        <p:strVal val="visible"/>
                                      </p:to>
                                    </p:set>
                                    <p:animEffect transition="in" filter="fade">
                                      <p:cBhvr additive="base">
                                        <p:cTn id="34" dur="500"/>
                                        <p:tgtEl>
                                          <p:spTgt spid="2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2" grpId="0" animBg="1"/>
      <p:bldP spid="2346" grpId="0" animBg="1"/>
      <p:bldP spid="2347" grpId="0" animBg="1"/>
      <p:bldP spid="2349" grpId="0" animBg="1"/>
      <p:bldP spid="2350" grpId="0" animBg="1"/>
      <p:bldP spid="2351" grpId="0" animBg="1"/>
      <p:bldP spid="2356" grpId="0" animBg="1"/>
      <p:bldP spid="2358" grpId="0" animBg="1"/>
      <p:bldP spid="23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国家主体责任</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object 4"/>
          <p:cNvSpPr/>
          <p:nvPr/>
        </p:nvSpPr>
        <p:spPr>
          <a:xfrm>
            <a:off x="2707721" y="2714842"/>
            <a:ext cx="3961129" cy="338455"/>
          </a:xfrm>
          <a:custGeom>
            <a:avLst/>
            <a:gdLst/>
            <a:ahLst/>
            <a:cxnLst/>
            <a:rect l="l" t="t" r="r" b="b"/>
            <a:pathLst>
              <a:path w="3961129" h="338455">
                <a:moveTo>
                  <a:pt x="0" y="337883"/>
                </a:moveTo>
                <a:lnTo>
                  <a:pt x="3961129" y="337883"/>
                </a:lnTo>
                <a:lnTo>
                  <a:pt x="3961129" y="0"/>
                </a:lnTo>
                <a:lnTo>
                  <a:pt x="0" y="0"/>
                </a:lnTo>
                <a:lnTo>
                  <a:pt x="0" y="337883"/>
                </a:lnTo>
                <a:close/>
              </a:path>
            </a:pathLst>
          </a:custGeom>
          <a:ln w="25400">
            <a:solidFill>
              <a:srgbClr val="9BBA58"/>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4" name="object 5"/>
          <p:cNvSpPr/>
          <p:nvPr/>
        </p:nvSpPr>
        <p:spPr>
          <a:xfrm>
            <a:off x="2652958" y="3409367"/>
            <a:ext cx="4016375" cy="339090"/>
          </a:xfrm>
          <a:custGeom>
            <a:avLst/>
            <a:gdLst/>
            <a:ahLst/>
            <a:cxnLst/>
            <a:rect l="l" t="t" r="r" b="b"/>
            <a:pathLst>
              <a:path w="4016375" h="339089">
                <a:moveTo>
                  <a:pt x="0" y="338556"/>
                </a:moveTo>
                <a:lnTo>
                  <a:pt x="4015866" y="338556"/>
                </a:lnTo>
                <a:lnTo>
                  <a:pt x="4015866" y="0"/>
                </a:lnTo>
                <a:lnTo>
                  <a:pt x="0" y="0"/>
                </a:lnTo>
                <a:lnTo>
                  <a:pt x="0" y="338556"/>
                </a:lnTo>
                <a:close/>
              </a:path>
            </a:pathLst>
          </a:custGeom>
          <a:solidFill>
            <a:srgbClr val="FFFFFF"/>
          </a:solidFill>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5" name="object 6"/>
          <p:cNvSpPr/>
          <p:nvPr/>
        </p:nvSpPr>
        <p:spPr>
          <a:xfrm>
            <a:off x="2652958" y="3409367"/>
            <a:ext cx="4016375" cy="339090"/>
          </a:xfrm>
          <a:custGeom>
            <a:avLst/>
            <a:gdLst/>
            <a:ahLst/>
            <a:cxnLst/>
            <a:rect l="l" t="t" r="r" b="b"/>
            <a:pathLst>
              <a:path w="4016375" h="339089">
                <a:moveTo>
                  <a:pt x="0" y="338556"/>
                </a:moveTo>
                <a:lnTo>
                  <a:pt x="4015866" y="338556"/>
                </a:lnTo>
                <a:lnTo>
                  <a:pt x="4015866" y="0"/>
                </a:lnTo>
                <a:lnTo>
                  <a:pt x="0" y="0"/>
                </a:lnTo>
                <a:lnTo>
                  <a:pt x="0" y="338556"/>
                </a:lnTo>
                <a:close/>
              </a:path>
            </a:pathLst>
          </a:custGeom>
          <a:ln w="25400">
            <a:solidFill>
              <a:srgbClr val="9BBA58"/>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6" name="object 7"/>
          <p:cNvSpPr txBox="1"/>
          <p:nvPr/>
        </p:nvSpPr>
        <p:spPr>
          <a:xfrm>
            <a:off x="2732168" y="3441422"/>
            <a:ext cx="3376295" cy="255839"/>
          </a:xfrm>
          <a:prstGeom prst="rect">
            <a:avLst/>
          </a:prstGeom>
        </p:spPr>
        <p:txBody>
          <a:bodyPr vert="horz" wrap="square" lIns="0" tIns="17145" rIns="0" bIns="0" rtlCol="0">
            <a:spAutoFit/>
          </a:bodyPr>
          <a:lstStyle/>
          <a:p>
            <a:pPr marL="12700" defTabSz="913765">
              <a:spcBef>
                <a:spcPts val="135"/>
              </a:spcBef>
              <a:tabLst>
                <a:tab pos="744220" algn="l"/>
              </a:tabLst>
            </a:pP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第五条	</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国</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家</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维护网络安全的主要任务</a:t>
            </a:r>
            <a:endParaRPr sz="155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object 8"/>
          <p:cNvSpPr/>
          <p:nvPr/>
        </p:nvSpPr>
        <p:spPr>
          <a:xfrm>
            <a:off x="2657861" y="4011474"/>
            <a:ext cx="4011295" cy="339090"/>
          </a:xfrm>
          <a:custGeom>
            <a:avLst/>
            <a:gdLst/>
            <a:ahLst/>
            <a:cxnLst/>
            <a:rect l="l" t="t" r="r" b="b"/>
            <a:pathLst>
              <a:path w="4011295" h="339089">
                <a:moveTo>
                  <a:pt x="0" y="338556"/>
                </a:moveTo>
                <a:lnTo>
                  <a:pt x="4011041" y="338556"/>
                </a:lnTo>
                <a:lnTo>
                  <a:pt x="4011041" y="0"/>
                </a:lnTo>
                <a:lnTo>
                  <a:pt x="0" y="0"/>
                </a:lnTo>
                <a:lnTo>
                  <a:pt x="0" y="338556"/>
                </a:lnTo>
                <a:close/>
              </a:path>
            </a:pathLst>
          </a:custGeom>
          <a:ln w="25400">
            <a:solidFill>
              <a:srgbClr val="9BBA58"/>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8" name="object 9"/>
          <p:cNvSpPr txBox="1"/>
          <p:nvPr/>
        </p:nvSpPr>
        <p:spPr>
          <a:xfrm>
            <a:off x="2737350" y="4044037"/>
            <a:ext cx="3171825" cy="255839"/>
          </a:xfrm>
          <a:prstGeom prst="rect">
            <a:avLst/>
          </a:prstGeom>
        </p:spPr>
        <p:txBody>
          <a:bodyPr vert="horz" wrap="square" lIns="0" tIns="17145" rIns="0" bIns="0" rtlCol="0">
            <a:spAutoFit/>
          </a:bodyPr>
          <a:lstStyle/>
          <a:p>
            <a:pPr marL="12700" defTabSz="913765">
              <a:spcBef>
                <a:spcPts val="135"/>
              </a:spcBef>
              <a:tabLst>
                <a:tab pos="744220"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第六</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倡导形成网络安全良好环境</a:t>
            </a:r>
            <a:endParaRPr sz="155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object 10"/>
          <p:cNvSpPr/>
          <p:nvPr/>
        </p:nvSpPr>
        <p:spPr>
          <a:xfrm>
            <a:off x="2642544" y="4593769"/>
            <a:ext cx="4170679" cy="339090"/>
          </a:xfrm>
          <a:custGeom>
            <a:avLst/>
            <a:gdLst/>
            <a:ahLst/>
            <a:cxnLst/>
            <a:rect l="l" t="t" r="r" b="b"/>
            <a:pathLst>
              <a:path w="4170679" h="339089">
                <a:moveTo>
                  <a:pt x="0" y="338556"/>
                </a:moveTo>
                <a:lnTo>
                  <a:pt x="4170299" y="338556"/>
                </a:lnTo>
                <a:lnTo>
                  <a:pt x="4170299" y="0"/>
                </a:lnTo>
                <a:lnTo>
                  <a:pt x="0" y="0"/>
                </a:lnTo>
                <a:lnTo>
                  <a:pt x="0" y="338556"/>
                </a:lnTo>
                <a:close/>
              </a:path>
            </a:pathLst>
          </a:custGeom>
          <a:solidFill>
            <a:srgbClr val="FFFFFF"/>
          </a:solidFill>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10" name="object 11"/>
          <p:cNvSpPr/>
          <p:nvPr/>
        </p:nvSpPr>
        <p:spPr>
          <a:xfrm>
            <a:off x="2642544" y="4593769"/>
            <a:ext cx="4170679" cy="339090"/>
          </a:xfrm>
          <a:custGeom>
            <a:avLst/>
            <a:gdLst/>
            <a:ahLst/>
            <a:cxnLst/>
            <a:rect l="l" t="t" r="r" b="b"/>
            <a:pathLst>
              <a:path w="4170679" h="339089">
                <a:moveTo>
                  <a:pt x="0" y="338556"/>
                </a:moveTo>
                <a:lnTo>
                  <a:pt x="4170299" y="338556"/>
                </a:lnTo>
                <a:lnTo>
                  <a:pt x="4170299" y="0"/>
                </a:lnTo>
                <a:lnTo>
                  <a:pt x="0" y="0"/>
                </a:lnTo>
                <a:lnTo>
                  <a:pt x="0" y="338556"/>
                </a:lnTo>
                <a:close/>
              </a:path>
            </a:pathLst>
          </a:custGeom>
          <a:ln w="25400">
            <a:solidFill>
              <a:srgbClr val="9BBA58"/>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11" name="object 12"/>
          <p:cNvSpPr txBox="1"/>
          <p:nvPr/>
        </p:nvSpPr>
        <p:spPr>
          <a:xfrm>
            <a:off x="2721805" y="4626839"/>
            <a:ext cx="3990340" cy="255839"/>
          </a:xfrm>
          <a:prstGeom prst="rect">
            <a:avLst/>
          </a:prstGeom>
        </p:spPr>
        <p:txBody>
          <a:bodyPr vert="horz" wrap="square" lIns="0" tIns="17145" rIns="0" bIns="0" rtlCol="0">
            <a:spAutoFit/>
          </a:bodyPr>
          <a:lstStyle/>
          <a:p>
            <a:pPr marL="12700" defTabSz="913765">
              <a:spcBef>
                <a:spcPts val="135"/>
              </a:spcBef>
              <a:tabLst>
                <a:tab pos="744220" algn="l"/>
              </a:tabLst>
            </a:pP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第七条	</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推动构建多边民主透明网络</a:t>
            </a:r>
            <a:r>
              <a:rPr sz="1550" spc="6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治</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理</a:t>
            </a:r>
            <a:r>
              <a:rPr sz="1550" spc="6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体</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系</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object 13"/>
          <p:cNvSpPr/>
          <p:nvPr/>
        </p:nvSpPr>
        <p:spPr>
          <a:xfrm>
            <a:off x="2652958" y="5275327"/>
            <a:ext cx="4016375" cy="339090"/>
          </a:xfrm>
          <a:custGeom>
            <a:avLst/>
            <a:gdLst/>
            <a:ahLst/>
            <a:cxnLst/>
            <a:rect l="l" t="t" r="r" b="b"/>
            <a:pathLst>
              <a:path w="4016375" h="339089">
                <a:moveTo>
                  <a:pt x="0" y="338556"/>
                </a:moveTo>
                <a:lnTo>
                  <a:pt x="4015866" y="338556"/>
                </a:lnTo>
                <a:lnTo>
                  <a:pt x="4015866" y="0"/>
                </a:lnTo>
                <a:lnTo>
                  <a:pt x="0" y="0"/>
                </a:lnTo>
                <a:lnTo>
                  <a:pt x="0" y="338556"/>
                </a:lnTo>
                <a:close/>
              </a:path>
            </a:pathLst>
          </a:custGeom>
          <a:ln w="25399">
            <a:solidFill>
              <a:srgbClr val="9BBA58"/>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13" name="object 14"/>
          <p:cNvSpPr/>
          <p:nvPr/>
        </p:nvSpPr>
        <p:spPr>
          <a:xfrm>
            <a:off x="2656959" y="5726406"/>
            <a:ext cx="4011929" cy="339090"/>
          </a:xfrm>
          <a:custGeom>
            <a:avLst/>
            <a:gdLst/>
            <a:ahLst/>
            <a:cxnLst/>
            <a:rect l="l" t="t" r="r" b="b"/>
            <a:pathLst>
              <a:path w="4011929" h="339089">
                <a:moveTo>
                  <a:pt x="0" y="338556"/>
                </a:moveTo>
                <a:lnTo>
                  <a:pt x="4011929" y="338556"/>
                </a:lnTo>
                <a:lnTo>
                  <a:pt x="4011929" y="0"/>
                </a:lnTo>
                <a:lnTo>
                  <a:pt x="0" y="0"/>
                </a:lnTo>
                <a:lnTo>
                  <a:pt x="0" y="338556"/>
                </a:lnTo>
                <a:close/>
              </a:path>
            </a:pathLst>
          </a:custGeom>
          <a:solidFill>
            <a:srgbClr val="FFFFFF"/>
          </a:solidFill>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14" name="object 15"/>
          <p:cNvSpPr/>
          <p:nvPr/>
        </p:nvSpPr>
        <p:spPr>
          <a:xfrm>
            <a:off x="2656959" y="5726406"/>
            <a:ext cx="4011929" cy="339090"/>
          </a:xfrm>
          <a:custGeom>
            <a:avLst/>
            <a:gdLst/>
            <a:ahLst/>
            <a:cxnLst/>
            <a:rect l="l" t="t" r="r" b="b"/>
            <a:pathLst>
              <a:path w="4011929" h="339089">
                <a:moveTo>
                  <a:pt x="0" y="338556"/>
                </a:moveTo>
                <a:lnTo>
                  <a:pt x="4011929" y="338556"/>
                </a:lnTo>
                <a:lnTo>
                  <a:pt x="4011929" y="0"/>
                </a:lnTo>
                <a:lnTo>
                  <a:pt x="0" y="0"/>
                </a:lnTo>
                <a:lnTo>
                  <a:pt x="0" y="338556"/>
                </a:lnTo>
                <a:close/>
              </a:path>
            </a:pathLst>
          </a:custGeom>
          <a:ln w="25399">
            <a:solidFill>
              <a:srgbClr val="9BBA58"/>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15" name="object 16"/>
          <p:cNvSpPr txBox="1"/>
          <p:nvPr/>
        </p:nvSpPr>
        <p:spPr>
          <a:xfrm>
            <a:off x="2732168" y="5308931"/>
            <a:ext cx="3782060" cy="718820"/>
          </a:xfrm>
          <a:prstGeom prst="rect">
            <a:avLst/>
          </a:prstGeom>
        </p:spPr>
        <p:txBody>
          <a:bodyPr vert="horz" wrap="square" lIns="0" tIns="17145" rIns="0" bIns="0" rtlCol="0">
            <a:spAutoFit/>
          </a:bodyPr>
          <a:lstStyle/>
          <a:p>
            <a:pPr marL="12700" defTabSz="913765">
              <a:spcBef>
                <a:spcPts val="135"/>
              </a:spcBef>
              <a:tabLst>
                <a:tab pos="945515" algn="l"/>
              </a:tabLst>
            </a:pP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第十二条	</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国</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家</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保</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护</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公</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民</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依法使用网</a:t>
            </a:r>
            <a:r>
              <a:rPr sz="1550" spc="6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络</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权利</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16510" defTabSz="913765">
              <a:spcBef>
                <a:spcPts val="1695"/>
              </a:spcBef>
              <a:tabLst>
                <a:tab pos="94932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第十三</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网络空间未成年人保护</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object 17"/>
          <p:cNvSpPr/>
          <p:nvPr/>
        </p:nvSpPr>
        <p:spPr>
          <a:xfrm>
            <a:off x="6893145" y="3084298"/>
            <a:ext cx="3451225" cy="342265"/>
          </a:xfrm>
          <a:custGeom>
            <a:avLst/>
            <a:gdLst/>
            <a:ahLst/>
            <a:cxnLst/>
            <a:rect l="l" t="t" r="r" b="b"/>
            <a:pathLst>
              <a:path w="3451225" h="342264">
                <a:moveTo>
                  <a:pt x="0" y="342188"/>
                </a:moveTo>
                <a:lnTo>
                  <a:pt x="3451098" y="342188"/>
                </a:lnTo>
                <a:lnTo>
                  <a:pt x="3451098" y="0"/>
                </a:lnTo>
                <a:lnTo>
                  <a:pt x="0" y="0"/>
                </a:lnTo>
                <a:lnTo>
                  <a:pt x="0" y="342188"/>
                </a:lnTo>
                <a:close/>
              </a:path>
            </a:pathLst>
          </a:custGeom>
          <a:ln w="25400">
            <a:solidFill>
              <a:srgbClr val="9BBA58"/>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17" name="object 18"/>
          <p:cNvSpPr/>
          <p:nvPr/>
        </p:nvSpPr>
        <p:spPr>
          <a:xfrm>
            <a:off x="6887812" y="3602445"/>
            <a:ext cx="3456940" cy="584835"/>
          </a:xfrm>
          <a:custGeom>
            <a:avLst/>
            <a:gdLst/>
            <a:ahLst/>
            <a:cxnLst/>
            <a:rect l="l" t="t" r="r" b="b"/>
            <a:pathLst>
              <a:path w="3456940" h="584835">
                <a:moveTo>
                  <a:pt x="0" y="584771"/>
                </a:moveTo>
                <a:lnTo>
                  <a:pt x="3456431" y="584771"/>
                </a:lnTo>
                <a:lnTo>
                  <a:pt x="3456431" y="0"/>
                </a:lnTo>
                <a:lnTo>
                  <a:pt x="0" y="0"/>
                </a:lnTo>
                <a:lnTo>
                  <a:pt x="0" y="584771"/>
                </a:lnTo>
                <a:close/>
              </a:path>
            </a:pathLst>
          </a:custGeom>
          <a:ln w="25399">
            <a:solidFill>
              <a:srgbClr val="9BBA58"/>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18" name="object 19"/>
          <p:cNvSpPr txBox="1"/>
          <p:nvPr/>
        </p:nvSpPr>
        <p:spPr>
          <a:xfrm>
            <a:off x="6969219" y="3118080"/>
            <a:ext cx="3232785" cy="1038105"/>
          </a:xfrm>
          <a:prstGeom prst="rect">
            <a:avLst/>
          </a:prstGeom>
        </p:spPr>
        <p:txBody>
          <a:bodyPr vert="horz" wrap="square" lIns="0" tIns="17145" rIns="0" bIns="0" rtlCol="0">
            <a:spAutoFit/>
          </a:bodyPr>
          <a:lstStyle/>
          <a:p>
            <a:pPr marL="17780" defTabSz="913765">
              <a:spcBef>
                <a:spcPts val="135"/>
              </a:spcBef>
              <a:tabLst>
                <a:tab pos="949960"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第十五</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建</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立</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网络安全标</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准</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体系</a:t>
            </a:r>
            <a:endParaRPr sz="155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defTabSz="913765">
              <a:spcBef>
                <a:spcPts val="30"/>
              </a:spcBef>
            </a:pPr>
            <a:endParaRPr sz="1900">
              <a:solidFill>
                <a:prstClr val="black"/>
              </a:solidFill>
              <a:latin typeface="微软雅黑" panose="020B0503020204020204" pitchFamily="34" charset="-122"/>
              <a:ea typeface="微软雅黑" panose="020B0503020204020204" pitchFamily="34" charset="-122"/>
              <a:cs typeface="Times New Roman" panose="02020603050405020304"/>
            </a:endParaRPr>
          </a:p>
          <a:p>
            <a:pPr marL="12700" defTabSz="913765">
              <a:tabLst>
                <a:tab pos="1005205" algn="l"/>
              </a:tabLst>
            </a:pP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第十七条	</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推</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进</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网络安</a:t>
            </a:r>
            <a:r>
              <a:rPr sz="1550" spc="2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全</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社</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会化</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服务</a:t>
            </a:r>
            <a:endParaRPr sz="155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12700" defTabSz="913765">
              <a:spcBef>
                <a:spcPts val="50"/>
              </a:spcBef>
            </a:pP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体系建设</a:t>
            </a:r>
            <a:endParaRPr sz="155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object 20"/>
          <p:cNvSpPr/>
          <p:nvPr/>
        </p:nvSpPr>
        <p:spPr>
          <a:xfrm>
            <a:off x="6887812" y="4294938"/>
            <a:ext cx="3456940" cy="339090"/>
          </a:xfrm>
          <a:custGeom>
            <a:avLst/>
            <a:gdLst/>
            <a:ahLst/>
            <a:cxnLst/>
            <a:rect l="l" t="t" r="r" b="b"/>
            <a:pathLst>
              <a:path w="3456940" h="339089">
                <a:moveTo>
                  <a:pt x="0" y="338556"/>
                </a:moveTo>
                <a:lnTo>
                  <a:pt x="3456431" y="338556"/>
                </a:lnTo>
                <a:lnTo>
                  <a:pt x="3456431" y="0"/>
                </a:lnTo>
                <a:lnTo>
                  <a:pt x="0" y="0"/>
                </a:lnTo>
                <a:lnTo>
                  <a:pt x="0" y="338556"/>
                </a:lnTo>
                <a:close/>
              </a:path>
            </a:pathLst>
          </a:custGeom>
          <a:ln w="25400">
            <a:solidFill>
              <a:srgbClr val="9BBA58"/>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20" name="object 21"/>
          <p:cNvSpPr txBox="1"/>
          <p:nvPr/>
        </p:nvSpPr>
        <p:spPr>
          <a:xfrm>
            <a:off x="6969219" y="4327755"/>
            <a:ext cx="3173095" cy="255839"/>
          </a:xfrm>
          <a:prstGeom prst="rect">
            <a:avLst/>
          </a:prstGeom>
        </p:spPr>
        <p:txBody>
          <a:bodyPr vert="horz" wrap="square" lIns="0" tIns="17145" rIns="0" bIns="0" rtlCol="0">
            <a:spAutoFit/>
          </a:bodyPr>
          <a:lstStyle/>
          <a:p>
            <a:pPr marL="12700" defTabSz="913765">
              <a:spcBef>
                <a:spcPts val="135"/>
              </a:spcBef>
              <a:tabLst>
                <a:tab pos="945515" algn="l"/>
              </a:tabLst>
            </a:pP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第十八条	</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鼓励支</a:t>
            </a:r>
            <a:r>
              <a:rPr sz="1550" spc="2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持</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技术和管</a:t>
            </a:r>
            <a:r>
              <a:rPr sz="1550" spc="2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理</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创新</a:t>
            </a:r>
            <a:endParaRPr sz="155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object 22"/>
          <p:cNvSpPr/>
          <p:nvPr/>
        </p:nvSpPr>
        <p:spPr>
          <a:xfrm>
            <a:off x="6887812" y="4903268"/>
            <a:ext cx="3456940" cy="339090"/>
          </a:xfrm>
          <a:custGeom>
            <a:avLst/>
            <a:gdLst/>
            <a:ahLst/>
            <a:cxnLst/>
            <a:rect l="l" t="t" r="r" b="b"/>
            <a:pathLst>
              <a:path w="3456940" h="339089">
                <a:moveTo>
                  <a:pt x="0" y="338556"/>
                </a:moveTo>
                <a:lnTo>
                  <a:pt x="3456431" y="338556"/>
                </a:lnTo>
                <a:lnTo>
                  <a:pt x="3456431" y="0"/>
                </a:lnTo>
                <a:lnTo>
                  <a:pt x="0" y="0"/>
                </a:lnTo>
                <a:lnTo>
                  <a:pt x="0" y="338556"/>
                </a:lnTo>
                <a:close/>
              </a:path>
            </a:pathLst>
          </a:custGeom>
          <a:solidFill>
            <a:srgbClr val="FFFFFF"/>
          </a:solidFill>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22" name="object 23"/>
          <p:cNvSpPr/>
          <p:nvPr/>
        </p:nvSpPr>
        <p:spPr>
          <a:xfrm>
            <a:off x="6887812" y="4903268"/>
            <a:ext cx="3456940" cy="339090"/>
          </a:xfrm>
          <a:custGeom>
            <a:avLst/>
            <a:gdLst/>
            <a:ahLst/>
            <a:cxnLst/>
            <a:rect l="l" t="t" r="r" b="b"/>
            <a:pathLst>
              <a:path w="3456940" h="339089">
                <a:moveTo>
                  <a:pt x="0" y="338556"/>
                </a:moveTo>
                <a:lnTo>
                  <a:pt x="3456431" y="338556"/>
                </a:lnTo>
                <a:lnTo>
                  <a:pt x="3456431" y="0"/>
                </a:lnTo>
                <a:lnTo>
                  <a:pt x="0" y="0"/>
                </a:lnTo>
                <a:lnTo>
                  <a:pt x="0" y="338556"/>
                </a:lnTo>
                <a:close/>
              </a:path>
            </a:pathLst>
          </a:custGeom>
          <a:ln w="25400">
            <a:solidFill>
              <a:srgbClr val="9BBA58"/>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23" name="object 24"/>
          <p:cNvSpPr txBox="1"/>
          <p:nvPr/>
        </p:nvSpPr>
        <p:spPr>
          <a:xfrm>
            <a:off x="6969219" y="4936771"/>
            <a:ext cx="2973705" cy="255839"/>
          </a:xfrm>
          <a:prstGeom prst="rect">
            <a:avLst/>
          </a:prstGeom>
        </p:spPr>
        <p:txBody>
          <a:bodyPr vert="horz" wrap="square" lIns="0" tIns="17145" rIns="0" bIns="0" rtlCol="0">
            <a:spAutoFit/>
          </a:bodyPr>
          <a:lstStyle/>
          <a:p>
            <a:pPr marL="12700" defTabSz="913765">
              <a:spcBef>
                <a:spcPts val="135"/>
              </a:spcBef>
              <a:tabLst>
                <a:tab pos="94551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第二十条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促进网络安全人才培养</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object 25"/>
          <p:cNvSpPr txBox="1"/>
          <p:nvPr/>
        </p:nvSpPr>
        <p:spPr>
          <a:xfrm>
            <a:off x="1848147" y="3373350"/>
            <a:ext cx="281940" cy="1869439"/>
          </a:xfrm>
          <a:prstGeom prst="rect">
            <a:avLst/>
          </a:prstGeom>
        </p:spPr>
        <p:txBody>
          <a:bodyPr vert="horz" wrap="square" lIns="0" tIns="63500" rIns="0" bIns="0" rtlCol="0">
            <a:spAutoFit/>
          </a:bodyPr>
          <a:lstStyle/>
          <a:p>
            <a:pPr marL="12700" marR="5080" algn="just" defTabSz="913765">
              <a:lnSpc>
                <a:spcPts val="2020"/>
              </a:lnSpc>
              <a:spcBef>
                <a:spcPts val="500"/>
              </a:spcBef>
            </a:pPr>
            <a:r>
              <a:rPr sz="2000" b="1" spc="10" dirty="0">
                <a:solidFill>
                  <a:srgbClr val="4F6128"/>
                </a:solidFill>
                <a:latin typeface="微软雅黑" panose="020B0503020204020204" pitchFamily="34" charset="-122"/>
                <a:ea typeface="微软雅黑" panose="020B0503020204020204" pitchFamily="34" charset="-122"/>
                <a:cs typeface="微软雅黑" panose="020B0503020204020204" pitchFamily="34" charset="-122"/>
              </a:rPr>
              <a:t>国 家 责 任 和 义 务</a:t>
            </a:r>
            <a:endParaRPr sz="20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object 26"/>
          <p:cNvSpPr/>
          <p:nvPr/>
        </p:nvSpPr>
        <p:spPr>
          <a:xfrm>
            <a:off x="2422619" y="2883815"/>
            <a:ext cx="234950" cy="3012440"/>
          </a:xfrm>
          <a:custGeom>
            <a:avLst/>
            <a:gdLst/>
            <a:ahLst/>
            <a:cxnLst/>
            <a:rect l="l" t="t" r="r" b="b"/>
            <a:pathLst>
              <a:path w="234950" h="3012440">
                <a:moveTo>
                  <a:pt x="0" y="0"/>
                </a:moveTo>
                <a:lnTo>
                  <a:pt x="0" y="3011868"/>
                </a:lnTo>
                <a:lnTo>
                  <a:pt x="234340" y="3011868"/>
                </a:lnTo>
              </a:path>
            </a:pathLst>
          </a:custGeom>
          <a:ln w="28574">
            <a:solidFill>
              <a:srgbClr val="C3D59B"/>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26" name="object 27"/>
          <p:cNvSpPr/>
          <p:nvPr/>
        </p:nvSpPr>
        <p:spPr>
          <a:xfrm>
            <a:off x="2424358" y="2883815"/>
            <a:ext cx="283845" cy="2560955"/>
          </a:xfrm>
          <a:custGeom>
            <a:avLst/>
            <a:gdLst/>
            <a:ahLst/>
            <a:cxnLst/>
            <a:rect l="l" t="t" r="r" b="b"/>
            <a:pathLst>
              <a:path w="283844" h="2560954">
                <a:moveTo>
                  <a:pt x="283362" y="0"/>
                </a:moveTo>
                <a:lnTo>
                  <a:pt x="0" y="0"/>
                </a:lnTo>
                <a:lnTo>
                  <a:pt x="0" y="2560789"/>
                </a:lnTo>
                <a:lnTo>
                  <a:pt x="228600" y="2560789"/>
                </a:lnTo>
              </a:path>
            </a:pathLst>
          </a:custGeom>
          <a:ln w="28575">
            <a:solidFill>
              <a:srgbClr val="C3D59B"/>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27" name="object 28"/>
          <p:cNvSpPr/>
          <p:nvPr/>
        </p:nvSpPr>
        <p:spPr>
          <a:xfrm>
            <a:off x="2413944" y="3578633"/>
            <a:ext cx="239395" cy="1184910"/>
          </a:xfrm>
          <a:custGeom>
            <a:avLst/>
            <a:gdLst/>
            <a:ahLst/>
            <a:cxnLst/>
            <a:rect l="l" t="t" r="r" b="b"/>
            <a:pathLst>
              <a:path w="239394" h="1184910">
                <a:moveTo>
                  <a:pt x="239014" y="0"/>
                </a:moveTo>
                <a:lnTo>
                  <a:pt x="0" y="0"/>
                </a:lnTo>
                <a:lnTo>
                  <a:pt x="0" y="1184402"/>
                </a:lnTo>
                <a:lnTo>
                  <a:pt x="228600" y="1184402"/>
                </a:lnTo>
              </a:path>
            </a:pathLst>
          </a:custGeom>
          <a:ln w="28575">
            <a:solidFill>
              <a:srgbClr val="C3D59B"/>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28" name="object 29"/>
          <p:cNvSpPr/>
          <p:nvPr/>
        </p:nvSpPr>
        <p:spPr>
          <a:xfrm>
            <a:off x="2423292" y="4449725"/>
            <a:ext cx="4464685" cy="0"/>
          </a:xfrm>
          <a:custGeom>
            <a:avLst/>
            <a:gdLst/>
            <a:ahLst/>
            <a:cxnLst/>
            <a:rect l="l" t="t" r="r" b="b"/>
            <a:pathLst>
              <a:path w="4464685">
                <a:moveTo>
                  <a:pt x="4464519" y="0"/>
                </a:moveTo>
                <a:lnTo>
                  <a:pt x="0" y="0"/>
                </a:lnTo>
              </a:path>
            </a:pathLst>
          </a:custGeom>
          <a:ln w="28575">
            <a:solidFill>
              <a:srgbClr val="C3D59B"/>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29" name="object 30"/>
          <p:cNvSpPr/>
          <p:nvPr/>
        </p:nvSpPr>
        <p:spPr>
          <a:xfrm>
            <a:off x="2228728" y="4180740"/>
            <a:ext cx="429259" cy="0"/>
          </a:xfrm>
          <a:custGeom>
            <a:avLst/>
            <a:gdLst/>
            <a:ahLst/>
            <a:cxnLst/>
            <a:rect l="l" t="t" r="r" b="b"/>
            <a:pathLst>
              <a:path w="429259">
                <a:moveTo>
                  <a:pt x="429133" y="0"/>
                </a:moveTo>
                <a:lnTo>
                  <a:pt x="0" y="0"/>
                </a:lnTo>
              </a:path>
            </a:pathLst>
          </a:custGeom>
          <a:ln w="28575">
            <a:solidFill>
              <a:srgbClr val="C3D59B"/>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30" name="object 31"/>
          <p:cNvSpPr/>
          <p:nvPr/>
        </p:nvSpPr>
        <p:spPr>
          <a:xfrm>
            <a:off x="2423025" y="3249830"/>
            <a:ext cx="4470400" cy="5715"/>
          </a:xfrm>
          <a:custGeom>
            <a:avLst/>
            <a:gdLst/>
            <a:ahLst/>
            <a:cxnLst/>
            <a:rect l="l" t="t" r="r" b="b"/>
            <a:pathLst>
              <a:path w="4470400" h="5714">
                <a:moveTo>
                  <a:pt x="4470120" y="5587"/>
                </a:moveTo>
                <a:lnTo>
                  <a:pt x="0" y="0"/>
                </a:lnTo>
              </a:path>
            </a:pathLst>
          </a:custGeom>
          <a:ln w="28575">
            <a:solidFill>
              <a:srgbClr val="C3D59B"/>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31" name="object 32"/>
          <p:cNvSpPr/>
          <p:nvPr/>
        </p:nvSpPr>
        <p:spPr>
          <a:xfrm>
            <a:off x="2428651" y="3867430"/>
            <a:ext cx="4464685" cy="0"/>
          </a:xfrm>
          <a:custGeom>
            <a:avLst/>
            <a:gdLst/>
            <a:ahLst/>
            <a:cxnLst/>
            <a:rect l="l" t="t" r="r" b="b"/>
            <a:pathLst>
              <a:path w="4464685">
                <a:moveTo>
                  <a:pt x="4464494" y="0"/>
                </a:moveTo>
                <a:lnTo>
                  <a:pt x="0" y="0"/>
                </a:lnTo>
              </a:path>
            </a:pathLst>
          </a:custGeom>
          <a:ln w="28575">
            <a:solidFill>
              <a:srgbClr val="C3D59B"/>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32" name="object 33"/>
          <p:cNvSpPr/>
          <p:nvPr/>
        </p:nvSpPr>
        <p:spPr>
          <a:xfrm>
            <a:off x="2423292" y="5072534"/>
            <a:ext cx="4464685" cy="1270"/>
          </a:xfrm>
          <a:custGeom>
            <a:avLst/>
            <a:gdLst/>
            <a:ahLst/>
            <a:cxnLst/>
            <a:rect l="l" t="t" r="r" b="b"/>
            <a:pathLst>
              <a:path w="4464685" h="1270">
                <a:moveTo>
                  <a:pt x="4464519" y="0"/>
                </a:moveTo>
                <a:lnTo>
                  <a:pt x="0" y="1270"/>
                </a:lnTo>
              </a:path>
            </a:pathLst>
          </a:custGeom>
          <a:ln w="28575">
            <a:solidFill>
              <a:srgbClr val="C3D59B"/>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33" name="object 34"/>
          <p:cNvSpPr txBox="1"/>
          <p:nvPr/>
        </p:nvSpPr>
        <p:spPr>
          <a:xfrm>
            <a:off x="1930849" y="1652804"/>
            <a:ext cx="8309609" cy="1360805"/>
          </a:xfrm>
          <a:prstGeom prst="rect">
            <a:avLst/>
          </a:prstGeom>
        </p:spPr>
        <p:txBody>
          <a:bodyPr vert="horz" wrap="square" lIns="0" tIns="12700" rIns="0" bIns="0" rtlCol="0">
            <a:spAutoFit/>
          </a:bodyPr>
          <a:lstStyle/>
          <a:p>
            <a:pPr marL="12700" marR="5080" algn="just" defTabSz="913765">
              <a:spcBef>
                <a:spcPts val="100"/>
              </a:spcBef>
            </a:pPr>
            <a:r>
              <a:rPr b="1" spc="60" dirty="0">
                <a:solidFill>
                  <a:prstClr val="black"/>
                </a:solidFill>
                <a:latin typeface="微软雅黑" panose="020B0503020204020204" pitchFamily="34" charset="-122"/>
                <a:ea typeface="微软雅黑" panose="020B0503020204020204" pitchFamily="34" charset="-122"/>
                <a:cs typeface="楷体" panose="02010609060101010101" charset="-122"/>
              </a:rPr>
              <a:t>《网络安全</a:t>
            </a:r>
            <a:r>
              <a:rPr b="1" spc="30" dirty="0">
                <a:solidFill>
                  <a:prstClr val="black"/>
                </a:solidFill>
                <a:latin typeface="微软雅黑" panose="020B0503020204020204" pitchFamily="34" charset="-122"/>
                <a:ea typeface="微软雅黑" panose="020B0503020204020204" pitchFamily="34" charset="-122"/>
                <a:cs typeface="楷体" panose="02010609060101010101" charset="-122"/>
              </a:rPr>
              <a:t>法</a:t>
            </a:r>
            <a:r>
              <a:rPr b="1" spc="60" dirty="0">
                <a:solidFill>
                  <a:prstClr val="black"/>
                </a:solidFill>
                <a:latin typeface="微软雅黑" panose="020B0503020204020204" pitchFamily="34" charset="-122"/>
                <a:ea typeface="微软雅黑" panose="020B0503020204020204" pitchFamily="34" charset="-122"/>
                <a:cs typeface="楷体" panose="02010609060101010101" charset="-122"/>
              </a:rPr>
              <a:t>》第一</a:t>
            </a:r>
            <a:r>
              <a:rPr b="1" spc="25" dirty="0">
                <a:solidFill>
                  <a:prstClr val="black"/>
                </a:solidFill>
                <a:latin typeface="微软雅黑" panose="020B0503020204020204" pitchFamily="34" charset="-122"/>
                <a:ea typeface="微软雅黑" panose="020B0503020204020204" pitchFamily="34" charset="-122"/>
                <a:cs typeface="楷体" panose="02010609060101010101" charset="-122"/>
              </a:rPr>
              <a:t>、</a:t>
            </a:r>
            <a:r>
              <a:rPr b="1" spc="60" dirty="0">
                <a:solidFill>
                  <a:prstClr val="black"/>
                </a:solidFill>
                <a:latin typeface="微软雅黑" panose="020B0503020204020204" pitchFamily="34" charset="-122"/>
                <a:ea typeface="微软雅黑" panose="020B0503020204020204" pitchFamily="34" charset="-122"/>
                <a:cs typeface="楷体" panose="02010609060101010101" charset="-122"/>
              </a:rPr>
              <a:t>二章</a:t>
            </a:r>
            <a:r>
              <a:rPr b="1" spc="25" dirty="0">
                <a:solidFill>
                  <a:prstClr val="black"/>
                </a:solidFill>
                <a:latin typeface="微软雅黑" panose="020B0503020204020204" pitchFamily="34" charset="-122"/>
                <a:ea typeface="微软雅黑" panose="020B0503020204020204" pitchFamily="34" charset="-122"/>
                <a:cs typeface="楷体" panose="02010609060101010101" charset="-122"/>
              </a:rPr>
              <a:t>共</a:t>
            </a:r>
            <a:r>
              <a:rPr b="1" spc="45" dirty="0">
                <a:solidFill>
                  <a:srgbClr val="C00000"/>
                </a:solidFill>
                <a:latin typeface="微软雅黑" panose="020B0503020204020204" pitchFamily="34" charset="-122"/>
                <a:ea typeface="微软雅黑" panose="020B0503020204020204" pitchFamily="34" charset="-122"/>
                <a:cs typeface="楷体" panose="02010609060101010101" charset="-122"/>
              </a:rPr>
              <a:t>10</a:t>
            </a:r>
            <a:r>
              <a:rPr b="1" spc="60" dirty="0">
                <a:solidFill>
                  <a:srgbClr val="C00000"/>
                </a:solidFill>
                <a:latin typeface="微软雅黑" panose="020B0503020204020204" pitchFamily="34" charset="-122"/>
                <a:ea typeface="微软雅黑" panose="020B0503020204020204" pitchFamily="34" charset="-122"/>
                <a:cs typeface="楷体" panose="02010609060101010101" charset="-122"/>
              </a:rPr>
              <a:t>条</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规</a:t>
            </a:r>
            <a:r>
              <a:rPr b="1" spc="60" dirty="0">
                <a:solidFill>
                  <a:prstClr val="black"/>
                </a:solidFill>
                <a:latin typeface="微软雅黑" panose="020B0503020204020204" pitchFamily="34" charset="-122"/>
                <a:ea typeface="微软雅黑" panose="020B0503020204020204" pitchFamily="34" charset="-122"/>
                <a:cs typeface="楷体" panose="02010609060101010101" charset="-122"/>
              </a:rPr>
              <a:t>定涉</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及</a:t>
            </a:r>
            <a:r>
              <a:rPr b="1" spc="60" dirty="0">
                <a:solidFill>
                  <a:prstClr val="black"/>
                </a:solidFill>
                <a:latin typeface="微软雅黑" panose="020B0503020204020204" pitchFamily="34" charset="-122"/>
                <a:ea typeface="微软雅黑" panose="020B0503020204020204" pitchFamily="34" charset="-122"/>
                <a:cs typeface="楷体" panose="02010609060101010101" charset="-122"/>
              </a:rPr>
              <a:t>国家任务</a:t>
            </a:r>
            <a:r>
              <a:rPr b="1" spc="45" dirty="0">
                <a:solidFill>
                  <a:prstClr val="black"/>
                </a:solidFill>
                <a:latin typeface="微软雅黑" panose="020B0503020204020204" pitchFamily="34" charset="-122"/>
                <a:ea typeface="微软雅黑" panose="020B0503020204020204" pitchFamily="34" charset="-122"/>
                <a:cs typeface="楷体" panose="02010609060101010101" charset="-122"/>
              </a:rPr>
              <a:t>：</a:t>
            </a:r>
            <a:r>
              <a:rPr b="1" spc="60" dirty="0">
                <a:solidFill>
                  <a:srgbClr val="FF0000"/>
                </a:solidFill>
                <a:latin typeface="微软雅黑" panose="020B0503020204020204" pitchFamily="34" charset="-122"/>
                <a:ea typeface="微软雅黑" panose="020B0503020204020204" pitchFamily="34" charset="-122"/>
                <a:cs typeface="楷体" panose="02010609060101010101" charset="-122"/>
              </a:rPr>
              <a:t>战略规</a:t>
            </a:r>
            <a:r>
              <a:rPr b="1" spc="30" dirty="0">
                <a:solidFill>
                  <a:srgbClr val="FF0000"/>
                </a:solidFill>
                <a:latin typeface="微软雅黑" panose="020B0503020204020204" pitchFamily="34" charset="-122"/>
                <a:ea typeface="微软雅黑" panose="020B0503020204020204" pitchFamily="34" charset="-122"/>
                <a:cs typeface="楷体" panose="02010609060101010101" charset="-122"/>
              </a:rPr>
              <a:t>划</a:t>
            </a:r>
            <a:r>
              <a:rPr b="1" spc="60" dirty="0">
                <a:solidFill>
                  <a:srgbClr val="FF0000"/>
                </a:solidFill>
                <a:latin typeface="微软雅黑" panose="020B0503020204020204" pitchFamily="34" charset="-122"/>
                <a:ea typeface="微软雅黑" panose="020B0503020204020204" pitchFamily="34" charset="-122"/>
                <a:cs typeface="楷体" panose="02010609060101010101" charset="-122"/>
              </a:rPr>
              <a:t>、标准</a:t>
            </a:r>
            <a:r>
              <a:rPr b="1" spc="20" dirty="0">
                <a:solidFill>
                  <a:srgbClr val="FF0000"/>
                </a:solidFill>
                <a:latin typeface="微软雅黑" panose="020B0503020204020204" pitchFamily="34" charset="-122"/>
                <a:ea typeface="微软雅黑" panose="020B0503020204020204" pitchFamily="34" charset="-122"/>
                <a:cs typeface="楷体" panose="02010609060101010101" charset="-122"/>
              </a:rPr>
              <a:t>规</a:t>
            </a:r>
            <a:r>
              <a:rPr b="1" spc="70" dirty="0">
                <a:solidFill>
                  <a:srgbClr val="FF0000"/>
                </a:solidFill>
                <a:latin typeface="微软雅黑" panose="020B0503020204020204" pitchFamily="34" charset="-122"/>
                <a:ea typeface="微软雅黑" panose="020B0503020204020204" pitchFamily="34" charset="-122"/>
                <a:cs typeface="楷体" panose="02010609060101010101" charset="-122"/>
              </a:rPr>
              <a:t>范</a:t>
            </a:r>
            <a:r>
              <a:rPr b="1" spc="60" dirty="0">
                <a:solidFill>
                  <a:srgbClr val="FF0000"/>
                </a:solidFill>
                <a:latin typeface="微软雅黑" panose="020B0503020204020204" pitchFamily="34" charset="-122"/>
                <a:ea typeface="微软雅黑" panose="020B0503020204020204" pitchFamily="34" charset="-122"/>
                <a:cs typeface="楷体" panose="02010609060101010101" charset="-122"/>
              </a:rPr>
              <a:t>、</a:t>
            </a:r>
            <a:r>
              <a:rPr b="1" spc="-10" dirty="0">
                <a:solidFill>
                  <a:srgbClr val="FF0000"/>
                </a:solidFill>
                <a:latin typeface="微软雅黑" panose="020B0503020204020204" pitchFamily="34" charset="-122"/>
                <a:ea typeface="微软雅黑" panose="020B0503020204020204" pitchFamily="34" charset="-122"/>
                <a:cs typeface="楷体" panose="02010609060101010101" charset="-122"/>
              </a:rPr>
              <a:t>鼓 </a:t>
            </a:r>
            <a:r>
              <a:rPr b="1" spc="60" dirty="0">
                <a:solidFill>
                  <a:srgbClr val="FF0000"/>
                </a:solidFill>
                <a:latin typeface="微软雅黑" panose="020B0503020204020204" pitchFamily="34" charset="-122"/>
                <a:ea typeface="微软雅黑" panose="020B0503020204020204" pitchFamily="34" charset="-122"/>
                <a:cs typeface="楷体" panose="02010609060101010101" charset="-122"/>
              </a:rPr>
              <a:t>励创新、人</a:t>
            </a:r>
            <a:r>
              <a:rPr b="1" spc="20" dirty="0">
                <a:solidFill>
                  <a:srgbClr val="FF0000"/>
                </a:solidFill>
                <a:latin typeface="微软雅黑" panose="020B0503020204020204" pitchFamily="34" charset="-122"/>
                <a:ea typeface="微软雅黑" panose="020B0503020204020204" pitchFamily="34" charset="-122"/>
                <a:cs typeface="楷体" panose="02010609060101010101" charset="-122"/>
              </a:rPr>
              <a:t>才</a:t>
            </a:r>
            <a:r>
              <a:rPr b="1" spc="60" dirty="0">
                <a:solidFill>
                  <a:srgbClr val="FF0000"/>
                </a:solidFill>
                <a:latin typeface="微软雅黑" panose="020B0503020204020204" pitchFamily="34" charset="-122"/>
                <a:ea typeface="微软雅黑" panose="020B0503020204020204" pitchFamily="34" charset="-122"/>
                <a:cs typeface="楷体" panose="02010609060101010101" charset="-122"/>
              </a:rPr>
              <a:t>培</a:t>
            </a:r>
            <a:r>
              <a:rPr b="1" spc="70" dirty="0">
                <a:solidFill>
                  <a:srgbClr val="FF0000"/>
                </a:solidFill>
                <a:latin typeface="微软雅黑" panose="020B0503020204020204" pitchFamily="34" charset="-122"/>
                <a:ea typeface="微软雅黑" panose="020B0503020204020204" pitchFamily="34" charset="-122"/>
                <a:cs typeface="楷体" panose="02010609060101010101" charset="-122"/>
              </a:rPr>
              <a:t>养</a:t>
            </a:r>
            <a:r>
              <a:rPr b="1" spc="60" dirty="0">
                <a:solidFill>
                  <a:srgbClr val="FF0000"/>
                </a:solidFill>
                <a:latin typeface="微软雅黑" panose="020B0503020204020204" pitchFamily="34" charset="-122"/>
                <a:ea typeface="微软雅黑" panose="020B0503020204020204" pitchFamily="34" charset="-122"/>
                <a:cs typeface="楷体" panose="02010609060101010101" charset="-122"/>
              </a:rPr>
              <a:t>、</a:t>
            </a:r>
            <a:r>
              <a:rPr b="1" spc="20" dirty="0">
                <a:solidFill>
                  <a:srgbClr val="FF0000"/>
                </a:solidFill>
                <a:latin typeface="微软雅黑" panose="020B0503020204020204" pitchFamily="34" charset="-122"/>
                <a:ea typeface="微软雅黑" panose="020B0503020204020204" pitchFamily="34" charset="-122"/>
                <a:cs typeface="楷体" panose="02010609060101010101" charset="-122"/>
              </a:rPr>
              <a:t>国</a:t>
            </a:r>
            <a:r>
              <a:rPr b="1" spc="60" dirty="0">
                <a:solidFill>
                  <a:srgbClr val="FF0000"/>
                </a:solidFill>
                <a:latin typeface="微软雅黑" panose="020B0503020204020204" pitchFamily="34" charset="-122"/>
                <a:ea typeface="微软雅黑" panose="020B0503020204020204" pitchFamily="34" charset="-122"/>
                <a:cs typeface="楷体" panose="02010609060101010101" charset="-122"/>
              </a:rPr>
              <a:t>际治理合</a:t>
            </a:r>
            <a:r>
              <a:rPr b="1" spc="40" dirty="0">
                <a:solidFill>
                  <a:srgbClr val="FF0000"/>
                </a:solidFill>
                <a:latin typeface="微软雅黑" panose="020B0503020204020204" pitchFamily="34" charset="-122"/>
                <a:ea typeface="微软雅黑" panose="020B0503020204020204" pitchFamily="34" charset="-122"/>
                <a:cs typeface="楷体" panose="02010609060101010101" charset="-122"/>
              </a:rPr>
              <a:t>作</a:t>
            </a:r>
            <a:r>
              <a:rPr b="1" spc="60" dirty="0">
                <a:solidFill>
                  <a:prstClr val="black"/>
                </a:solidFill>
                <a:latin typeface="微软雅黑" panose="020B0503020204020204" pitchFamily="34" charset="-122"/>
                <a:ea typeface="微软雅黑" panose="020B0503020204020204" pitchFamily="34" charset="-122"/>
                <a:cs typeface="楷体" panose="02010609060101010101" charset="-122"/>
              </a:rPr>
              <a:t>等国家</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责</a:t>
            </a:r>
            <a:r>
              <a:rPr b="1" spc="70" dirty="0">
                <a:solidFill>
                  <a:prstClr val="black"/>
                </a:solidFill>
                <a:latin typeface="微软雅黑" panose="020B0503020204020204" pitchFamily="34" charset="-122"/>
                <a:ea typeface="微软雅黑" panose="020B0503020204020204" pitchFamily="34" charset="-122"/>
                <a:cs typeface="楷体" panose="02010609060101010101" charset="-122"/>
              </a:rPr>
              <a:t>任</a:t>
            </a:r>
            <a:r>
              <a:rPr b="1" spc="60" dirty="0">
                <a:solidFill>
                  <a:prstClr val="black"/>
                </a:solidFill>
                <a:latin typeface="微软雅黑" panose="020B0503020204020204" pitchFamily="34" charset="-122"/>
                <a:ea typeface="微软雅黑" panose="020B0503020204020204" pitchFamily="34" charset="-122"/>
                <a:cs typeface="楷体" panose="02010609060101010101" charset="-122"/>
              </a:rPr>
              <a:t>，整体阐</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述</a:t>
            </a:r>
            <a:r>
              <a:rPr b="1" spc="60" dirty="0">
                <a:solidFill>
                  <a:prstClr val="black"/>
                </a:solidFill>
                <a:latin typeface="微软雅黑" panose="020B0503020204020204" pitchFamily="34" charset="-122"/>
                <a:ea typeface="微软雅黑" panose="020B0503020204020204" pitchFamily="34" charset="-122"/>
                <a:cs typeface="楷体" panose="02010609060101010101" charset="-122"/>
              </a:rPr>
              <a:t>了我国</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网</a:t>
            </a:r>
            <a:r>
              <a:rPr b="1" spc="60" dirty="0">
                <a:solidFill>
                  <a:prstClr val="black"/>
                </a:solidFill>
                <a:latin typeface="微软雅黑" panose="020B0503020204020204" pitchFamily="34" charset="-122"/>
                <a:ea typeface="微软雅黑" panose="020B0503020204020204" pitchFamily="34" charset="-122"/>
                <a:cs typeface="楷体" panose="02010609060101010101" charset="-122"/>
              </a:rPr>
              <a:t>络安全</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的</a:t>
            </a:r>
            <a:r>
              <a:rPr b="1" spc="60" dirty="0">
                <a:solidFill>
                  <a:prstClr val="black"/>
                </a:solidFill>
                <a:latin typeface="微软雅黑" panose="020B0503020204020204" pitchFamily="34" charset="-122"/>
                <a:ea typeface="微软雅黑" panose="020B0503020204020204" pitchFamily="34" charset="-122"/>
                <a:cs typeface="楷体" panose="02010609060101010101" charset="-122"/>
              </a:rPr>
              <a:t>各</a:t>
            </a:r>
            <a:r>
              <a:rPr b="1" spc="-10" dirty="0">
                <a:solidFill>
                  <a:prstClr val="black"/>
                </a:solidFill>
                <a:latin typeface="微软雅黑" panose="020B0503020204020204" pitchFamily="34" charset="-122"/>
                <a:ea typeface="微软雅黑" panose="020B0503020204020204" pitchFamily="34" charset="-122"/>
                <a:cs typeface="楷体" panose="02010609060101010101" charset="-122"/>
              </a:rPr>
              <a:t>项 </a:t>
            </a:r>
            <a:r>
              <a:rPr b="1" spc="25" dirty="0">
                <a:solidFill>
                  <a:prstClr val="black"/>
                </a:solidFill>
                <a:latin typeface="微软雅黑" panose="020B0503020204020204" pitchFamily="34" charset="-122"/>
                <a:ea typeface="微软雅黑" panose="020B0503020204020204" pitchFamily="34" charset="-122"/>
                <a:cs typeface="楷体" panose="02010609060101010101" charset="-122"/>
              </a:rPr>
              <a:t>大</a:t>
            </a:r>
            <a:r>
              <a:rPr b="1" spc="-5" dirty="0">
                <a:solidFill>
                  <a:prstClr val="black"/>
                </a:solidFill>
                <a:latin typeface="微软雅黑" panose="020B0503020204020204" pitchFamily="34" charset="-122"/>
                <a:ea typeface="微软雅黑" panose="020B0503020204020204" pitchFamily="34" charset="-122"/>
                <a:cs typeface="楷体" panose="02010609060101010101" charset="-122"/>
              </a:rPr>
              <a:t>政方</a:t>
            </a:r>
            <a:r>
              <a:rPr b="1" spc="25" dirty="0">
                <a:solidFill>
                  <a:prstClr val="black"/>
                </a:solidFill>
                <a:latin typeface="微软雅黑" panose="020B0503020204020204" pitchFamily="34" charset="-122"/>
                <a:ea typeface="微软雅黑" panose="020B0503020204020204" pitchFamily="34" charset="-122"/>
                <a:cs typeface="楷体" panose="02010609060101010101" charset="-122"/>
              </a:rPr>
              <a:t>针</a:t>
            </a:r>
            <a:r>
              <a:rPr b="1" spc="-5" dirty="0">
                <a:solidFill>
                  <a:prstClr val="black"/>
                </a:solidFill>
                <a:latin typeface="微软雅黑" panose="020B0503020204020204" pitchFamily="34" charset="-122"/>
                <a:ea typeface="微软雅黑" panose="020B0503020204020204" pitchFamily="34" charset="-122"/>
                <a:cs typeface="楷体" panose="02010609060101010101" charset="-122"/>
              </a:rPr>
              <a:t>，描</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绘</a:t>
            </a:r>
            <a:r>
              <a:rPr b="1" spc="-5" dirty="0">
                <a:solidFill>
                  <a:prstClr val="black"/>
                </a:solidFill>
                <a:latin typeface="微软雅黑" panose="020B0503020204020204" pitchFamily="34" charset="-122"/>
                <a:ea typeface="微软雅黑" panose="020B0503020204020204" pitchFamily="34" charset="-122"/>
                <a:cs typeface="楷体" panose="02010609060101010101" charset="-122"/>
              </a:rPr>
              <a:t>了网</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络</a:t>
            </a:r>
            <a:r>
              <a:rPr b="1" spc="-5" dirty="0">
                <a:solidFill>
                  <a:prstClr val="black"/>
                </a:solidFill>
                <a:latin typeface="微软雅黑" panose="020B0503020204020204" pitchFamily="34" charset="-122"/>
                <a:ea typeface="微软雅黑" panose="020B0503020204020204" pitchFamily="34" charset="-122"/>
                <a:cs typeface="楷体" panose="02010609060101010101" charset="-122"/>
              </a:rPr>
              <a:t>安</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全</a:t>
            </a:r>
            <a:r>
              <a:rPr b="1" spc="-5" dirty="0">
                <a:solidFill>
                  <a:prstClr val="black"/>
                </a:solidFill>
                <a:latin typeface="微软雅黑" panose="020B0503020204020204" pitchFamily="34" charset="-122"/>
                <a:ea typeface="微软雅黑" panose="020B0503020204020204" pitchFamily="34" charset="-122"/>
                <a:cs typeface="楷体" panose="02010609060101010101" charset="-122"/>
              </a:rPr>
              <a:t>建设</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的</a:t>
            </a:r>
            <a:r>
              <a:rPr b="1" spc="-5" dirty="0">
                <a:solidFill>
                  <a:prstClr val="black"/>
                </a:solidFill>
                <a:latin typeface="微软雅黑" panose="020B0503020204020204" pitchFamily="34" charset="-122"/>
                <a:ea typeface="微软雅黑" panose="020B0503020204020204" pitchFamily="34" charset="-122"/>
                <a:cs typeface="楷体" panose="02010609060101010101" charset="-122"/>
              </a:rPr>
              <a:t>宏伟</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蓝</a:t>
            </a:r>
            <a:r>
              <a:rPr b="1" spc="10" dirty="0">
                <a:solidFill>
                  <a:prstClr val="black"/>
                </a:solidFill>
                <a:latin typeface="微软雅黑" panose="020B0503020204020204" pitchFamily="34" charset="-122"/>
                <a:ea typeface="微软雅黑" panose="020B0503020204020204" pitchFamily="34" charset="-122"/>
                <a:cs typeface="楷体" panose="02010609060101010101" charset="-122"/>
              </a:rPr>
              <a:t>图</a:t>
            </a:r>
            <a:r>
              <a:rPr b="1" spc="-5" dirty="0">
                <a:solidFill>
                  <a:prstClr val="black"/>
                </a:solidFill>
                <a:latin typeface="微软雅黑" panose="020B0503020204020204" pitchFamily="34" charset="-122"/>
                <a:ea typeface="微软雅黑" panose="020B0503020204020204" pitchFamily="34" charset="-122"/>
                <a:cs typeface="楷体" panose="02010609060101010101" charset="-122"/>
              </a:rPr>
              <a:t>。</a:t>
            </a:r>
            <a:endParaRPr dirty="0">
              <a:solidFill>
                <a:prstClr val="black"/>
              </a:solidFill>
              <a:latin typeface="微软雅黑" panose="020B0503020204020204" pitchFamily="34" charset="-122"/>
              <a:ea typeface="微软雅黑" panose="020B0503020204020204" pitchFamily="34" charset="-122"/>
              <a:cs typeface="楷体" panose="02010609060101010101" charset="-122"/>
            </a:endParaRPr>
          </a:p>
          <a:p>
            <a:pPr defTabSz="913765">
              <a:spcBef>
                <a:spcPts val="35"/>
              </a:spcBef>
            </a:pPr>
            <a:endParaRPr sz="1850" dirty="0">
              <a:solidFill>
                <a:prstClr val="black"/>
              </a:solidFill>
              <a:latin typeface="微软雅黑" panose="020B0503020204020204" pitchFamily="34" charset="-122"/>
              <a:ea typeface="微软雅黑" panose="020B0503020204020204" pitchFamily="34" charset="-122"/>
              <a:cs typeface="Times New Roman" panose="02020603050405020304"/>
            </a:endParaRPr>
          </a:p>
          <a:p>
            <a:pPr marL="868680" defTabSz="913765">
              <a:tabLst>
                <a:tab pos="1600200" algn="l"/>
              </a:tabLst>
            </a:pP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第四条	</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国家制定完善网络安全战略</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47107"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47108" name="Text Placeholder 1"/>
          <p:cNvSpPr>
            <a:spLocks noChangeArrowheads="1"/>
          </p:cNvSpPr>
          <p:nvPr/>
        </p:nvSpPr>
        <p:spPr bwMode="auto">
          <a:xfrm>
            <a:off x="431800" y="844551"/>
            <a:ext cx="9601200" cy="768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1865">
                <a:sym typeface="Arial" panose="020B0604020202020204" pitchFamily="34" charset="0"/>
              </a:rPr>
              <a:t> </a:t>
            </a:r>
            <a:r>
              <a:rPr lang="en-US" altLang="zh-CN" sz="1865">
                <a:sym typeface="Arial" panose="020B0604020202020204" pitchFamily="34" charset="0"/>
              </a:rPr>
              <a:t>App </a:t>
            </a:r>
            <a:r>
              <a:rPr lang="zh-CN" altLang="en-US" sz="1865">
                <a:sym typeface="Arial" panose="020B0604020202020204" pitchFamily="34" charset="0"/>
              </a:rPr>
              <a:t>收集个人信息权限</a:t>
            </a:r>
          </a:p>
        </p:txBody>
      </p:sp>
      <p:graphicFrame>
        <p:nvGraphicFramePr>
          <p:cNvPr id="2365" name="表格 2"/>
          <p:cNvGraphicFramePr>
            <a:graphicFrameLocks noGrp="1"/>
          </p:cNvGraphicFramePr>
          <p:nvPr/>
        </p:nvGraphicFramePr>
        <p:xfrm>
          <a:off x="256118" y="1430867"/>
          <a:ext cx="11601449" cy="5336117"/>
        </p:xfrm>
        <a:graphic>
          <a:graphicData uri="http://schemas.openxmlformats.org/drawingml/2006/table">
            <a:tbl>
              <a:tblPr/>
              <a:tblGrid>
                <a:gridCol w="1615016">
                  <a:extLst>
                    <a:ext uri="{9D8B030D-6E8A-4147-A177-3AD203B41FA5}">
                      <a16:colId xmlns:a16="http://schemas.microsoft.com/office/drawing/2014/main" val="20000"/>
                    </a:ext>
                  </a:extLst>
                </a:gridCol>
                <a:gridCol w="2159000">
                  <a:extLst>
                    <a:ext uri="{9D8B030D-6E8A-4147-A177-3AD203B41FA5}">
                      <a16:colId xmlns:a16="http://schemas.microsoft.com/office/drawing/2014/main" val="20001"/>
                    </a:ext>
                  </a:extLst>
                </a:gridCol>
                <a:gridCol w="1056217">
                  <a:extLst>
                    <a:ext uri="{9D8B030D-6E8A-4147-A177-3AD203B41FA5}">
                      <a16:colId xmlns:a16="http://schemas.microsoft.com/office/drawing/2014/main" val="20002"/>
                    </a:ext>
                  </a:extLst>
                </a:gridCol>
                <a:gridCol w="1054100">
                  <a:extLst>
                    <a:ext uri="{9D8B030D-6E8A-4147-A177-3AD203B41FA5}">
                      <a16:colId xmlns:a16="http://schemas.microsoft.com/office/drawing/2014/main" val="20003"/>
                    </a:ext>
                  </a:extLst>
                </a:gridCol>
                <a:gridCol w="1054100">
                  <a:extLst>
                    <a:ext uri="{9D8B030D-6E8A-4147-A177-3AD203B41FA5}">
                      <a16:colId xmlns:a16="http://schemas.microsoft.com/office/drawing/2014/main" val="20004"/>
                    </a:ext>
                  </a:extLst>
                </a:gridCol>
                <a:gridCol w="1056216">
                  <a:extLst>
                    <a:ext uri="{9D8B030D-6E8A-4147-A177-3AD203B41FA5}">
                      <a16:colId xmlns:a16="http://schemas.microsoft.com/office/drawing/2014/main" val="20005"/>
                    </a:ext>
                  </a:extLst>
                </a:gridCol>
                <a:gridCol w="1054100">
                  <a:extLst>
                    <a:ext uri="{9D8B030D-6E8A-4147-A177-3AD203B41FA5}">
                      <a16:colId xmlns:a16="http://schemas.microsoft.com/office/drawing/2014/main" val="20006"/>
                    </a:ext>
                  </a:extLst>
                </a:gridCol>
                <a:gridCol w="1217084">
                  <a:extLst>
                    <a:ext uri="{9D8B030D-6E8A-4147-A177-3AD203B41FA5}">
                      <a16:colId xmlns:a16="http://schemas.microsoft.com/office/drawing/2014/main" val="20007"/>
                    </a:ext>
                  </a:extLst>
                </a:gridCol>
                <a:gridCol w="1335616">
                  <a:extLst>
                    <a:ext uri="{9D8B030D-6E8A-4147-A177-3AD203B41FA5}">
                      <a16:colId xmlns:a16="http://schemas.microsoft.com/office/drawing/2014/main" val="20008"/>
                    </a:ext>
                  </a:extLst>
                </a:gridCol>
              </a:tblGrid>
              <a:tr h="764117">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类别</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APP</a:t>
                      </a: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名称与版本号</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读取</a:t>
                      </a:r>
                    </a:p>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通讯录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编辑</a:t>
                      </a:r>
                    </a:p>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通讯录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获取</a:t>
                      </a:r>
                    </a:p>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应用账户</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访问</a:t>
                      </a:r>
                    </a:p>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精准定位</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访问</a:t>
                      </a:r>
                    </a:p>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粗略位置</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申请收集个人信息相关权限数</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不同意开启，</a:t>
                      </a:r>
                    </a:p>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则</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App </a:t>
                      </a: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无法安装或运行的权限数</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extLst>
                  <a:ext uri="{0D108BD9-81ED-4DB2-BD59-A6C34878D82A}">
                    <a16:rowId xmlns:a16="http://schemas.microsoft.com/office/drawing/2014/main" val="10000"/>
                  </a:ext>
                </a:extLst>
              </a:tr>
              <a:tr h="254000">
                <a:tc rowSpan="3">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网上购物</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京东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7.5.2</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11</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淘宝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8.6.10</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天猫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8.7.0</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54000">
                <a:tc rowSpan="3">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地图导航</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百度地图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10.8.13</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高德地图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9.02.0.2168</a:t>
                      </a:r>
                    </a:p>
                  </a:txBody>
                  <a:tcPr marL="87873" marR="7323" marT="7323" marB="0"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腾讯地图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8.5.5</a:t>
                      </a:r>
                    </a:p>
                  </a:txBody>
                  <a:tcPr marL="87873" marR="7323" marT="7323" marB="0"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54000">
                <a:tc rowSpan="3">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工具软件</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腾讯手机管家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7.14.0</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22</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360 </a:t>
                      </a: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手机卫士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8.1.0</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23</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11</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cs typeface="Arial" panose="020B0604020202020204" pitchFamily="34" charset="0"/>
                        </a:rPr>
                        <a:t>QQ </a:t>
                      </a: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同步助手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6.9.11</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19</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19</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54000">
                <a:tc rowSpan="3">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输入法</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搜狗输入法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8.3</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11</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extLst>
                  <a:ext uri="{0D108BD9-81ED-4DB2-BD59-A6C34878D82A}">
                    <a16:rowId xmlns:a16="http://schemas.microsoft.com/office/drawing/2014/main" val="10010"/>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讯飞输入法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8.1.8872</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extLst>
                  <a:ext uri="{0D108BD9-81ED-4DB2-BD59-A6C34878D82A}">
                    <a16:rowId xmlns:a16="http://schemas.microsoft.com/office/drawing/2014/main" val="10011"/>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百度输入法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8.5.3.10</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85FFBC"/>
                    </a:solidFill>
                  </a:tcPr>
                </a:tc>
                <a:extLst>
                  <a:ext uri="{0D108BD9-81ED-4DB2-BD59-A6C34878D82A}">
                    <a16:rowId xmlns:a16="http://schemas.microsoft.com/office/drawing/2014/main" val="10012"/>
                  </a:ext>
                </a:extLst>
              </a:tr>
              <a:tr h="254000">
                <a:tc rowSpan="3">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网络游戏</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王者荣耀</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1.44.1.5</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12</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12</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extLst>
                  <a:ext uri="{0D108BD9-81ED-4DB2-BD59-A6C34878D82A}">
                    <a16:rowId xmlns:a16="http://schemas.microsoft.com/office/drawing/2014/main" val="10013"/>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绝地求生</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刺激战场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0.14.5 </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extLst>
                  <a:ext uri="{0D108BD9-81ED-4DB2-BD59-A6C34878D82A}">
                    <a16:rowId xmlns:a16="http://schemas.microsoft.com/office/drawing/2014/main" val="10014"/>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开心消消乐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1.66</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B494B"/>
                    </a:solidFill>
                  </a:tcPr>
                </a:tc>
                <a:extLst>
                  <a:ext uri="{0D108BD9-81ED-4DB2-BD59-A6C34878D82A}">
                    <a16:rowId xmlns:a16="http://schemas.microsoft.com/office/drawing/2014/main" val="10015"/>
                  </a:ext>
                </a:extLst>
              </a:tr>
              <a:tr h="254000">
                <a:tc rowSpan="3">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影音娱乐</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爱奇艺</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10.4.0 </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11</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腾讯视频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6.9.5.18490</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7"/>
                  </a:ext>
                </a:extLst>
              </a:tr>
              <a:tr h="254000">
                <a:tc vMerge="1">
                  <a:txBody>
                    <a:bodyPr/>
                    <a:lstStyle/>
                    <a:p>
                      <a:endParaRPr lang="zh-CN"/>
                    </a:p>
                  </a:txBody>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网易云音乐 </a:t>
                      </a: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6.1.1 </a:t>
                      </a:r>
                    </a:p>
                  </a:txBody>
                  <a:tcPr marL="8787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3</a:t>
                      </a:r>
                    </a:p>
                  </a:txBody>
                  <a:tcPr marL="7323" marR="7323" marT="7323"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8"/>
                  </a:ext>
                </a:extLst>
              </a:tr>
            </a:tbl>
          </a:graphicData>
        </a:graphic>
      </p:graphicFrame>
      <p:sp>
        <p:nvSpPr>
          <p:cNvPr id="47299"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手机 </a:t>
            </a:r>
            <a:r>
              <a:rPr lang="ko-KR" altLang="en-US" sz="4265">
                <a:solidFill>
                  <a:schemeClr val="bg1"/>
                </a:solidFill>
                <a:sym typeface="Arial" panose="020B0604020202020204" pitchFamily="34" charset="0"/>
              </a:rPr>
              <a:t> </a:t>
            </a:r>
            <a:r>
              <a:rPr lang="en-US" altLang="ko-KR" sz="4265">
                <a:solidFill>
                  <a:schemeClr val="bg1"/>
                </a:solidFill>
                <a:sym typeface="Arial" panose="020B0604020202020204" pitchFamily="34" charset="0"/>
              </a:rPr>
              <a:t>&amp;  </a:t>
            </a:r>
            <a:r>
              <a:rPr lang="zh-CN" altLang="en-US" sz="4265">
                <a:solidFill>
                  <a:schemeClr val="bg1"/>
                </a:solidFill>
                <a:sym typeface="Arial" panose="020B0604020202020204" pitchFamily="34" charset="0"/>
              </a:rPr>
              <a:t>无线网络</a:t>
            </a: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securityì ëí ì´ë¯¸ì§ ê²ìê²°ê³¼"/>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400" y="2499785"/>
            <a:ext cx="3371851" cy="33718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Rectangle 2"/>
          <p:cNvSpPr>
            <a:spLocks noChangeArrowheads="1"/>
          </p:cNvSpPr>
          <p:nvPr/>
        </p:nvSpPr>
        <p:spPr bwMode="auto">
          <a:xfrm>
            <a:off x="0" y="1"/>
            <a:ext cx="12192000" cy="1028700"/>
          </a:xfrm>
          <a:prstGeom prst="rect">
            <a:avLst/>
          </a:prstGeom>
          <a:solidFill>
            <a:srgbClr val="3F3F3F"/>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49156" name="Rectangle 1"/>
          <p:cNvSpPr>
            <a:spLocks noChangeArrowheads="1"/>
          </p:cNvSpPr>
          <p:nvPr/>
        </p:nvSpPr>
        <p:spPr bwMode="auto">
          <a:xfrm rot="10800000">
            <a:off x="1" y="1"/>
            <a:ext cx="258233" cy="1028700"/>
          </a:xfrm>
          <a:prstGeom prst="rect">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a:sym typeface="Arial" panose="020B0604020202020204" pitchFamily="34" charset="0"/>
            </a:endParaRPr>
          </a:p>
        </p:txBody>
      </p:sp>
      <p:sp>
        <p:nvSpPr>
          <p:cNvPr id="49157" name="Text Placeholder 1"/>
          <p:cNvSpPr>
            <a:spLocks noChangeArrowheads="1"/>
          </p:cNvSpPr>
          <p:nvPr/>
        </p:nvSpPr>
        <p:spPr bwMode="auto">
          <a:xfrm>
            <a:off x="431800" y="165101"/>
            <a:ext cx="9601200" cy="7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4265">
                <a:solidFill>
                  <a:schemeClr val="bg1"/>
                </a:solidFill>
                <a:sym typeface="Arial" panose="020B0604020202020204" pitchFamily="34" charset="0"/>
              </a:rPr>
              <a:t>手机 </a:t>
            </a:r>
            <a:r>
              <a:rPr lang="ko-KR" altLang="en-US" sz="4265">
                <a:solidFill>
                  <a:schemeClr val="bg1"/>
                </a:solidFill>
                <a:sym typeface="Arial" panose="020B0604020202020204" pitchFamily="34" charset="0"/>
              </a:rPr>
              <a:t> </a:t>
            </a:r>
            <a:r>
              <a:rPr lang="en-US" altLang="ko-KR" sz="4265">
                <a:solidFill>
                  <a:schemeClr val="bg1"/>
                </a:solidFill>
                <a:sym typeface="Arial" panose="020B0604020202020204" pitchFamily="34" charset="0"/>
              </a:rPr>
              <a:t>&amp;  </a:t>
            </a:r>
            <a:r>
              <a:rPr lang="zh-CN" altLang="en-US" sz="4265">
                <a:solidFill>
                  <a:schemeClr val="bg1"/>
                </a:solidFill>
                <a:sym typeface="Arial" panose="020B0604020202020204" pitchFamily="34" charset="0"/>
              </a:rPr>
              <a:t>无线网络</a:t>
            </a:r>
          </a:p>
        </p:txBody>
      </p:sp>
      <p:sp>
        <p:nvSpPr>
          <p:cNvPr id="49158" name="Block Arc 20"/>
          <p:cNvSpPr>
            <a:spLocks noChangeArrowheads="1"/>
          </p:cNvSpPr>
          <p:nvPr/>
        </p:nvSpPr>
        <p:spPr bwMode="auto">
          <a:xfrm rot="5400000">
            <a:off x="648759" y="1990726"/>
            <a:ext cx="4633384" cy="4385733"/>
          </a:xfrm>
          <a:custGeom>
            <a:avLst/>
            <a:gdLst>
              <a:gd name="T0" fmla="*/ 1737519 w 21600"/>
              <a:gd name="T1" fmla="*/ 3289300 h 21600"/>
              <a:gd name="T2" fmla="*/ 2682697 w 21600"/>
              <a:gd name="T3" fmla="*/ 1628051 h 21600"/>
              <a:gd name="T4" fmla="*/ 1737519 w 21600"/>
              <a:gd name="T5" fmla="*/ 1789623 h 21600"/>
              <a:gd name="T6" fmla="*/ 792341 w 21600"/>
              <a:gd name="T7" fmla="*/ 1628051 h 21600"/>
              <a:gd name="T8" fmla="*/ 0 60000 65536"/>
              <a:gd name="T9" fmla="*/ 0 60000 65536"/>
              <a:gd name="T10" fmla="*/ 0 60000 65536"/>
              <a:gd name="T11" fmla="*/ 0 60000 65536"/>
              <a:gd name="T12" fmla="*/ 21598 w 21600"/>
              <a:gd name="T13" fmla="*/ 0 h 21600"/>
              <a:gd name="T14" fmla="*/ 2 w 21600"/>
              <a:gd name="T15" fmla="*/ 10781 h 21600"/>
            </a:gdLst>
            <a:ahLst/>
            <a:cxnLst>
              <a:cxn ang="T8">
                <a:pos x="T0" y="T1"/>
              </a:cxn>
              <a:cxn ang="T9">
                <a:pos x="T2" y="T3"/>
              </a:cxn>
              <a:cxn ang="T10">
                <a:pos x="T4" y="T5"/>
              </a:cxn>
              <a:cxn ang="T11">
                <a:pos x="T6" y="T7"/>
              </a:cxn>
            </a:cxnLst>
            <a:rect l="T12" t="T13" r="T14" b="T15"/>
            <a:pathLst>
              <a:path w="21600" h="21600">
                <a:moveTo>
                  <a:pt x="11751" y="10782"/>
                </a:moveTo>
                <a:cubicBezTo>
                  <a:pt x="11751" y="10788"/>
                  <a:pt x="11752" y="10794"/>
                  <a:pt x="11752" y="10800"/>
                </a:cubicBezTo>
                <a:cubicBezTo>
                  <a:pt x="11752" y="11325"/>
                  <a:pt x="11325" y="11752"/>
                  <a:pt x="10800" y="11752"/>
                </a:cubicBezTo>
                <a:cubicBezTo>
                  <a:pt x="10274" y="11752"/>
                  <a:pt x="9848" y="11325"/>
                  <a:pt x="9848" y="10800"/>
                </a:cubicBezTo>
                <a:cubicBezTo>
                  <a:pt x="9848" y="10794"/>
                  <a:pt x="9848" y="10788"/>
                  <a:pt x="9848" y="10782"/>
                </a:cubicBezTo>
                <a:lnTo>
                  <a:pt x="1" y="10600"/>
                </a:lnTo>
                <a:cubicBezTo>
                  <a:pt x="0" y="10667"/>
                  <a:pt x="0" y="10733"/>
                  <a:pt x="0" y="10800"/>
                </a:cubicBezTo>
                <a:cubicBezTo>
                  <a:pt x="0" y="16764"/>
                  <a:pt x="4835" y="21600"/>
                  <a:pt x="10800" y="21600"/>
                </a:cubicBezTo>
                <a:cubicBezTo>
                  <a:pt x="16764" y="21600"/>
                  <a:pt x="21600" y="16764"/>
                  <a:pt x="21600" y="10800"/>
                </a:cubicBezTo>
                <a:cubicBezTo>
                  <a:pt x="21600" y="10733"/>
                  <a:pt x="21599" y="10667"/>
                  <a:pt x="21598" y="10600"/>
                </a:cubicBezTo>
                <a:lnTo>
                  <a:pt x="11751" y="10782"/>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grpSp>
        <p:nvGrpSpPr>
          <p:cNvPr id="49159" name="Group 515"/>
          <p:cNvGrpSpPr/>
          <p:nvPr/>
        </p:nvGrpSpPr>
        <p:grpSpPr bwMode="auto">
          <a:xfrm>
            <a:off x="4271434" y="2275418"/>
            <a:ext cx="6625167" cy="586316"/>
            <a:chOff x="3584848" y="2077827"/>
            <a:chExt cx="4968552" cy="440533"/>
          </a:xfrm>
        </p:grpSpPr>
        <p:sp>
          <p:nvSpPr>
            <p:cNvPr id="49175" name="TG_AutoShape 111"/>
            <p:cNvSpPr>
              <a:spLocks noChangeArrowheads="1"/>
            </p:cNvSpPr>
            <p:nvPr/>
          </p:nvSpPr>
          <p:spPr bwMode="gray">
            <a:xfrm>
              <a:off x="3584848" y="2103679"/>
              <a:ext cx="4968552" cy="388829"/>
            </a:xfrm>
            <a:prstGeom prst="roundRect">
              <a:avLst>
                <a:gd name="adj" fmla="val 50000"/>
              </a:avLst>
            </a:prstGeom>
            <a:solidFill>
              <a:srgbClr val="FFFFFF"/>
            </a:solidFill>
            <a:ln w="25400" algn="ctr">
              <a:solidFill>
                <a:srgbClr val="EB494B"/>
              </a:solid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a:ea typeface="宋体" panose="02010600030101010101" pitchFamily="2" charset="-122"/>
                  <a:sym typeface="Arial" panose="020B0604020202020204" pitchFamily="34" charset="0"/>
                </a:rPr>
                <a:t>运营体系的周期性更新</a:t>
              </a:r>
            </a:p>
          </p:txBody>
        </p:sp>
        <p:sp>
          <p:nvSpPr>
            <p:cNvPr id="49176" name="Oval 145"/>
            <p:cNvSpPr>
              <a:spLocks noChangeArrowheads="1"/>
            </p:cNvSpPr>
            <p:nvPr/>
          </p:nvSpPr>
          <p:spPr bwMode="gray">
            <a:xfrm>
              <a:off x="3584848" y="2077827"/>
              <a:ext cx="440531" cy="440533"/>
            </a:xfrm>
            <a:prstGeom prst="ellipse">
              <a:avLst/>
            </a:prstGeom>
            <a:solidFill>
              <a:srgbClr val="EB494B"/>
            </a:solidFill>
            <a:ln w="38100" algn="ctr">
              <a:solidFill>
                <a:srgbClr val="FFFFFF"/>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ko-KR" sz="3200">
                  <a:solidFill>
                    <a:schemeClr val="bg1"/>
                  </a:solidFill>
                  <a:ea typeface="Gulim" panose="020B0600000101010101" pitchFamily="34" charset="-127"/>
                  <a:sym typeface="Arial" panose="020B0604020202020204" pitchFamily="34" charset="0"/>
                </a:rPr>
                <a:t>1</a:t>
              </a:r>
            </a:p>
          </p:txBody>
        </p:sp>
      </p:grpSp>
      <p:grpSp>
        <p:nvGrpSpPr>
          <p:cNvPr id="49160" name="Group 518"/>
          <p:cNvGrpSpPr/>
          <p:nvPr/>
        </p:nvGrpSpPr>
        <p:grpSpPr bwMode="auto">
          <a:xfrm>
            <a:off x="4684185" y="3128434"/>
            <a:ext cx="6623049" cy="586317"/>
            <a:chOff x="3584848" y="2919486"/>
            <a:chExt cx="4968552" cy="440533"/>
          </a:xfrm>
        </p:grpSpPr>
        <p:sp>
          <p:nvSpPr>
            <p:cNvPr id="49173" name="TG_AutoShape 108"/>
            <p:cNvSpPr>
              <a:spLocks noChangeArrowheads="1"/>
            </p:cNvSpPr>
            <p:nvPr/>
          </p:nvSpPr>
          <p:spPr bwMode="gray">
            <a:xfrm>
              <a:off x="3584848" y="2945397"/>
              <a:ext cx="4968552" cy="389189"/>
            </a:xfrm>
            <a:prstGeom prst="roundRect">
              <a:avLst>
                <a:gd name="adj" fmla="val 50000"/>
              </a:avLst>
            </a:prstGeom>
            <a:solidFill>
              <a:srgbClr val="FFFFFF"/>
            </a:solidFill>
            <a:ln w="25400" algn="ctr">
              <a:solidFill>
                <a:srgbClr val="3F3F3F"/>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a:ea typeface="宋体" panose="02010600030101010101" pitchFamily="2" charset="-122"/>
                  <a:sym typeface="Arial" panose="020B0604020202020204" pitchFamily="34" charset="0"/>
                </a:rPr>
                <a:t>设置解锁密码</a:t>
              </a:r>
            </a:p>
          </p:txBody>
        </p:sp>
        <p:sp>
          <p:nvSpPr>
            <p:cNvPr id="49174" name="Oval 146"/>
            <p:cNvSpPr>
              <a:spLocks noChangeArrowheads="1"/>
            </p:cNvSpPr>
            <p:nvPr/>
          </p:nvSpPr>
          <p:spPr bwMode="gray">
            <a:xfrm>
              <a:off x="3584848" y="2919486"/>
              <a:ext cx="440531" cy="440533"/>
            </a:xfrm>
            <a:prstGeom prst="ellipse">
              <a:avLst/>
            </a:prstGeom>
            <a:solidFill>
              <a:srgbClr val="3F3F3F"/>
            </a:solidFill>
            <a:ln w="38100" algn="ctr">
              <a:solidFill>
                <a:srgbClr val="FFFFFF"/>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ko-KR" sz="3200">
                  <a:solidFill>
                    <a:schemeClr val="bg1"/>
                  </a:solidFill>
                  <a:ea typeface="Gulim" panose="020B0600000101010101" pitchFamily="34" charset="-127"/>
                  <a:sym typeface="Arial" panose="020B0604020202020204" pitchFamily="34" charset="0"/>
                </a:rPr>
                <a:t>2</a:t>
              </a:r>
            </a:p>
          </p:txBody>
        </p:sp>
      </p:grpSp>
      <p:grpSp>
        <p:nvGrpSpPr>
          <p:cNvPr id="49161" name="Group 521"/>
          <p:cNvGrpSpPr/>
          <p:nvPr/>
        </p:nvGrpSpPr>
        <p:grpSpPr bwMode="auto">
          <a:xfrm>
            <a:off x="4889501" y="4002618"/>
            <a:ext cx="6625167" cy="586316"/>
            <a:chOff x="3584848" y="3748355"/>
            <a:chExt cx="4968552" cy="440533"/>
          </a:xfrm>
        </p:grpSpPr>
        <p:sp>
          <p:nvSpPr>
            <p:cNvPr id="49171" name="TG_AutoShape 110"/>
            <p:cNvSpPr>
              <a:spLocks noChangeArrowheads="1"/>
            </p:cNvSpPr>
            <p:nvPr/>
          </p:nvSpPr>
          <p:spPr bwMode="gray">
            <a:xfrm>
              <a:off x="3584848" y="3774207"/>
              <a:ext cx="4968552" cy="388829"/>
            </a:xfrm>
            <a:prstGeom prst="roundRect">
              <a:avLst>
                <a:gd name="adj" fmla="val 50000"/>
              </a:avLst>
            </a:prstGeom>
            <a:solidFill>
              <a:srgbClr val="FFFFFF"/>
            </a:solidFill>
            <a:ln w="25400" algn="ctr">
              <a:solidFill>
                <a:srgbClr val="EB494B"/>
              </a:solid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a:ea typeface="宋体" panose="02010600030101010101" pitchFamily="2" charset="-122"/>
                  <a:sym typeface="Arial" panose="020B0604020202020204" pitchFamily="34" charset="0"/>
                </a:rPr>
                <a:t>正规渠道下载应用</a:t>
              </a:r>
            </a:p>
          </p:txBody>
        </p:sp>
        <p:sp>
          <p:nvSpPr>
            <p:cNvPr id="49172" name="Oval 147"/>
            <p:cNvSpPr>
              <a:spLocks noChangeArrowheads="1"/>
            </p:cNvSpPr>
            <p:nvPr/>
          </p:nvSpPr>
          <p:spPr bwMode="gray">
            <a:xfrm>
              <a:off x="3584848" y="3748355"/>
              <a:ext cx="440531" cy="440533"/>
            </a:xfrm>
            <a:prstGeom prst="ellipse">
              <a:avLst/>
            </a:prstGeom>
            <a:solidFill>
              <a:srgbClr val="EB494B"/>
            </a:solidFill>
            <a:ln w="38100" algn="ctr">
              <a:solidFill>
                <a:srgbClr val="FFFFFF"/>
              </a:solid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ko-KR" sz="3200">
                  <a:solidFill>
                    <a:schemeClr val="bg1"/>
                  </a:solidFill>
                  <a:ea typeface="Gulim" panose="020B0600000101010101" pitchFamily="34" charset="-127"/>
                  <a:sym typeface="Arial" panose="020B0604020202020204" pitchFamily="34" charset="0"/>
                </a:rPr>
                <a:t>3</a:t>
              </a:r>
            </a:p>
          </p:txBody>
        </p:sp>
      </p:grpSp>
      <p:grpSp>
        <p:nvGrpSpPr>
          <p:cNvPr id="49162" name="Group 524"/>
          <p:cNvGrpSpPr/>
          <p:nvPr/>
        </p:nvGrpSpPr>
        <p:grpSpPr bwMode="auto">
          <a:xfrm>
            <a:off x="4588933" y="4868334"/>
            <a:ext cx="6623051" cy="588433"/>
            <a:chOff x="3584848" y="4647568"/>
            <a:chExt cx="4968552" cy="440533"/>
          </a:xfrm>
        </p:grpSpPr>
        <p:sp>
          <p:nvSpPr>
            <p:cNvPr id="49169" name="TG_AutoShape 107"/>
            <p:cNvSpPr>
              <a:spLocks noChangeArrowheads="1"/>
            </p:cNvSpPr>
            <p:nvPr/>
          </p:nvSpPr>
          <p:spPr bwMode="gray">
            <a:xfrm>
              <a:off x="3584848" y="4673341"/>
              <a:ext cx="4968552" cy="389521"/>
            </a:xfrm>
            <a:prstGeom prst="roundRect">
              <a:avLst>
                <a:gd name="adj" fmla="val 50000"/>
              </a:avLst>
            </a:prstGeom>
            <a:solidFill>
              <a:srgbClr val="FFFFFF"/>
            </a:solidFill>
            <a:ln w="25400" algn="ctr">
              <a:solidFill>
                <a:srgbClr val="3F3F3F"/>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a:ea typeface="宋体" panose="02010600030101010101" pitchFamily="2" charset="-122"/>
                  <a:sym typeface="Arial" panose="020B0604020202020204" pitchFamily="34" charset="0"/>
                </a:rPr>
                <a:t>无视不明来源的网址</a:t>
              </a:r>
            </a:p>
          </p:txBody>
        </p:sp>
        <p:sp>
          <p:nvSpPr>
            <p:cNvPr id="49170" name="Oval 148"/>
            <p:cNvSpPr>
              <a:spLocks noChangeArrowheads="1"/>
            </p:cNvSpPr>
            <p:nvPr/>
          </p:nvSpPr>
          <p:spPr bwMode="gray">
            <a:xfrm>
              <a:off x="3584848" y="4647568"/>
              <a:ext cx="440531" cy="440533"/>
            </a:xfrm>
            <a:prstGeom prst="ellipse">
              <a:avLst/>
            </a:prstGeom>
            <a:solidFill>
              <a:srgbClr val="3F3F3F"/>
            </a:solidFill>
            <a:ln w="38100" algn="ctr">
              <a:solidFill>
                <a:srgbClr val="FFFFFF"/>
              </a:solid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ko-KR" sz="3200">
                  <a:solidFill>
                    <a:schemeClr val="bg1"/>
                  </a:solidFill>
                  <a:ea typeface="Gulim" panose="020B0600000101010101" pitchFamily="34" charset="-127"/>
                  <a:sym typeface="Arial" panose="020B0604020202020204" pitchFamily="34" charset="0"/>
                </a:rPr>
                <a:t>4</a:t>
              </a:r>
            </a:p>
          </p:txBody>
        </p:sp>
      </p:grpSp>
      <p:grpSp>
        <p:nvGrpSpPr>
          <p:cNvPr id="49163" name="Group 527"/>
          <p:cNvGrpSpPr/>
          <p:nvPr/>
        </p:nvGrpSpPr>
        <p:grpSpPr bwMode="auto">
          <a:xfrm>
            <a:off x="4078818" y="5738285"/>
            <a:ext cx="6625167" cy="586316"/>
            <a:chOff x="3584848" y="5521359"/>
            <a:chExt cx="4968552" cy="440533"/>
          </a:xfrm>
        </p:grpSpPr>
        <p:sp>
          <p:nvSpPr>
            <p:cNvPr id="49167" name="TG_AutoShape 109"/>
            <p:cNvSpPr>
              <a:spLocks noChangeArrowheads="1"/>
            </p:cNvSpPr>
            <p:nvPr/>
          </p:nvSpPr>
          <p:spPr bwMode="gray">
            <a:xfrm>
              <a:off x="3584848" y="5547211"/>
              <a:ext cx="4968552" cy="388829"/>
            </a:xfrm>
            <a:prstGeom prst="roundRect">
              <a:avLst>
                <a:gd name="adj" fmla="val 50000"/>
              </a:avLst>
            </a:prstGeom>
            <a:solidFill>
              <a:srgbClr val="FFFFFF"/>
            </a:solidFill>
            <a:ln w="25400" algn="ctr">
              <a:solidFill>
                <a:srgbClr val="EB494B"/>
              </a:solid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a:ea typeface="宋体" panose="02010600030101010101" pitchFamily="2" charset="-122"/>
                  <a:sym typeface="Arial" panose="020B0604020202020204" pitchFamily="34" charset="0"/>
                </a:rPr>
                <a:t>不使用无密码的免费共享无线网</a:t>
              </a:r>
            </a:p>
          </p:txBody>
        </p:sp>
        <p:sp>
          <p:nvSpPr>
            <p:cNvPr id="49168" name="Oval 149"/>
            <p:cNvSpPr>
              <a:spLocks noChangeArrowheads="1"/>
            </p:cNvSpPr>
            <p:nvPr/>
          </p:nvSpPr>
          <p:spPr bwMode="gray">
            <a:xfrm>
              <a:off x="3584848" y="5521359"/>
              <a:ext cx="440531" cy="440533"/>
            </a:xfrm>
            <a:prstGeom prst="ellipse">
              <a:avLst/>
            </a:prstGeom>
            <a:solidFill>
              <a:srgbClr val="EB494B"/>
            </a:solidFill>
            <a:ln w="38100" algn="ctr">
              <a:solidFill>
                <a:srgbClr val="FFFFFF"/>
              </a:solidFill>
              <a:rou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ko-KR" sz="3200">
                  <a:solidFill>
                    <a:schemeClr val="bg1"/>
                  </a:solidFill>
                  <a:ea typeface="Gulim" panose="020B0600000101010101" pitchFamily="34" charset="-127"/>
                  <a:sym typeface="Arial" panose="020B0604020202020204" pitchFamily="34" charset="0"/>
                </a:rPr>
                <a:t>5</a:t>
              </a:r>
            </a:p>
          </p:txBody>
        </p:sp>
      </p:grpSp>
      <p:sp>
        <p:nvSpPr>
          <p:cNvPr id="49164" name="TextBox 75"/>
          <p:cNvSpPr>
            <a:spLocks noChangeArrowheads="1"/>
          </p:cNvSpPr>
          <p:nvPr/>
        </p:nvSpPr>
        <p:spPr bwMode="auto">
          <a:xfrm>
            <a:off x="1102785" y="1289051"/>
            <a:ext cx="8832849" cy="615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a:solidFill>
                  <a:schemeClr val="accent1"/>
                </a:solidFill>
                <a:ea typeface="宋体" panose="02010600030101010101" pitchFamily="2" charset="-122"/>
                <a:sym typeface="Arial" panose="020B0604020202020204" pitchFamily="34" charset="0"/>
              </a:rPr>
              <a:t>安全的 </a:t>
            </a:r>
            <a:r>
              <a:rPr lang="zh-CN" altLang="en-US" sz="3200">
                <a:ea typeface="宋体" panose="02010600030101010101" pitchFamily="2" charset="-122"/>
                <a:sym typeface="Arial" panose="020B0604020202020204" pitchFamily="34" charset="0"/>
              </a:rPr>
              <a:t>使用手机的方法</a:t>
            </a:r>
          </a:p>
        </p:txBody>
      </p:sp>
      <p:sp>
        <p:nvSpPr>
          <p:cNvPr id="49165" name="Oval 34"/>
          <p:cNvSpPr>
            <a:spLocks noChangeArrowheads="1"/>
          </p:cNvSpPr>
          <p:nvPr/>
        </p:nvSpPr>
        <p:spPr bwMode="auto">
          <a:xfrm>
            <a:off x="334434" y="1242484"/>
            <a:ext cx="709084" cy="709083"/>
          </a:xfrm>
          <a:prstGeom prst="ellipse">
            <a:avLst/>
          </a:prstGeom>
          <a:solidFill>
            <a:srgbClr val="EB494B"/>
          </a:solidFill>
          <a:ln>
            <a:noFill/>
          </a:ln>
          <a:effectLst/>
          <a:extLst>
            <a:ext uri="{91240B29-F687-4F45-9708-019B960494DF}">
              <a14:hiddenLine xmlns:a14="http://schemas.microsoft.com/office/drawing/2010/main" w="254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ko-KR" altLang="en-US" sz="2400">
              <a:ea typeface="Gulim" panose="020B0600000101010101" pitchFamily="34" charset="-127"/>
              <a:sym typeface="Arial" panose="020B0604020202020204" pitchFamily="34" charset="0"/>
            </a:endParaRPr>
          </a:p>
        </p:txBody>
      </p:sp>
      <p:sp>
        <p:nvSpPr>
          <p:cNvPr id="49166" name="Smiley Face 14"/>
          <p:cNvSpPr/>
          <p:nvPr/>
        </p:nvSpPr>
        <p:spPr bwMode="auto">
          <a:xfrm>
            <a:off x="478368" y="1386417"/>
            <a:ext cx="421217" cy="421216"/>
          </a:xfrm>
          <a:custGeom>
            <a:avLst/>
            <a:gdLst>
              <a:gd name="T0" fmla="*/ 158398 w 3240000"/>
              <a:gd name="T1" fmla="*/ 242579 h 3240000"/>
              <a:gd name="T2" fmla="*/ 101317 w 3240000"/>
              <a:gd name="T3" fmla="*/ 224324 h 3240000"/>
              <a:gd name="T4" fmla="*/ 215091 w 3240000"/>
              <a:gd name="T5" fmla="*/ 223150 h 3240000"/>
              <a:gd name="T6" fmla="*/ 194754 w 3240000"/>
              <a:gd name="T7" fmla="*/ 112544 h 3240000"/>
              <a:gd name="T8" fmla="*/ 227521 w 3240000"/>
              <a:gd name="T9" fmla="*/ 112544 h 3240000"/>
              <a:gd name="T10" fmla="*/ 107976 w 3240000"/>
              <a:gd name="T11" fmla="*/ 96161 h 3240000"/>
              <a:gd name="T12" fmla="*/ 107976 w 3240000"/>
              <a:gd name="T13" fmla="*/ 128928 h 3240000"/>
              <a:gd name="T14" fmla="*/ 107976 w 3240000"/>
              <a:gd name="T15" fmla="*/ 96161 h 3240000"/>
              <a:gd name="T16" fmla="*/ 174107 w 3240000"/>
              <a:gd name="T17" fmla="*/ 816 h 3240000"/>
              <a:gd name="T18" fmla="*/ 204928 w 3240000"/>
              <a:gd name="T19" fmla="*/ 7101 h 3240000"/>
              <a:gd name="T20" fmla="*/ 233248 w 3240000"/>
              <a:gd name="T21" fmla="*/ 19064 h 3240000"/>
              <a:gd name="T22" fmla="*/ 258431 w 3240000"/>
              <a:gd name="T23" fmla="*/ 36069 h 3240000"/>
              <a:gd name="T24" fmla="*/ 279843 w 3240000"/>
              <a:gd name="T25" fmla="*/ 57481 h 3240000"/>
              <a:gd name="T26" fmla="*/ 296849 w 3240000"/>
              <a:gd name="T27" fmla="*/ 82665 h 3240000"/>
              <a:gd name="T28" fmla="*/ 308812 w 3240000"/>
              <a:gd name="T29" fmla="*/ 110985 h 3240000"/>
              <a:gd name="T30" fmla="*/ 315097 w 3240000"/>
              <a:gd name="T31" fmla="*/ 141806 h 3240000"/>
              <a:gd name="T32" fmla="*/ 315097 w 3240000"/>
              <a:gd name="T33" fmla="*/ 174106 h 3240000"/>
              <a:gd name="T34" fmla="*/ 308812 w 3240000"/>
              <a:gd name="T35" fmla="*/ 204927 h 3240000"/>
              <a:gd name="T36" fmla="*/ 296849 w 3240000"/>
              <a:gd name="T37" fmla="*/ 233247 h 3240000"/>
              <a:gd name="T38" fmla="*/ 279843 w 3240000"/>
              <a:gd name="T39" fmla="*/ 258431 h 3240000"/>
              <a:gd name="T40" fmla="*/ 258431 w 3240000"/>
              <a:gd name="T41" fmla="*/ 279843 h 3240000"/>
              <a:gd name="T42" fmla="*/ 233248 w 3240000"/>
              <a:gd name="T43" fmla="*/ 296848 h 3240000"/>
              <a:gd name="T44" fmla="*/ 204928 w 3240000"/>
              <a:gd name="T45" fmla="*/ 308811 h 3240000"/>
              <a:gd name="T46" fmla="*/ 174107 w 3240000"/>
              <a:gd name="T47" fmla="*/ 315096 h 3240000"/>
              <a:gd name="T48" fmla="*/ 126123 w 3240000"/>
              <a:gd name="T49" fmla="*/ 312703 h 3240000"/>
              <a:gd name="T50" fmla="*/ 96473 w 3240000"/>
              <a:gd name="T51" fmla="*/ 303499 h 3240000"/>
              <a:gd name="T52" fmla="*/ 69642 w 3240000"/>
              <a:gd name="T53" fmla="*/ 288936 h 3240000"/>
              <a:gd name="T54" fmla="*/ 46264 w 3240000"/>
              <a:gd name="T55" fmla="*/ 269648 h 3240000"/>
              <a:gd name="T56" fmla="*/ 26977 w 3240000"/>
              <a:gd name="T57" fmla="*/ 246271 h 3240000"/>
              <a:gd name="T58" fmla="*/ 12413 w 3240000"/>
              <a:gd name="T59" fmla="*/ 219440 h 3240000"/>
              <a:gd name="T60" fmla="*/ 3209 w 3240000"/>
              <a:gd name="T61" fmla="*/ 189790 h 3240000"/>
              <a:gd name="T62" fmla="*/ 0 w 3240000"/>
              <a:gd name="T63" fmla="*/ 157956 h 3240000"/>
              <a:gd name="T64" fmla="*/ 7101 w 3240000"/>
              <a:gd name="T65" fmla="*/ 110985 h 3240000"/>
              <a:gd name="T66" fmla="*/ 19064 w 3240000"/>
              <a:gd name="T67" fmla="*/ 82665 h 3240000"/>
              <a:gd name="T68" fmla="*/ 36070 w 3240000"/>
              <a:gd name="T69" fmla="*/ 57481 h 3240000"/>
              <a:gd name="T70" fmla="*/ 57482 w 3240000"/>
              <a:gd name="T71" fmla="*/ 36069 h 3240000"/>
              <a:gd name="T72" fmla="*/ 82665 w 3240000"/>
              <a:gd name="T73" fmla="*/ 19064 h 3240000"/>
              <a:gd name="T74" fmla="*/ 110985 w 3240000"/>
              <a:gd name="T75" fmla="*/ 7101 h 3240000"/>
              <a:gd name="T76" fmla="*/ 141806 w 3240000"/>
              <a:gd name="T77" fmla="*/ 816 h 32400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lnTo>
                  <a:pt x="2026698" y="2215122"/>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rgbClr val="FFFFFF"/>
          </a:solidFill>
          <a:ln>
            <a:noFill/>
          </a:ln>
          <a:effectLst/>
          <a:extLst>
            <a:ext uri="{91240B29-F687-4F45-9708-019B960494DF}">
              <a14:hiddenLine xmlns:a14="http://schemas.microsoft.com/office/drawing/2010/main" w="254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C:\Users\l\Desktop\CHD-HOFD[14-26-03].jpg"/>
          <p:cNvPicPr>
            <a:picLocks noChangeAspect="1" noChangeArrowheads="1"/>
          </p:cNvPicPr>
          <p:nvPr/>
        </p:nvPicPr>
        <p:blipFill>
          <a:blip r:embed="rId3" cstate="print">
            <a:extLst>
              <a:ext uri="{28A0092B-C50C-407E-A947-70E740481C1C}">
                <a14:useLocalDpi xmlns:a14="http://schemas.microsoft.com/office/drawing/2010/main" val="0"/>
              </a:ext>
            </a:extLst>
          </a:blip>
          <a:srcRect l="16202" t="12604" r="19989" b="13872"/>
          <a:stretch>
            <a:fillRect/>
          </a:stretch>
        </p:blipFill>
        <p:spPr bwMode="auto">
          <a:xfrm>
            <a:off x="-1" y="0"/>
            <a:ext cx="12192001" cy="684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idx="4294967295"/>
          </p:nvPr>
        </p:nvSpPr>
        <p:spPr>
          <a:xfrm>
            <a:off x="-202019" y="398239"/>
            <a:ext cx="9161463" cy="628650"/>
          </a:xfrm>
          <a:prstGeom prst="rect">
            <a:avLst/>
          </a:prstGeom>
          <a:effectLst>
            <a:outerShdw dist="35921" dir="2700000" algn="ctr" rotWithShape="0">
              <a:srgbClr val="808080">
                <a:alpha val="50000"/>
              </a:srgbClr>
            </a:outerShdw>
          </a:effectLst>
        </p:spPr>
        <p:txBody>
          <a:bodyPr>
            <a:normAutofit/>
          </a:bodyPr>
          <a:lstStyle/>
          <a:p>
            <a:pPr>
              <a:defRPr/>
            </a:pPr>
            <a:r>
              <a:rPr lang="zh-CN" altLang="en-US" sz="3200" b="1" dirty="0">
                <a:effectLst>
                  <a:outerShdw blurRad="38100" dist="38100" dir="2700000" algn="tl">
                    <a:srgbClr val="C0C0C0"/>
                  </a:outerShdw>
                </a:effectLst>
              </a:rPr>
              <a:t>为什么会有这么多的信息安全问题</a:t>
            </a:r>
            <a:r>
              <a:rPr lang="en-US" altLang="zh-CN" sz="3200" b="1" dirty="0">
                <a:effectLst>
                  <a:outerShdw blurRad="38100" dist="38100" dir="2700000" algn="tl">
                    <a:srgbClr val="C0C0C0"/>
                  </a:outerShdw>
                </a:effectLst>
              </a:rPr>
              <a:t>?</a:t>
            </a:r>
            <a:endParaRPr lang="zh-CN" altLang="en-US" sz="3200" b="1" dirty="0">
              <a:effectLst>
                <a:outerShdw blurRad="38100" dist="38100" dir="2700000" algn="tl">
                  <a:srgbClr val="C0C0C0"/>
                </a:outerShdw>
              </a:effectLst>
            </a:endParaRPr>
          </a:p>
        </p:txBody>
      </p:sp>
      <p:sp>
        <p:nvSpPr>
          <p:cNvPr id="21508" name="椭圆 61"/>
          <p:cNvSpPr>
            <a:spLocks noChangeArrowheads="1"/>
          </p:cNvSpPr>
          <p:nvPr/>
        </p:nvSpPr>
        <p:spPr bwMode="auto">
          <a:xfrm>
            <a:off x="-609600" y="565150"/>
            <a:ext cx="42333" cy="33338"/>
          </a:xfrm>
          <a:prstGeom prst="ellipse">
            <a:avLst/>
          </a:prstGeom>
          <a:solidFill>
            <a:srgbClr val="FF9900"/>
          </a:solidFill>
          <a:ln w="9525" algn="ctr">
            <a:noFill/>
            <a:round/>
          </a:ln>
        </p:spPr>
        <p:txBody>
          <a:bodyPr/>
          <a:lstStyle/>
          <a:p>
            <a:pPr marL="342900" indent="-342900">
              <a:spcBef>
                <a:spcPct val="20000"/>
              </a:spcBef>
              <a:buFont typeface="Wingdings" panose="05000000000000000000" pitchFamily="2" charset="2"/>
              <a:buChar char="ü"/>
            </a:pPr>
            <a:endParaRPr lang="zh-CN" altLang="en-US">
              <a:latin typeface="楷体_GB2312" panose="02010609030101010101" pitchFamily="49" charset="-122"/>
              <a:ea typeface="楷体_GB2312" panose="02010609030101010101" pitchFamily="49" charset="-122"/>
            </a:endParaRPr>
          </a:p>
        </p:txBody>
      </p:sp>
      <p:pic>
        <p:nvPicPr>
          <p:cNvPr id="8" name="Picture 2"/>
          <p:cNvPicPr>
            <a:picLocks noChangeAspect="1" noChangeArrowheads="1"/>
          </p:cNvPicPr>
          <p:nvPr/>
        </p:nvPicPr>
        <p:blipFill>
          <a:blip r:embed="rId2" cstate="print"/>
          <a:srcRect/>
          <a:stretch>
            <a:fillRect/>
          </a:stretch>
        </p:blipFill>
        <p:spPr bwMode="auto">
          <a:xfrm>
            <a:off x="2347967" y="1076362"/>
            <a:ext cx="2714644" cy="2738738"/>
          </a:xfrm>
          <a:prstGeom prst="rect">
            <a:avLst/>
          </a:prstGeom>
          <a:noFill/>
          <a:ln w="9525">
            <a:noFill/>
            <a:miter lim="800000"/>
            <a:headEnd/>
            <a:tailEnd/>
          </a:ln>
          <a:effectLst/>
        </p:spPr>
      </p:pic>
      <p:pic>
        <p:nvPicPr>
          <p:cNvPr id="9" name="Picture 3"/>
          <p:cNvPicPr>
            <a:picLocks noChangeAspect="1" noChangeArrowheads="1"/>
          </p:cNvPicPr>
          <p:nvPr/>
        </p:nvPicPr>
        <p:blipFill>
          <a:blip r:embed="rId3" cstate="print"/>
          <a:srcRect/>
          <a:stretch>
            <a:fillRect/>
          </a:stretch>
        </p:blipFill>
        <p:spPr bwMode="auto">
          <a:xfrm>
            <a:off x="7425443" y="1249035"/>
            <a:ext cx="2428892" cy="2816107"/>
          </a:xfrm>
          <a:prstGeom prst="rect">
            <a:avLst/>
          </a:prstGeom>
          <a:noFill/>
          <a:ln w="9525">
            <a:noFill/>
            <a:miter lim="800000"/>
            <a:headEnd/>
            <a:tailEnd/>
          </a:ln>
          <a:effectLst/>
        </p:spPr>
      </p:pic>
      <p:pic>
        <p:nvPicPr>
          <p:cNvPr id="10" name="图片 9" descr="hacker2-293x150.jpg"/>
          <p:cNvPicPr>
            <a:picLocks noChangeAspect="1"/>
          </p:cNvPicPr>
          <p:nvPr/>
        </p:nvPicPr>
        <p:blipFill>
          <a:blip r:embed="rId4" cstate="print"/>
          <a:stretch>
            <a:fillRect/>
          </a:stretch>
        </p:blipFill>
        <p:spPr>
          <a:xfrm>
            <a:off x="2271786" y="4435946"/>
            <a:ext cx="2790825" cy="1428750"/>
          </a:xfrm>
          <a:prstGeom prst="rect">
            <a:avLst/>
          </a:prstGeom>
        </p:spPr>
      </p:pic>
      <p:sp>
        <p:nvSpPr>
          <p:cNvPr id="11" name="TextBox 7"/>
          <p:cNvSpPr txBox="1"/>
          <p:nvPr/>
        </p:nvSpPr>
        <p:spPr>
          <a:xfrm>
            <a:off x="2876302" y="4007126"/>
            <a:ext cx="1800493" cy="369332"/>
          </a:xfrm>
          <a:prstGeom prst="rect">
            <a:avLst/>
          </a:prstGeom>
          <a:noFill/>
        </p:spPr>
        <p:txBody>
          <a:bodyPr wrap="none" rtlCol="0">
            <a:spAutoFit/>
          </a:bodyPr>
          <a:lstStyle/>
          <a:p>
            <a:r>
              <a:rPr lang="zh-CN" altLang="en-US" dirty="0"/>
              <a:t>因为有病毒吗？</a:t>
            </a:r>
          </a:p>
        </p:txBody>
      </p:sp>
      <p:sp>
        <p:nvSpPr>
          <p:cNvPr id="12" name="TextBox 8"/>
          <p:cNvSpPr txBox="1"/>
          <p:nvPr/>
        </p:nvSpPr>
        <p:spPr>
          <a:xfrm>
            <a:off x="7964074" y="4164089"/>
            <a:ext cx="1800493" cy="369332"/>
          </a:xfrm>
          <a:prstGeom prst="rect">
            <a:avLst/>
          </a:prstGeom>
          <a:noFill/>
        </p:spPr>
        <p:txBody>
          <a:bodyPr wrap="none" rtlCol="0">
            <a:spAutoFit/>
          </a:bodyPr>
          <a:lstStyle/>
          <a:p>
            <a:r>
              <a:rPr lang="zh-CN" altLang="en-US" dirty="0"/>
              <a:t>因为有漏洞吗？</a:t>
            </a:r>
          </a:p>
        </p:txBody>
      </p:sp>
      <p:sp>
        <p:nvSpPr>
          <p:cNvPr id="13" name="TextBox 9"/>
          <p:cNvSpPr txBox="1"/>
          <p:nvPr/>
        </p:nvSpPr>
        <p:spPr>
          <a:xfrm>
            <a:off x="2876301" y="6144209"/>
            <a:ext cx="1800493" cy="369332"/>
          </a:xfrm>
          <a:prstGeom prst="rect">
            <a:avLst/>
          </a:prstGeom>
          <a:noFill/>
        </p:spPr>
        <p:txBody>
          <a:bodyPr wrap="none" rtlCol="0">
            <a:spAutoFit/>
          </a:bodyPr>
          <a:lstStyle/>
          <a:p>
            <a:r>
              <a:rPr lang="zh-CN" altLang="en-US" dirty="0"/>
              <a:t>因为有黑客吗？</a:t>
            </a:r>
          </a:p>
        </p:txBody>
      </p:sp>
      <p:sp>
        <p:nvSpPr>
          <p:cNvPr id="14" name="同侧圆角矩形 10"/>
          <p:cNvSpPr/>
          <p:nvPr/>
        </p:nvSpPr>
        <p:spPr>
          <a:xfrm>
            <a:off x="7318286" y="5043159"/>
            <a:ext cx="2643207" cy="1071570"/>
          </a:xfrm>
          <a:prstGeom prst="round2Same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这一切都是原因，</a:t>
            </a:r>
            <a:endParaRPr lang="en-US" altLang="zh-CN" dirty="0"/>
          </a:p>
          <a:p>
            <a:pPr algn="ctr"/>
            <a:r>
              <a:rPr lang="zh-CN" altLang="en-US" dirty="0"/>
              <a:t>而不是问题的根源</a:t>
            </a:r>
          </a:p>
        </p:txBody>
      </p:sp>
      <p:pic>
        <p:nvPicPr>
          <p:cNvPr id="15" name="Picture 4" descr="C:\Users\YYF\AppData\Roaming\Tencent\Users\17339532\QQ\WinTemp\RichOle\6@I80E5X6XB)}C5VB1RVVTT.jpg"/>
          <p:cNvPicPr>
            <a:picLocks noChangeAspect="1" noChangeArrowheads="1"/>
          </p:cNvPicPr>
          <p:nvPr/>
        </p:nvPicPr>
        <p:blipFill>
          <a:blip r:embed="rId5" cstate="print"/>
          <a:srcRect/>
          <a:stretch>
            <a:fillRect/>
          </a:stretch>
        </p:blipFill>
        <p:spPr bwMode="auto">
          <a:xfrm>
            <a:off x="10009575" y="4900283"/>
            <a:ext cx="1594991" cy="1928826"/>
          </a:xfrm>
          <a:prstGeom prst="rect">
            <a:avLst/>
          </a:prstGeom>
          <a:noFill/>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400393" y="459781"/>
            <a:ext cx="719667" cy="719667"/>
            <a:chOff x="1066" y="824"/>
            <a:chExt cx="850" cy="850"/>
          </a:xfrm>
        </p:grpSpPr>
        <p:sp>
          <p:nvSpPr>
            <p:cNvPr id="94" name=" 184"/>
            <p:cNvSpPr/>
            <p:nvPr/>
          </p:nvSpPr>
          <p:spPr>
            <a:xfrm>
              <a:off x="1066" y="824"/>
              <a:ext cx="851" cy="851"/>
            </a:xfrm>
            <a:prstGeom prst="ellipse">
              <a:avLst/>
            </a:prstGeom>
            <a:solidFill>
              <a:srgbClr val="0070C0"/>
            </a:solidFill>
            <a:ln>
              <a:noFill/>
            </a:ln>
            <a:scene3d>
              <a:camera prst="orthographicFront"/>
              <a:lightRig rig="flood" dir="t">
                <a:rot lat="0" lon="0" rev="0"/>
              </a:lightRig>
            </a:scene3d>
            <a:sp3d contourW="12700">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u="sng">
                <a:solidFill>
                  <a:srgbClr val="FFFFFF"/>
                </a:solidFill>
              </a:endParaRPr>
            </a:p>
          </p:txBody>
        </p:sp>
        <p:sp>
          <p:nvSpPr>
            <p:cNvPr id="95" name="稻壳儿小白白(http://dwz.cn/Wu2UP)"/>
            <p:cNvSpPr/>
            <p:nvPr/>
          </p:nvSpPr>
          <p:spPr bwMode="auto">
            <a:xfrm>
              <a:off x="1246" y="1003"/>
              <a:ext cx="492" cy="494"/>
            </a:xfrm>
            <a:custGeom>
              <a:avLst/>
              <a:gdLst>
                <a:gd name="T0" fmla="*/ 304285122 w 634"/>
                <a:gd name="T1" fmla="*/ 169668656 h 619"/>
                <a:gd name="T2" fmla="*/ 304285122 w 634"/>
                <a:gd name="T3" fmla="*/ 169668656 h 619"/>
                <a:gd name="T4" fmla="*/ 104658444 w 634"/>
                <a:gd name="T5" fmla="*/ 169668656 h 619"/>
                <a:gd name="T6" fmla="*/ 85277221 w 634"/>
                <a:gd name="T7" fmla="*/ 188876534 h 619"/>
                <a:gd name="T8" fmla="*/ 104658444 w 634"/>
                <a:gd name="T9" fmla="*/ 197839943 h 619"/>
                <a:gd name="T10" fmla="*/ 304285122 w 634"/>
                <a:gd name="T11" fmla="*/ 197839943 h 619"/>
                <a:gd name="T12" fmla="*/ 313329907 w 634"/>
                <a:gd name="T13" fmla="*/ 188876534 h 619"/>
                <a:gd name="T14" fmla="*/ 304285122 w 634"/>
                <a:gd name="T15" fmla="*/ 169668656 h 619"/>
                <a:gd name="T16" fmla="*/ 304285122 w 634"/>
                <a:gd name="T17" fmla="*/ 245219109 h 619"/>
                <a:gd name="T18" fmla="*/ 304285122 w 634"/>
                <a:gd name="T19" fmla="*/ 245219109 h 619"/>
                <a:gd name="T20" fmla="*/ 104658444 w 634"/>
                <a:gd name="T21" fmla="*/ 245219109 h 619"/>
                <a:gd name="T22" fmla="*/ 85277221 w 634"/>
                <a:gd name="T23" fmla="*/ 263786858 h 619"/>
                <a:gd name="T24" fmla="*/ 104658444 w 634"/>
                <a:gd name="T25" fmla="*/ 273390397 h 619"/>
                <a:gd name="T26" fmla="*/ 304285122 w 634"/>
                <a:gd name="T27" fmla="*/ 273390397 h 619"/>
                <a:gd name="T28" fmla="*/ 313329907 w 634"/>
                <a:gd name="T29" fmla="*/ 263786858 h 619"/>
                <a:gd name="T30" fmla="*/ 304285122 w 634"/>
                <a:gd name="T31" fmla="*/ 245219109 h 619"/>
                <a:gd name="T32" fmla="*/ 351446125 w 634"/>
                <a:gd name="T33" fmla="*/ 0 h 619"/>
                <a:gd name="T34" fmla="*/ 351446125 w 634"/>
                <a:gd name="T35" fmla="*/ 0 h 619"/>
                <a:gd name="T36" fmla="*/ 47161003 w 634"/>
                <a:gd name="T37" fmla="*/ 0 h 619"/>
                <a:gd name="T38" fmla="*/ 0 w 634"/>
                <a:gd name="T39" fmla="*/ 47379166 h 619"/>
                <a:gd name="T40" fmla="*/ 0 w 634"/>
                <a:gd name="T41" fmla="*/ 348940850 h 619"/>
                <a:gd name="T42" fmla="*/ 47161003 w 634"/>
                <a:gd name="T43" fmla="*/ 395679887 h 619"/>
                <a:gd name="T44" fmla="*/ 351446125 w 634"/>
                <a:gd name="T45" fmla="*/ 395679887 h 619"/>
                <a:gd name="T46" fmla="*/ 408943566 w 634"/>
                <a:gd name="T47" fmla="*/ 348940850 h 619"/>
                <a:gd name="T48" fmla="*/ 408943566 w 634"/>
                <a:gd name="T49" fmla="*/ 47379166 h 619"/>
                <a:gd name="T50" fmla="*/ 351446125 w 634"/>
                <a:gd name="T51" fmla="*/ 0 h 619"/>
                <a:gd name="T52" fmla="*/ 379872133 w 634"/>
                <a:gd name="T53" fmla="*/ 348940850 h 619"/>
                <a:gd name="T54" fmla="*/ 379872133 w 634"/>
                <a:gd name="T55" fmla="*/ 348940850 h 619"/>
                <a:gd name="T56" fmla="*/ 351446125 w 634"/>
                <a:gd name="T57" fmla="*/ 377112138 h 619"/>
                <a:gd name="T58" fmla="*/ 47161003 w 634"/>
                <a:gd name="T59" fmla="*/ 377112138 h 619"/>
                <a:gd name="T60" fmla="*/ 28426008 w 634"/>
                <a:gd name="T61" fmla="*/ 348940850 h 619"/>
                <a:gd name="T62" fmla="*/ 28426008 w 634"/>
                <a:gd name="T63" fmla="*/ 47379166 h 619"/>
                <a:gd name="T64" fmla="*/ 47161003 w 634"/>
                <a:gd name="T65" fmla="*/ 18567749 h 619"/>
                <a:gd name="T66" fmla="*/ 351446125 w 634"/>
                <a:gd name="T67" fmla="*/ 18567749 h 619"/>
                <a:gd name="T68" fmla="*/ 379872133 w 634"/>
                <a:gd name="T69" fmla="*/ 47379166 h 619"/>
                <a:gd name="T70" fmla="*/ 379872133 w 634"/>
                <a:gd name="T71" fmla="*/ 348940850 h 619"/>
                <a:gd name="T72" fmla="*/ 304285122 w 634"/>
                <a:gd name="T73" fmla="*/ 94118202 h 619"/>
                <a:gd name="T74" fmla="*/ 304285122 w 634"/>
                <a:gd name="T75" fmla="*/ 94118202 h 619"/>
                <a:gd name="T76" fmla="*/ 104658444 w 634"/>
                <a:gd name="T77" fmla="*/ 94118202 h 619"/>
                <a:gd name="T78" fmla="*/ 85277221 w 634"/>
                <a:gd name="T79" fmla="*/ 113326080 h 619"/>
                <a:gd name="T80" fmla="*/ 104658444 w 634"/>
                <a:gd name="T81" fmla="*/ 122929619 h 619"/>
                <a:gd name="T82" fmla="*/ 304285122 w 634"/>
                <a:gd name="T83" fmla="*/ 122929619 h 619"/>
                <a:gd name="T84" fmla="*/ 313329907 w 634"/>
                <a:gd name="T85" fmla="*/ 113326080 h 619"/>
                <a:gd name="T86" fmla="*/ 304285122 w 634"/>
                <a:gd name="T87" fmla="*/ 94118202 h 6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4" h="619">
                  <a:moveTo>
                    <a:pt x="471" y="265"/>
                  </a:moveTo>
                  <a:lnTo>
                    <a:pt x="471" y="265"/>
                  </a:lnTo>
                  <a:cubicBezTo>
                    <a:pt x="162" y="265"/>
                    <a:pt x="162" y="265"/>
                    <a:pt x="162" y="265"/>
                  </a:cubicBezTo>
                  <a:cubicBezTo>
                    <a:pt x="147" y="265"/>
                    <a:pt x="132" y="280"/>
                    <a:pt x="132" y="295"/>
                  </a:cubicBezTo>
                  <a:cubicBezTo>
                    <a:pt x="132" y="295"/>
                    <a:pt x="147" y="309"/>
                    <a:pt x="162" y="309"/>
                  </a:cubicBezTo>
                  <a:cubicBezTo>
                    <a:pt x="471" y="309"/>
                    <a:pt x="471" y="309"/>
                    <a:pt x="471" y="309"/>
                  </a:cubicBezTo>
                  <a:cubicBezTo>
                    <a:pt x="485" y="309"/>
                    <a:pt x="485" y="295"/>
                    <a:pt x="485" y="295"/>
                  </a:cubicBezTo>
                  <a:cubicBezTo>
                    <a:pt x="485" y="280"/>
                    <a:pt x="485" y="265"/>
                    <a:pt x="471" y="265"/>
                  </a:cubicBezTo>
                  <a:close/>
                  <a:moveTo>
                    <a:pt x="471" y="383"/>
                  </a:moveTo>
                  <a:lnTo>
                    <a:pt x="471" y="383"/>
                  </a:lnTo>
                  <a:cubicBezTo>
                    <a:pt x="162" y="383"/>
                    <a:pt x="162" y="383"/>
                    <a:pt x="162" y="383"/>
                  </a:cubicBezTo>
                  <a:cubicBezTo>
                    <a:pt x="147" y="383"/>
                    <a:pt x="132" y="398"/>
                    <a:pt x="132" y="412"/>
                  </a:cubicBezTo>
                  <a:cubicBezTo>
                    <a:pt x="132" y="412"/>
                    <a:pt x="147" y="427"/>
                    <a:pt x="162" y="427"/>
                  </a:cubicBezTo>
                  <a:cubicBezTo>
                    <a:pt x="471" y="427"/>
                    <a:pt x="471" y="427"/>
                    <a:pt x="471" y="427"/>
                  </a:cubicBezTo>
                  <a:cubicBezTo>
                    <a:pt x="485" y="427"/>
                    <a:pt x="485" y="412"/>
                    <a:pt x="485" y="412"/>
                  </a:cubicBezTo>
                  <a:cubicBezTo>
                    <a:pt x="485" y="398"/>
                    <a:pt x="485" y="383"/>
                    <a:pt x="471" y="383"/>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71" y="147"/>
                  </a:moveTo>
                  <a:lnTo>
                    <a:pt x="471" y="147"/>
                  </a:lnTo>
                  <a:cubicBezTo>
                    <a:pt x="162" y="147"/>
                    <a:pt x="162" y="147"/>
                    <a:pt x="162" y="147"/>
                  </a:cubicBezTo>
                  <a:cubicBezTo>
                    <a:pt x="147" y="147"/>
                    <a:pt x="132" y="162"/>
                    <a:pt x="132" y="177"/>
                  </a:cubicBezTo>
                  <a:cubicBezTo>
                    <a:pt x="132" y="177"/>
                    <a:pt x="147" y="192"/>
                    <a:pt x="162" y="192"/>
                  </a:cubicBezTo>
                  <a:cubicBezTo>
                    <a:pt x="471" y="192"/>
                    <a:pt x="471" y="192"/>
                    <a:pt x="471" y="192"/>
                  </a:cubicBezTo>
                  <a:cubicBezTo>
                    <a:pt x="485" y="192"/>
                    <a:pt x="485" y="177"/>
                    <a:pt x="485" y="177"/>
                  </a:cubicBezTo>
                  <a:cubicBezTo>
                    <a:pt x="485" y="162"/>
                    <a:pt x="485" y="147"/>
                    <a:pt x="471" y="14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121908" tIns="60955" rIns="121908" bIns="60955" anchor="ctr"/>
            <a:lstStyle/>
            <a:p>
              <a:endParaRPr lang="zh-CN" altLang="en-US"/>
            </a:p>
          </p:txBody>
        </p:sp>
      </p:grpSp>
      <p:sp>
        <p:nvSpPr>
          <p:cNvPr id="96" name="Text Placeholder 4"/>
          <p:cNvSpPr txBox="1"/>
          <p:nvPr/>
        </p:nvSpPr>
        <p:spPr>
          <a:xfrm>
            <a:off x="1156547" y="488425"/>
            <a:ext cx="3008380" cy="662379"/>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目录</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2400" b="1" dirty="0">
                <a:solidFill>
                  <a:schemeClr val="accent1"/>
                </a:solidFill>
                <a:latin typeface="微软雅黑" panose="020B0503020204020204" pitchFamily="34" charset="-122"/>
                <a:ea typeface="微软雅黑" panose="020B0503020204020204" pitchFamily="34" charset="-122"/>
              </a:rPr>
              <a:t>Contents</a:t>
            </a:r>
            <a:endParaRPr lang="en-GB" sz="2400" b="1" dirty="0">
              <a:solidFill>
                <a:schemeClr val="accent1"/>
              </a:solidFill>
              <a:latin typeface="微软雅黑" panose="020B0503020204020204" pitchFamily="34" charset="-122"/>
              <a:ea typeface="微软雅黑" panose="020B0503020204020204" pitchFamily="34" charset="-122"/>
            </a:endParaRPr>
          </a:p>
        </p:txBody>
      </p:sp>
      <p:sp>
        <p:nvSpPr>
          <p:cNvPr id="99" name="矩形 98"/>
          <p:cNvSpPr/>
          <p:nvPr/>
        </p:nvSpPr>
        <p:spPr>
          <a:xfrm>
            <a:off x="1276043" y="1212427"/>
            <a:ext cx="8160060" cy="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43" name="组合 42"/>
          <p:cNvGrpSpPr/>
          <p:nvPr/>
        </p:nvGrpSpPr>
        <p:grpSpPr>
          <a:xfrm>
            <a:off x="2531959" y="1674108"/>
            <a:ext cx="5527040" cy="3971465"/>
            <a:chOff x="2531959" y="1674108"/>
            <a:chExt cx="5527040" cy="3971465"/>
          </a:xfrm>
        </p:grpSpPr>
        <p:grpSp>
          <p:nvGrpSpPr>
            <p:cNvPr id="44" name="组合 43"/>
            <p:cNvGrpSpPr/>
            <p:nvPr/>
          </p:nvGrpSpPr>
          <p:grpSpPr>
            <a:xfrm>
              <a:off x="2531959" y="1674108"/>
              <a:ext cx="5527040" cy="661720"/>
              <a:chOff x="2531959" y="1674108"/>
              <a:chExt cx="5527040" cy="661720"/>
            </a:xfrm>
          </p:grpSpPr>
          <p:sp>
            <p:nvSpPr>
              <p:cNvPr id="69" name="平行四边形 68"/>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70"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01</a:t>
                </a:r>
                <a:endParaRPr lang="zh-CN" altLang="en-US" sz="3700" dirty="0">
                  <a:solidFill>
                    <a:schemeClr val="bg1"/>
                  </a:solidFill>
                  <a:latin typeface="Impact" panose="020B0806030902050204" pitchFamily="34" charset="0"/>
                </a:endParaRPr>
              </a:p>
            </p:txBody>
          </p:sp>
          <p:grpSp>
            <p:nvGrpSpPr>
              <p:cNvPr id="71" name="组合 70"/>
              <p:cNvGrpSpPr/>
              <p:nvPr/>
            </p:nvGrpSpPr>
            <p:grpSpPr>
              <a:xfrm>
                <a:off x="3359152" y="1704341"/>
                <a:ext cx="4699847" cy="535940"/>
                <a:chOff x="4315150" y="953426"/>
                <a:chExt cx="3857250" cy="540057"/>
              </a:xfrm>
            </p:grpSpPr>
            <p:sp>
              <p:nvSpPr>
                <p:cNvPr id="72" name="平行四边形 71"/>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73" name="矩形 72"/>
                <p:cNvSpPr/>
                <p:nvPr/>
              </p:nvSpPr>
              <p:spPr>
                <a:xfrm>
                  <a:off x="4549966" y="991950"/>
                  <a:ext cx="3331204" cy="348176"/>
                </a:xfrm>
                <a:prstGeom prst="rect">
                  <a:avLst/>
                </a:prstGeom>
                <a:ln w="15875">
                  <a:noFill/>
                </a:ln>
              </p:spPr>
              <p:txBody>
                <a:bodyPr wrap="square" lIns="68580" tIns="34290" rIns="68580" bIns="34290">
                  <a:spAutoFit/>
                </a:bodyPr>
                <a:lstStyle/>
                <a:p>
                  <a:r>
                    <a:rPr lang="zh-CN" altLang="en-US" b="1" dirty="0">
                      <a:latin typeface="微软雅黑" panose="020B0503020204020204" pitchFamily="34" charset="-122"/>
                      <a:ea typeface="微软雅黑" panose="020B0503020204020204" pitchFamily="34" charset="-122"/>
                    </a:rPr>
                    <a:t>网络安全法</a:t>
                  </a:r>
                </a:p>
              </p:txBody>
            </p:sp>
          </p:grpSp>
        </p:grpSp>
        <p:grpSp>
          <p:nvGrpSpPr>
            <p:cNvPr id="45" name="组合 44"/>
            <p:cNvGrpSpPr/>
            <p:nvPr/>
          </p:nvGrpSpPr>
          <p:grpSpPr>
            <a:xfrm>
              <a:off x="2531959" y="2468866"/>
              <a:ext cx="5527040" cy="661720"/>
              <a:chOff x="2531959" y="2448035"/>
              <a:chExt cx="5527040" cy="661720"/>
            </a:xfrm>
          </p:grpSpPr>
          <p:sp>
            <p:nvSpPr>
              <p:cNvPr id="64" name="平行四边形 63"/>
              <p:cNvSpPr/>
              <p:nvPr/>
            </p:nvSpPr>
            <p:spPr>
              <a:xfrm>
                <a:off x="2531959" y="2477421"/>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5" name="文本框 9"/>
              <p:cNvSpPr txBox="1"/>
              <p:nvPr/>
            </p:nvSpPr>
            <p:spPr>
              <a:xfrm>
                <a:off x="2691132" y="2448035"/>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02</a:t>
                </a:r>
                <a:endParaRPr lang="zh-CN" altLang="en-US" sz="3700" dirty="0">
                  <a:solidFill>
                    <a:schemeClr val="bg1"/>
                  </a:solidFill>
                  <a:latin typeface="Impact" panose="020B0806030902050204" pitchFamily="34" charset="0"/>
                </a:endParaRPr>
              </a:p>
            </p:txBody>
          </p:sp>
          <p:grpSp>
            <p:nvGrpSpPr>
              <p:cNvPr id="66" name="组合 65"/>
              <p:cNvGrpSpPr/>
              <p:nvPr/>
            </p:nvGrpSpPr>
            <p:grpSpPr>
              <a:xfrm>
                <a:off x="3359152" y="2478268"/>
                <a:ext cx="4699847" cy="535940"/>
                <a:chOff x="4315150" y="953426"/>
                <a:chExt cx="3857250" cy="540057"/>
              </a:xfrm>
              <a:pattFill prst="pct5">
                <a:fgClr>
                  <a:schemeClr val="accent1"/>
                </a:fgClr>
                <a:bgClr>
                  <a:schemeClr val="bg1"/>
                </a:bgClr>
              </a:pattFill>
            </p:grpSpPr>
            <p:sp>
              <p:nvSpPr>
                <p:cNvPr id="67" name="平行四边形 66"/>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pattFill prst="pct5">
                      <a:fgClr>
                        <a:schemeClr val="tx1">
                          <a:lumMod val="75000"/>
                          <a:lumOff val="25000"/>
                        </a:schemeClr>
                      </a:fgClr>
                      <a:bgClr>
                        <a:schemeClr val="bg1"/>
                      </a:bgClr>
                    </a:pattFill>
                  </a:endParaRPr>
                </a:p>
              </p:txBody>
            </p:sp>
            <p:sp>
              <p:nvSpPr>
                <p:cNvPr id="68" name="矩形 67"/>
                <p:cNvSpPr/>
                <p:nvPr/>
              </p:nvSpPr>
              <p:spPr>
                <a:xfrm>
                  <a:off x="4549967" y="991950"/>
                  <a:ext cx="2493281" cy="348176"/>
                </a:xfrm>
                <a:prstGeom prst="rect">
                  <a:avLst/>
                </a:prstGeom>
                <a:pattFill prst="pct5">
                  <a:fgClr>
                    <a:srgbClr val="4F81BD"/>
                  </a:fgClr>
                  <a:bgClr>
                    <a:schemeClr val="bg1"/>
                  </a:bgClr>
                </a:pattFill>
                <a:ln w="15875">
                  <a:noFill/>
                </a:ln>
              </p:spPr>
              <p:txBody>
                <a:bodyPr wrap="square" lIns="68580" tIns="34290" rIns="68580" bIns="34290">
                  <a:spAutoFit/>
                </a:bodyPr>
                <a:lstStyle/>
                <a:p>
                  <a:pPr lvl="0" algn="l"/>
                  <a:r>
                    <a:rPr lang="zh-CN" altLang="en-US" b="1" dirty="0">
                      <a:solidFill>
                        <a:schemeClr val="tx2"/>
                      </a:solidFill>
                      <a:latin typeface="微软雅黑" panose="020B0503020204020204" pitchFamily="34" charset="-122"/>
                      <a:ea typeface="微软雅黑" panose="020B0503020204020204" pitchFamily="34" charset="-122"/>
                      <a:sym typeface="+mn-ea"/>
                    </a:rPr>
                    <a:t>安全事件-发生在身边的故事</a:t>
                  </a:r>
                </a:p>
              </p:txBody>
            </p:sp>
          </p:grpSp>
        </p:grpSp>
        <p:grpSp>
          <p:nvGrpSpPr>
            <p:cNvPr id="46" name="组合 45"/>
            <p:cNvGrpSpPr/>
            <p:nvPr/>
          </p:nvGrpSpPr>
          <p:grpSpPr>
            <a:xfrm>
              <a:off x="2531959" y="3316104"/>
              <a:ext cx="5527040" cy="661720"/>
              <a:chOff x="2531959" y="3221962"/>
              <a:chExt cx="5527040" cy="661720"/>
            </a:xfrm>
          </p:grpSpPr>
          <p:sp>
            <p:nvSpPr>
              <p:cNvPr id="59" name="平行四边形 58"/>
              <p:cNvSpPr/>
              <p:nvPr/>
            </p:nvSpPr>
            <p:spPr>
              <a:xfrm>
                <a:off x="2531959" y="3251348"/>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60" name="文本框 9"/>
              <p:cNvSpPr txBox="1"/>
              <p:nvPr/>
            </p:nvSpPr>
            <p:spPr>
              <a:xfrm>
                <a:off x="2691132" y="3221962"/>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03</a:t>
                </a:r>
                <a:endParaRPr lang="zh-CN" altLang="en-US" sz="3700" dirty="0">
                  <a:solidFill>
                    <a:schemeClr val="bg1"/>
                  </a:solidFill>
                  <a:latin typeface="Impact" panose="020B0806030902050204" pitchFamily="34" charset="0"/>
                </a:endParaRPr>
              </a:p>
            </p:txBody>
          </p:sp>
          <p:grpSp>
            <p:nvGrpSpPr>
              <p:cNvPr id="61" name="组合 60"/>
              <p:cNvGrpSpPr/>
              <p:nvPr/>
            </p:nvGrpSpPr>
            <p:grpSpPr>
              <a:xfrm>
                <a:off x="3359152" y="3252195"/>
                <a:ext cx="4699847" cy="535940"/>
                <a:chOff x="4315150" y="953426"/>
                <a:chExt cx="3857250" cy="540057"/>
              </a:xfrm>
              <a:pattFill prst="pct5">
                <a:fgClr>
                  <a:schemeClr val="accent1"/>
                </a:fgClr>
                <a:bgClr>
                  <a:schemeClr val="bg1"/>
                </a:bgClr>
              </a:pattFill>
            </p:grpSpPr>
            <p:sp>
              <p:nvSpPr>
                <p:cNvPr id="62" name="平行四边形 61"/>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dirty="0">
                    <a:solidFill>
                      <a:schemeClr val="tx1">
                        <a:lumMod val="75000"/>
                        <a:lumOff val="25000"/>
                      </a:schemeClr>
                    </a:solidFill>
                  </a:endParaRPr>
                </a:p>
              </p:txBody>
            </p:sp>
            <p:sp>
              <p:nvSpPr>
                <p:cNvPr id="63" name="矩形 62"/>
                <p:cNvSpPr/>
                <p:nvPr/>
              </p:nvSpPr>
              <p:spPr>
                <a:xfrm>
                  <a:off x="4549966" y="991950"/>
                  <a:ext cx="3331204" cy="348176"/>
                </a:xfrm>
                <a:prstGeom prst="rect">
                  <a:avLst/>
                </a:prstGeom>
                <a:pattFill prst="pct5">
                  <a:fgClr>
                    <a:srgbClr val="4F81BD"/>
                  </a:fgClr>
                  <a:bgClr>
                    <a:schemeClr val="bg1"/>
                  </a:bgClr>
                </a:pattFill>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信息</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47" name="组合 46"/>
            <p:cNvGrpSpPr/>
            <p:nvPr/>
          </p:nvGrpSpPr>
          <p:grpSpPr>
            <a:xfrm>
              <a:off x="2531959" y="4134802"/>
              <a:ext cx="5527040" cy="661720"/>
              <a:chOff x="2531959" y="1674108"/>
              <a:chExt cx="5527040" cy="661720"/>
            </a:xfrm>
          </p:grpSpPr>
          <p:sp>
            <p:nvSpPr>
              <p:cNvPr id="54" name="平行四边形 53"/>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55"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04</a:t>
                </a:r>
                <a:endParaRPr lang="zh-CN" altLang="en-US" sz="3700" dirty="0">
                  <a:solidFill>
                    <a:schemeClr val="bg1"/>
                  </a:solidFill>
                  <a:latin typeface="Impact" panose="020B0806030902050204" pitchFamily="34" charset="0"/>
                </a:endParaRPr>
              </a:p>
            </p:txBody>
          </p:sp>
          <p:grpSp>
            <p:nvGrpSpPr>
              <p:cNvPr id="56" name="组合 55"/>
              <p:cNvGrpSpPr/>
              <p:nvPr/>
            </p:nvGrpSpPr>
            <p:grpSpPr>
              <a:xfrm>
                <a:off x="3359152" y="1704340"/>
                <a:ext cx="4699847" cy="535940"/>
                <a:chOff x="4315150" y="953425"/>
                <a:chExt cx="3857250" cy="540057"/>
              </a:xfrm>
            </p:grpSpPr>
            <p:sp>
              <p:nvSpPr>
                <p:cNvPr id="57" name="平行四边形 56"/>
                <p:cNvSpPr/>
                <p:nvPr/>
              </p:nvSpPr>
              <p:spPr>
                <a:xfrm>
                  <a:off x="4315150" y="953425"/>
                  <a:ext cx="3857250" cy="540057"/>
                </a:xfrm>
                <a:prstGeom prst="parallelogram">
                  <a:avLst>
                    <a:gd name="adj" fmla="val 48207"/>
                  </a:avLst>
                </a:prstGeom>
                <a:solidFill>
                  <a:srgbClr val="4F81BD"/>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58" name="矩形 57"/>
                <p:cNvSpPr/>
                <p:nvPr/>
              </p:nvSpPr>
              <p:spPr>
                <a:xfrm>
                  <a:off x="4549966" y="991950"/>
                  <a:ext cx="3331204" cy="348176"/>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sym typeface="+mn-ea"/>
                    </a:rPr>
                    <a:t>追踪问题的根源</a:t>
                  </a:r>
                  <a:endParaRPr lang="zh-CN" altLang="en-US" b="1" dirty="0">
                    <a:solidFill>
                      <a:schemeClr val="tx2"/>
                    </a:solidFill>
                    <a:latin typeface="微软雅黑" panose="020B0503020204020204" pitchFamily="34" charset="-122"/>
                    <a:ea typeface="微软雅黑" panose="020B0503020204020204" pitchFamily="34" charset="-122"/>
                  </a:endParaRPr>
                </a:p>
              </p:txBody>
            </p:sp>
          </p:grpSp>
        </p:grpSp>
        <p:grpSp>
          <p:nvGrpSpPr>
            <p:cNvPr id="48" name="组合 47"/>
            <p:cNvGrpSpPr/>
            <p:nvPr/>
          </p:nvGrpSpPr>
          <p:grpSpPr>
            <a:xfrm>
              <a:off x="2531959" y="4983853"/>
              <a:ext cx="5527040" cy="661720"/>
              <a:chOff x="2531959" y="1674108"/>
              <a:chExt cx="5527040" cy="661720"/>
            </a:xfrm>
          </p:grpSpPr>
          <p:sp>
            <p:nvSpPr>
              <p:cNvPr id="49" name="平行四边形 48"/>
              <p:cNvSpPr/>
              <p:nvPr/>
            </p:nvSpPr>
            <p:spPr>
              <a:xfrm>
                <a:off x="2531959" y="1703494"/>
                <a:ext cx="981287" cy="539327"/>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Impact" panose="020B0806030902050204" pitchFamily="34" charset="0"/>
                </a:endParaRPr>
              </a:p>
            </p:txBody>
          </p:sp>
          <p:sp>
            <p:nvSpPr>
              <p:cNvPr id="50" name="文本框 9"/>
              <p:cNvSpPr txBox="1"/>
              <p:nvPr/>
            </p:nvSpPr>
            <p:spPr>
              <a:xfrm>
                <a:off x="2691132" y="1674108"/>
                <a:ext cx="822114" cy="661720"/>
              </a:xfrm>
              <a:prstGeom prst="rect">
                <a:avLst/>
              </a:prstGeom>
              <a:noFill/>
            </p:spPr>
            <p:txBody>
              <a:bodyPr wrap="square" rtlCol="0">
                <a:spAutoFit/>
              </a:bodyPr>
              <a:lstStyle/>
              <a:p>
                <a:r>
                  <a:rPr lang="en-US" altLang="zh-CN" sz="3700" dirty="0">
                    <a:solidFill>
                      <a:schemeClr val="bg1"/>
                    </a:solidFill>
                    <a:latin typeface="Impact" panose="020B0806030902050204" pitchFamily="34" charset="0"/>
                  </a:rPr>
                  <a:t>05</a:t>
                </a:r>
                <a:endParaRPr lang="zh-CN" altLang="en-US" sz="3700" dirty="0">
                  <a:solidFill>
                    <a:schemeClr val="bg1"/>
                  </a:solidFill>
                  <a:latin typeface="Impact" panose="020B0806030902050204" pitchFamily="34" charset="0"/>
                </a:endParaRPr>
              </a:p>
            </p:txBody>
          </p:sp>
          <p:grpSp>
            <p:nvGrpSpPr>
              <p:cNvPr id="51" name="组合 50"/>
              <p:cNvGrpSpPr/>
              <p:nvPr/>
            </p:nvGrpSpPr>
            <p:grpSpPr>
              <a:xfrm>
                <a:off x="3359152" y="1704341"/>
                <a:ext cx="4699847" cy="535940"/>
                <a:chOff x="4315150" y="953426"/>
                <a:chExt cx="3857250" cy="540057"/>
              </a:xfrm>
            </p:grpSpPr>
            <p:sp>
              <p:nvSpPr>
                <p:cNvPr id="52" name="平行四边形 51"/>
                <p:cNvSpPr/>
                <p:nvPr/>
              </p:nvSpPr>
              <p:spPr>
                <a:xfrm>
                  <a:off x="4315150" y="953426"/>
                  <a:ext cx="3857250" cy="540057"/>
                </a:xfrm>
                <a:prstGeom prst="parallelogram">
                  <a:avLst>
                    <a:gd name="adj" fmla="val 48207"/>
                  </a:avLst>
                </a:prstGeom>
                <a:pattFill prst="pct5">
                  <a:fgClr>
                    <a:srgbClr val="4F81BD"/>
                  </a:fgClr>
                  <a:bgClr>
                    <a:schemeClr val="bg1"/>
                  </a:bgClr>
                </a:patt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100" b="1">
                    <a:solidFill>
                      <a:schemeClr val="tx1">
                        <a:lumMod val="75000"/>
                        <a:lumOff val="25000"/>
                      </a:schemeClr>
                    </a:solidFill>
                  </a:endParaRPr>
                </a:p>
              </p:txBody>
            </p:sp>
            <p:sp>
              <p:nvSpPr>
                <p:cNvPr id="53" name="矩形 52"/>
                <p:cNvSpPr/>
                <p:nvPr/>
              </p:nvSpPr>
              <p:spPr>
                <a:xfrm>
                  <a:off x="4549966" y="991950"/>
                  <a:ext cx="3331204" cy="348176"/>
                </a:xfrm>
                <a:prstGeom prst="rect">
                  <a:avLst/>
                </a:prstGeom>
                <a:ln w="15875">
                  <a:noFill/>
                </a:ln>
              </p:spPr>
              <p:txBody>
                <a:bodyPr wrap="square" lIns="68580" tIns="34290" rIns="68580" bIns="34290">
                  <a:spAutoFit/>
                </a:bodyPr>
                <a:lstStyle/>
                <a:p>
                  <a:pPr lvl="0"/>
                  <a:r>
                    <a:rPr lang="zh-CN" altLang="en-US" b="1" dirty="0">
                      <a:solidFill>
                        <a:schemeClr val="tx2"/>
                      </a:solidFill>
                      <a:latin typeface="微软雅黑" panose="020B0503020204020204" pitchFamily="34" charset="-122"/>
                      <a:ea typeface="微软雅黑" panose="020B0503020204020204" pitchFamily="34" charset="-122"/>
                    </a:rPr>
                    <a:t>建立良好的安全习惯</a:t>
                  </a:r>
                </a:p>
              </p:txBody>
            </p:sp>
          </p:grpSp>
        </p:grpSp>
      </p:gr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43850" y="366929"/>
            <a:ext cx="6529313" cy="565150"/>
          </a:xfrm>
          <a:prstGeom prst="rect">
            <a:avLst/>
          </a:prstGeom>
        </p:spPr>
        <p:txBody>
          <a:bodyPr>
            <a:noAutofit/>
          </a:bodyPr>
          <a:lstStyle/>
          <a:p>
            <a:pPr algn="just">
              <a:lnSpc>
                <a:spcPct val="150000"/>
              </a:lnSpc>
            </a:pPr>
            <a:r>
              <a:rPr lang="zh-CN" altLang="en-US" sz="3200" b="1" dirty="0">
                <a:effectLst>
                  <a:outerShdw blurRad="38100" dist="38100" dir="2700000" algn="tl">
                    <a:srgbClr val="C0C0C0"/>
                  </a:outerShdw>
                </a:effectLst>
                <a:latin typeface="+mj-ea"/>
              </a:rPr>
              <a:t>弱点是存在</a:t>
            </a:r>
          </a:p>
        </p:txBody>
      </p:sp>
      <p:sp>
        <p:nvSpPr>
          <p:cNvPr id="6" name="Rectangle 3"/>
          <p:cNvSpPr txBox="1">
            <a:spLocks noChangeArrowheads="1"/>
          </p:cNvSpPr>
          <p:nvPr/>
        </p:nvSpPr>
        <p:spPr>
          <a:xfrm>
            <a:off x="1143635" y="1323975"/>
            <a:ext cx="9210040" cy="45618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defTabSz="913765">
              <a:lnSpc>
                <a:spcPct val="150000"/>
              </a:lnSpc>
              <a:spcBef>
                <a:spcPct val="10000"/>
              </a:spcBef>
              <a:defRPr/>
            </a:pPr>
            <a:r>
              <a:rPr lang="zh-CN" altLang="en-US" sz="2400" dirty="0">
                <a:solidFill>
                  <a:srgbClr val="FF0000"/>
                </a:solidFill>
                <a:latin typeface="微软雅黑" panose="020B0503020204020204" pitchFamily="34" charset="-122"/>
                <a:ea typeface="微软雅黑" panose="020B0503020204020204" pitchFamily="34" charset="-122"/>
              </a:rPr>
              <a:t>技术</a:t>
            </a:r>
            <a:r>
              <a:rPr lang="zh-CN" altLang="en-US" sz="2400" dirty="0">
                <a:solidFill>
                  <a:srgbClr val="284448"/>
                </a:solidFill>
                <a:latin typeface="微软雅黑" panose="020B0503020204020204" pitchFamily="34" charset="-122"/>
                <a:ea typeface="微软雅黑" panose="020B0503020204020204" pitchFamily="34" charset="-122"/>
              </a:rPr>
              <a:t>弱点</a:t>
            </a:r>
            <a:endParaRPr lang="en-US" altLang="zh-CN" sz="2400" dirty="0">
              <a:solidFill>
                <a:srgbClr val="284448"/>
              </a:solidFill>
              <a:latin typeface="微软雅黑" panose="020B0503020204020204" pitchFamily="34" charset="-122"/>
              <a:ea typeface="微软雅黑" panose="020B0503020204020204" pitchFamily="34" charset="-122"/>
            </a:endParaRPr>
          </a:p>
          <a:p>
            <a:pPr marL="742950" lvl="1" indent="-342900" defTabSz="913765">
              <a:lnSpc>
                <a:spcPct val="150000"/>
              </a:lnSpc>
              <a:spcBef>
                <a:spcPct val="10000"/>
              </a:spcBef>
              <a:defRPr/>
            </a:pPr>
            <a:r>
              <a:rPr lang="zh-CN" altLang="en-US" sz="2400" dirty="0">
                <a:solidFill>
                  <a:srgbClr val="284448"/>
                </a:solidFill>
                <a:latin typeface="微软雅黑" panose="020B0503020204020204" pitchFamily="34" charset="-122"/>
                <a:ea typeface="微软雅黑" panose="020B0503020204020204" pitchFamily="34" charset="-122"/>
              </a:rPr>
              <a:t>系统在设计之初不能认识到所有问题</a:t>
            </a:r>
          </a:p>
          <a:p>
            <a:pPr marL="342900" indent="-342900" defTabSz="913765">
              <a:lnSpc>
                <a:spcPct val="150000"/>
              </a:lnSpc>
              <a:spcBef>
                <a:spcPct val="10000"/>
              </a:spcBef>
              <a:defRPr/>
            </a:pPr>
            <a:r>
              <a:rPr lang="zh-CN" altLang="en-US" sz="2400" dirty="0">
                <a:solidFill>
                  <a:srgbClr val="FF0000"/>
                </a:solidFill>
                <a:latin typeface="微软雅黑" panose="020B0503020204020204" pitchFamily="34" charset="-122"/>
                <a:ea typeface="微软雅黑" panose="020B0503020204020204" pitchFamily="34" charset="-122"/>
              </a:rPr>
              <a:t>操作</a:t>
            </a:r>
            <a:r>
              <a:rPr lang="zh-CN" altLang="en-US" sz="2400" dirty="0">
                <a:solidFill>
                  <a:srgbClr val="284448"/>
                </a:solidFill>
                <a:latin typeface="微软雅黑" panose="020B0503020204020204" pitchFamily="34" charset="-122"/>
                <a:ea typeface="微软雅黑" panose="020B0503020204020204" pitchFamily="34" charset="-122"/>
              </a:rPr>
              <a:t>弱点</a:t>
            </a:r>
          </a:p>
          <a:p>
            <a:pPr marL="742950" lvl="1" indent="-285750" defTabSz="913765">
              <a:lnSpc>
                <a:spcPct val="150000"/>
              </a:lnSpc>
              <a:spcBef>
                <a:spcPct val="10000"/>
              </a:spcBef>
              <a:defRPr/>
            </a:pPr>
            <a:r>
              <a:rPr lang="zh-CN" altLang="en-US" sz="2400" dirty="0">
                <a:solidFill>
                  <a:srgbClr val="284448"/>
                </a:solidFill>
                <a:latin typeface="微软雅黑" panose="020B0503020204020204" pitchFamily="34" charset="-122"/>
                <a:ea typeface="微软雅黑" panose="020B0503020204020204" pitchFamily="34" charset="-122"/>
              </a:rPr>
              <a:t>人类的能力有限，失误和考虑不周在所难免</a:t>
            </a:r>
            <a:endParaRPr lang="en-US" altLang="zh-CN" sz="2400" dirty="0">
              <a:solidFill>
                <a:srgbClr val="284448"/>
              </a:solidFill>
              <a:latin typeface="微软雅黑" panose="020B0503020204020204" pitchFamily="34" charset="-122"/>
              <a:ea typeface="微软雅黑" panose="020B0503020204020204" pitchFamily="34" charset="-122"/>
            </a:endParaRPr>
          </a:p>
          <a:p>
            <a:pPr marL="342900" indent="-342900" defTabSz="913765">
              <a:lnSpc>
                <a:spcPct val="150000"/>
              </a:lnSpc>
              <a:spcBef>
                <a:spcPct val="10000"/>
              </a:spcBef>
              <a:defRPr/>
            </a:pPr>
            <a:r>
              <a:rPr lang="zh-CN" altLang="en-US" sz="2400" dirty="0">
                <a:solidFill>
                  <a:srgbClr val="FF0000"/>
                </a:solidFill>
                <a:latin typeface="微软雅黑" panose="020B0503020204020204" pitchFamily="34" charset="-122"/>
                <a:ea typeface="微软雅黑" panose="020B0503020204020204" pitchFamily="34" charset="-122"/>
              </a:rPr>
              <a:t>管理</a:t>
            </a:r>
            <a:r>
              <a:rPr lang="zh-CN" altLang="en-US" sz="2400" dirty="0">
                <a:solidFill>
                  <a:srgbClr val="284448"/>
                </a:solidFill>
                <a:latin typeface="微软雅黑" panose="020B0503020204020204" pitchFamily="34" charset="-122"/>
                <a:ea typeface="微软雅黑" panose="020B0503020204020204" pitchFamily="34" charset="-122"/>
              </a:rPr>
              <a:t>弱点</a:t>
            </a:r>
            <a:endParaRPr lang="en-US" altLang="zh-CN" sz="2400" dirty="0">
              <a:solidFill>
                <a:srgbClr val="284448"/>
              </a:solidFill>
              <a:latin typeface="微软雅黑" panose="020B0503020204020204" pitchFamily="34" charset="-122"/>
              <a:ea typeface="微软雅黑" panose="020B0503020204020204" pitchFamily="34" charset="-122"/>
            </a:endParaRPr>
          </a:p>
          <a:p>
            <a:pPr marL="742950" lvl="1" indent="-342900" defTabSz="913765">
              <a:lnSpc>
                <a:spcPct val="150000"/>
              </a:lnSpc>
              <a:spcBef>
                <a:spcPct val="10000"/>
              </a:spcBef>
              <a:defRPr/>
            </a:pPr>
            <a:r>
              <a:rPr lang="zh-CN" altLang="en-US" sz="2400" dirty="0">
                <a:solidFill>
                  <a:srgbClr val="284448"/>
                </a:solidFill>
                <a:latin typeface="微软雅黑" panose="020B0503020204020204" pitchFamily="34" charset="-122"/>
                <a:ea typeface="微软雅黑" panose="020B0503020204020204" pitchFamily="34" charset="-122"/>
              </a:rPr>
              <a:t>策略、程序、组织结构、人员意识的等方面的不足</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44773" y="462913"/>
            <a:ext cx="10515600" cy="565150"/>
          </a:xfrm>
          <a:prstGeom prst="rect">
            <a:avLst/>
          </a:prstGeom>
        </p:spPr>
        <p:txBody>
          <a:bodyPr>
            <a:noAutofit/>
          </a:bodyPr>
          <a:lstStyle/>
          <a:p>
            <a:pPr algn="l"/>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安全体系</a:t>
            </a:r>
          </a:p>
        </p:txBody>
      </p:sp>
      <p:pic>
        <p:nvPicPr>
          <p:cNvPr id="3" name="图片 2"/>
          <p:cNvPicPr>
            <a:picLocks noChangeAspect="1"/>
          </p:cNvPicPr>
          <p:nvPr/>
        </p:nvPicPr>
        <p:blipFill>
          <a:blip r:embed="rId3"/>
          <a:stretch>
            <a:fillRect/>
          </a:stretch>
        </p:blipFill>
        <p:spPr>
          <a:xfrm>
            <a:off x="1031359" y="1164613"/>
            <a:ext cx="10405730" cy="5518645"/>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43850" y="366929"/>
            <a:ext cx="6529313" cy="565150"/>
          </a:xfrm>
          <a:prstGeom prst="rect">
            <a:avLst/>
          </a:prstGeom>
        </p:spPr>
        <p:txBody>
          <a:bodyPr>
            <a:noAutofit/>
          </a:bodyPr>
          <a:lstStyle/>
          <a:p>
            <a:pPr algn="just">
              <a:lnSpc>
                <a:spcPct val="150000"/>
              </a:lnSpc>
            </a:pPr>
            <a:r>
              <a:rPr lang="zh-CN" altLang="en-US" sz="3200" b="1" dirty="0">
                <a:effectLst>
                  <a:outerShdw blurRad="38100" dist="38100" dir="2700000" algn="tl">
                    <a:srgbClr val="C0C0C0"/>
                  </a:outerShdw>
                </a:effectLst>
                <a:latin typeface="+mj-ea"/>
              </a:rPr>
              <a:t>人扮演的角色</a:t>
            </a:r>
          </a:p>
        </p:txBody>
      </p:sp>
      <p:pic>
        <p:nvPicPr>
          <p:cNvPr id="9" name="Picture 4" descr="Never Trust Your Best Friend"/>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t="5128" b="5128"/>
          <a:stretch>
            <a:fillRect/>
          </a:stretch>
        </p:blipFill>
        <p:spPr bwMode="gray">
          <a:xfrm>
            <a:off x="2549035" y="2347413"/>
            <a:ext cx="5688875" cy="414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908175" y="1663065"/>
            <a:ext cx="4297680" cy="645160"/>
          </a:xfrm>
          <a:prstGeom prst="rect">
            <a:avLst/>
          </a:prstGeom>
          <a:noFill/>
        </p:spPr>
        <p:txBody>
          <a:bodyPr wrap="none" rtlCol="0" anchor="t">
            <a:spAutoFit/>
          </a:bodyPr>
          <a:lstStyle/>
          <a:p>
            <a:r>
              <a:rPr lang="zh-CN" altLang="en-US" dirty="0">
                <a:solidFill>
                  <a:srgbClr val="FF0000"/>
                </a:solidFill>
                <a:latin typeface="微软雅黑" panose="020B0503020204020204" pitchFamily="34" charset="-122"/>
                <a:ea typeface="微软雅黑" panose="020B0503020204020204" pitchFamily="34" charset="-122"/>
                <a:sym typeface="+mn-ea"/>
              </a:rPr>
              <a:t>人</a:t>
            </a:r>
            <a:r>
              <a:rPr lang="zh-CN" altLang="en-US" dirty="0">
                <a:solidFill>
                  <a:srgbClr val="284448"/>
                </a:solidFill>
                <a:latin typeface="微软雅黑" panose="020B0503020204020204" pitchFamily="34" charset="-122"/>
                <a:ea typeface="微软雅黑" panose="020B0503020204020204" pitchFamily="34" charset="-122"/>
                <a:sym typeface="+mn-ea"/>
              </a:rPr>
              <a:t>是整个安全环节最薄弱的一环</a:t>
            </a:r>
          </a:p>
          <a:p>
            <a:r>
              <a:rPr lang="en-US" altLang="zh-CN" dirty="0">
                <a:solidFill>
                  <a:srgbClr val="284448"/>
                </a:solidFill>
                <a:latin typeface="微软雅黑" panose="020B0503020204020204" pitchFamily="34" charset="-122"/>
                <a:ea typeface="微软雅黑" panose="020B0503020204020204" pitchFamily="34" charset="-122"/>
                <a:sym typeface="+mn-ea"/>
              </a:rPr>
              <a:t>		</a:t>
            </a:r>
            <a:r>
              <a:rPr lang="zh-CN" altLang="en-US" dirty="0">
                <a:solidFill>
                  <a:srgbClr val="284448"/>
                </a:solidFill>
                <a:latin typeface="微软雅黑" panose="020B0503020204020204" pitchFamily="34" charset="-122"/>
                <a:ea typeface="微软雅黑" panose="020B0503020204020204" pitchFamily="34" charset="-122"/>
                <a:sym typeface="+mn-ea"/>
              </a:rPr>
              <a:t>整个安全环节离不开</a:t>
            </a:r>
            <a:r>
              <a:rPr lang="zh-CN" altLang="en-US" dirty="0">
                <a:solidFill>
                  <a:srgbClr val="FF0000"/>
                </a:solidFill>
                <a:latin typeface="微软雅黑" panose="020B0503020204020204" pitchFamily="34" charset="-122"/>
                <a:ea typeface="微软雅黑" panose="020B0503020204020204" pitchFamily="34" charset="-122"/>
                <a:sym typeface="+mn-ea"/>
              </a:rPr>
              <a:t>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10515600"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mj-ea"/>
              </a:rPr>
              <a:t>欺骗的艺术</a:t>
            </a:r>
            <a:r>
              <a:rPr lang="en-US" altLang="zh-CN" sz="3200" b="1" dirty="0">
                <a:effectLst>
                  <a:outerShdw blurRad="38100" dist="38100" dir="2700000" algn="tl">
                    <a:srgbClr val="C0C0C0"/>
                  </a:outerShdw>
                </a:effectLst>
                <a:latin typeface="+mj-ea"/>
              </a:rPr>
              <a:t> </a:t>
            </a:r>
            <a:r>
              <a:rPr lang="zh-CN" altLang="en-US" sz="2400" b="1" u="sng" kern="100" dirty="0">
                <a:solidFill>
                  <a:srgbClr val="FF0000"/>
                </a:solidFill>
                <a:latin typeface="+mn-lt"/>
                <a:ea typeface="等线" panose="02010600030101010101" charset="-122"/>
                <a:cs typeface="Times New Roman" panose="02020603050405020304" pitchFamily="18" charset="0"/>
              </a:rPr>
              <a:t>社会工程学</a:t>
            </a:r>
          </a:p>
        </p:txBody>
      </p:sp>
      <p:pic>
        <p:nvPicPr>
          <p:cNvPr id="5" name="Picture 4" descr="C:\Users\l\Desktop\欺骗的艺术.jpg"/>
          <p:cNvPicPr>
            <a:picLocks noChangeAspect="1" noChangeArrowheads="1"/>
          </p:cNvPicPr>
          <p:nvPr/>
        </p:nvPicPr>
        <p:blipFill>
          <a:blip r:embed="rId3" cstate="print"/>
          <a:srcRect l="56152" t="8623" b="13771"/>
          <a:stretch>
            <a:fillRect/>
          </a:stretch>
        </p:blipFill>
        <p:spPr bwMode="auto">
          <a:xfrm>
            <a:off x="542553" y="1123599"/>
            <a:ext cx="4105275" cy="5473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矩形 6"/>
          <p:cNvSpPr/>
          <p:nvPr/>
        </p:nvSpPr>
        <p:spPr bwMode="auto">
          <a:xfrm>
            <a:off x="4897217" y="1362518"/>
            <a:ext cx="4105275" cy="4995863"/>
          </a:xfrm>
          <a:prstGeom prst="rect">
            <a:avLst/>
          </a:prstGeom>
          <a:noFill/>
          <a:ln w="9525" cap="flat" cmpd="sng" algn="ctr">
            <a:noFill/>
            <a:prstDash val="solid"/>
            <a:round/>
            <a:headEnd type="none" w="med" len="med"/>
            <a:tailEnd type="none" w="med" len="med"/>
          </a:ln>
          <a:effectLst/>
        </p:spPr>
        <p:txBody>
          <a:bodyPr lIns="76535" tIns="38268" rIns="76535" bIns="38268" anchor="ctr"/>
          <a:lstStyle/>
          <a:p>
            <a:pPr marL="514350" indent="-514350" fontAlgn="base">
              <a:spcBef>
                <a:spcPct val="0"/>
              </a:spcBef>
              <a:spcAft>
                <a:spcPct val="0"/>
              </a:spcAft>
              <a:defRPr/>
            </a:pPr>
            <a:r>
              <a:rPr lang="zh-CN" altLang="en-US" u="sng" dirty="0">
                <a:solidFill>
                  <a:srgbClr val="000000"/>
                </a:solidFill>
                <a:latin typeface="微软雅黑" panose="020B0503020204020204" pitchFamily="34" charset="-122"/>
                <a:ea typeface="微软雅黑" panose="020B0503020204020204" pitchFamily="34" charset="-122"/>
              </a:rPr>
              <a:t>自认为</a:t>
            </a:r>
            <a:r>
              <a:rPr lang="zh-CN" altLang="en-US" sz="2000" b="1" u="sng" dirty="0">
                <a:solidFill>
                  <a:srgbClr val="FF0000"/>
                </a:solidFill>
                <a:latin typeface="微软雅黑" panose="020B0503020204020204" pitchFamily="34" charset="-122"/>
                <a:ea typeface="微软雅黑" panose="020B0503020204020204" pitchFamily="34" charset="-122"/>
              </a:rPr>
              <a:t>最安全的人</a:t>
            </a:r>
            <a:endParaRPr lang="en-US" altLang="zh-CN" b="1" u="sng" dirty="0">
              <a:solidFill>
                <a:srgbClr val="FF0000"/>
              </a:solidFill>
              <a:latin typeface="微软雅黑" panose="020B0503020204020204" pitchFamily="34" charset="-122"/>
              <a:ea typeface="微软雅黑" panose="020B0503020204020204" pitchFamily="34" charset="-122"/>
            </a:endParaRPr>
          </a:p>
          <a:p>
            <a:pPr marL="514350" indent="-514350" fontAlgn="base">
              <a:spcBef>
                <a:spcPct val="0"/>
              </a:spcBef>
              <a:spcAft>
                <a:spcPct val="0"/>
              </a:spcAft>
              <a:defRPr/>
            </a:pPr>
            <a:r>
              <a:rPr lang="zh-CN" altLang="en-US" u="sng" dirty="0">
                <a:solidFill>
                  <a:srgbClr val="000000"/>
                </a:solidFill>
                <a:latin typeface="微软雅黑" panose="020B0503020204020204" pitchFamily="34" charset="-122"/>
                <a:ea typeface="微软雅黑" panose="020B0503020204020204" pitchFamily="34" charset="-122"/>
              </a:rPr>
              <a:t>恰恰常常会带来</a:t>
            </a:r>
            <a:endParaRPr lang="en-US" altLang="zh-CN" u="sng" dirty="0">
              <a:solidFill>
                <a:srgbClr val="000000"/>
              </a:solidFill>
              <a:latin typeface="微软雅黑" panose="020B0503020204020204" pitchFamily="34" charset="-122"/>
              <a:ea typeface="微软雅黑" panose="020B0503020204020204" pitchFamily="34" charset="-122"/>
            </a:endParaRPr>
          </a:p>
          <a:p>
            <a:pPr marL="514350" indent="-514350" fontAlgn="base">
              <a:spcBef>
                <a:spcPct val="0"/>
              </a:spcBef>
              <a:spcAft>
                <a:spcPct val="0"/>
              </a:spcAft>
              <a:defRPr/>
            </a:pPr>
            <a:r>
              <a:rPr lang="zh-CN" altLang="en-US" sz="2400" b="1" u="sng" dirty="0">
                <a:solidFill>
                  <a:srgbClr val="FF0000"/>
                </a:solidFill>
                <a:latin typeface="微软雅黑" panose="020B0503020204020204" pitchFamily="34" charset="-122"/>
                <a:ea typeface="微软雅黑" panose="020B0503020204020204" pitchFamily="34" charset="-122"/>
              </a:rPr>
              <a:t>最大的安全漏洞！</a:t>
            </a:r>
            <a:endParaRPr lang="en-US" altLang="zh-CN" sz="2400" b="1" u="sng" dirty="0">
              <a:solidFill>
                <a:srgbClr val="FF0000"/>
              </a:solidFill>
              <a:latin typeface="微软雅黑" panose="020B0503020204020204" pitchFamily="34" charset="-122"/>
              <a:ea typeface="微软雅黑" panose="020B0503020204020204" pitchFamily="34" charset="-122"/>
            </a:endParaRPr>
          </a:p>
          <a:p>
            <a:pPr marL="514350" indent="-514350" fontAlgn="base">
              <a:spcBef>
                <a:spcPct val="0"/>
              </a:spcBef>
              <a:spcAft>
                <a:spcPct val="0"/>
              </a:spcAft>
              <a:defRPr/>
            </a:pPr>
            <a:r>
              <a:rPr lang="zh-CN" altLang="en-US" sz="2400" b="1" dirty="0">
                <a:solidFill>
                  <a:srgbClr val="FF0000"/>
                </a:solidFill>
                <a:latin typeface="微软雅黑" panose="020B0503020204020204" pitchFamily="34" charset="-122"/>
                <a:ea typeface="微软雅黑" panose="020B0503020204020204" pitchFamily="34" charset="-122"/>
              </a:rPr>
              <a:t>利用的就是</a:t>
            </a:r>
            <a:r>
              <a:rPr lang="zh-CN" altLang="en-US" sz="2400" b="1" u="sng" dirty="0">
                <a:solidFill>
                  <a:srgbClr val="FF0000"/>
                </a:solidFill>
                <a:latin typeface="微软雅黑" panose="020B0503020204020204" pitchFamily="34" charset="-122"/>
                <a:ea typeface="微软雅黑" panose="020B0503020204020204" pitchFamily="34" charset="-122"/>
              </a:rPr>
              <a:t>人性的弱点</a:t>
            </a:r>
            <a:endParaRPr lang="en-US" altLang="zh-CN" sz="2400" b="1" u="sng" dirty="0">
              <a:solidFill>
                <a:srgbClr val="FF0000"/>
              </a:solidFill>
              <a:latin typeface="微软雅黑" panose="020B0503020204020204" pitchFamily="34" charset="-122"/>
              <a:ea typeface="微软雅黑" panose="020B0503020204020204" pitchFamily="34" charset="-122"/>
            </a:endParaRPr>
          </a:p>
          <a:p>
            <a:pPr marL="514350" indent="-514350" fontAlgn="base">
              <a:spcBef>
                <a:spcPct val="0"/>
              </a:spcBef>
              <a:spcAft>
                <a:spcPct val="0"/>
              </a:spcAft>
              <a:defRPr/>
            </a:pPr>
            <a:endParaRPr lang="en-US" altLang="zh-CN" sz="2400" b="1" dirty="0">
              <a:solidFill>
                <a:srgbClr val="FF0000"/>
              </a:solidFill>
              <a:latin typeface="微软雅黑" panose="020B0503020204020204" pitchFamily="34" charset="-122"/>
              <a:ea typeface="微软雅黑" panose="020B0503020204020204" pitchFamily="34" charset="-122"/>
            </a:endParaRPr>
          </a:p>
          <a:p>
            <a:pPr marL="514350" indent="-514350" algn="r" fontAlgn="base">
              <a:spcBef>
                <a:spcPct val="0"/>
              </a:spcBef>
              <a:spcAft>
                <a:spcPct val="0"/>
              </a:spcAft>
              <a:defRPr/>
            </a:pPr>
            <a:r>
              <a:rPr lang="zh-CN" altLang="en-US" dirty="0">
                <a:solidFill>
                  <a:srgbClr val="000000"/>
                </a:solidFill>
                <a:latin typeface="微软雅黑" panose="020B0503020204020204" pitchFamily="34" charset="-122"/>
                <a:ea typeface="微软雅黑" panose="020B0503020204020204" pitchFamily="34" charset="-122"/>
              </a:rPr>
              <a:t>人们对</a:t>
            </a:r>
            <a:r>
              <a:rPr lang="zh-CN" altLang="en-US" sz="2400" b="1" dirty="0">
                <a:solidFill>
                  <a:srgbClr val="FF0000"/>
                </a:solidFill>
                <a:latin typeface="微软雅黑" panose="020B0503020204020204" pitchFamily="34" charset="-122"/>
                <a:ea typeface="微软雅黑" panose="020B0503020204020204" pitchFamily="34" charset="-122"/>
              </a:rPr>
              <a:t>绝对的安全</a:t>
            </a:r>
          </a:p>
          <a:p>
            <a:pPr marL="514350" indent="-514350" algn="r" fontAlgn="base">
              <a:spcBef>
                <a:spcPct val="0"/>
              </a:spcBef>
              <a:spcAft>
                <a:spcPct val="0"/>
              </a:spcAft>
              <a:defRPr/>
            </a:pPr>
            <a:r>
              <a:rPr lang="zh-CN" altLang="en-US" sz="2400" b="1" dirty="0">
                <a:solidFill>
                  <a:srgbClr val="FF0000"/>
                </a:solidFill>
                <a:latin typeface="微软雅黑" panose="020B0503020204020204" pitchFamily="34" charset="-122"/>
                <a:ea typeface="微软雅黑" panose="020B0503020204020204" pitchFamily="34" charset="-122"/>
              </a:rPr>
              <a:t>渴望</a:t>
            </a:r>
            <a:r>
              <a:rPr lang="zh-CN" altLang="en-US" dirty="0">
                <a:solidFill>
                  <a:srgbClr val="000000"/>
                </a:solidFill>
                <a:latin typeface="微软雅黑" panose="020B0503020204020204" pitchFamily="34" charset="-122"/>
                <a:ea typeface="微软雅黑" panose="020B0503020204020204" pitchFamily="34" charset="-122"/>
              </a:rPr>
              <a:t>常常导致与他们满足于</a:t>
            </a:r>
          </a:p>
          <a:p>
            <a:pPr marL="514350" indent="-514350" algn="r" fontAlgn="base">
              <a:spcBef>
                <a:spcPct val="0"/>
              </a:spcBef>
              <a:spcAft>
                <a:spcPct val="0"/>
              </a:spcAft>
              <a:defRPr/>
            </a:pPr>
            <a:r>
              <a:rPr lang="zh-CN" altLang="en-US" sz="2400" b="1" dirty="0">
                <a:solidFill>
                  <a:srgbClr val="FF0000"/>
                </a:solidFill>
                <a:latin typeface="微软雅黑" panose="020B0503020204020204" pitchFamily="34" charset="-122"/>
                <a:ea typeface="微软雅黑" panose="020B0503020204020204" pitchFamily="34" charset="-122"/>
              </a:rPr>
              <a:t>虚假的安全感</a:t>
            </a:r>
            <a:r>
              <a:rPr lang="zh-CN" altLang="en-US" dirty="0">
                <a:solidFill>
                  <a:srgbClr val="000000"/>
                </a:solidFill>
                <a:latin typeface="微软雅黑" panose="020B0503020204020204" pitchFamily="34" charset="-122"/>
                <a:ea typeface="微软雅黑" panose="020B0503020204020204" pitchFamily="34" charset="-122"/>
              </a:rPr>
              <a:t>之中！</a:t>
            </a:r>
            <a:endParaRPr lang="en-US" altLang="zh-CN" dirty="0">
              <a:solidFill>
                <a:srgbClr val="000000"/>
              </a:solidFill>
              <a:latin typeface="微软雅黑" panose="020B0503020204020204" pitchFamily="34" charset="-122"/>
              <a:ea typeface="微软雅黑" panose="020B0503020204020204" pitchFamily="34" charset="-122"/>
            </a:endParaRPr>
          </a:p>
          <a:p>
            <a:pPr marL="514350" indent="-514350" algn="r" fontAlgn="base">
              <a:spcBef>
                <a:spcPct val="0"/>
              </a:spcBef>
              <a:spcAft>
                <a:spcPct val="0"/>
              </a:spcAft>
              <a:defRPr/>
            </a:pPr>
            <a:endParaRPr lang="en-US" altLang="zh-CN" dirty="0">
              <a:solidFill>
                <a:srgbClr val="000000"/>
              </a:solidFill>
              <a:latin typeface="微软雅黑" panose="020B0503020204020204" pitchFamily="34" charset="-122"/>
              <a:ea typeface="微软雅黑" panose="020B0503020204020204" pitchFamily="34" charset="-122"/>
            </a:endParaRPr>
          </a:p>
          <a:p>
            <a:pPr marL="514350" indent="-514350" algn="r" fontAlgn="base">
              <a:spcBef>
                <a:spcPct val="0"/>
              </a:spcBef>
              <a:spcAft>
                <a:spcPct val="0"/>
              </a:spcAft>
              <a:defRPr/>
            </a:pPr>
            <a:endParaRPr lang="en-US" altLang="zh-CN" sz="2400" b="1" dirty="0">
              <a:solidFill>
                <a:srgbClr val="FF0000"/>
              </a:solidFill>
              <a:latin typeface="微软雅黑" panose="020B0503020204020204" pitchFamily="34" charset="-122"/>
              <a:ea typeface="微软雅黑" panose="020B0503020204020204" pitchFamily="34" charset="-122"/>
            </a:endParaRPr>
          </a:p>
          <a:p>
            <a:pPr marL="514350" indent="-514350" algn="r" fontAlgn="base">
              <a:spcBef>
                <a:spcPct val="0"/>
              </a:spcBef>
              <a:spcAft>
                <a:spcPct val="0"/>
              </a:spcAft>
              <a:defRPr/>
            </a:pPr>
            <a:endParaRPr lang="en-US" altLang="zh-CN" dirty="0">
              <a:solidFill>
                <a:srgbClr val="FFFFFF"/>
              </a:solidFill>
              <a:latin typeface="微软雅黑" panose="020B0503020204020204" pitchFamily="34" charset="-122"/>
              <a:ea typeface="微软雅黑" panose="020B0503020204020204" pitchFamily="34" charset="-122"/>
            </a:endParaRPr>
          </a:p>
          <a:p>
            <a:pPr marL="514350" indent="-514350" fontAlgn="base">
              <a:spcBef>
                <a:spcPct val="0"/>
              </a:spcBef>
              <a:spcAft>
                <a:spcPct val="0"/>
              </a:spcAft>
              <a:defRPr/>
            </a:pPr>
            <a:r>
              <a:rPr lang="zh-CN" altLang="en-US" dirty="0">
                <a:solidFill>
                  <a:srgbClr val="000000"/>
                </a:solidFill>
                <a:latin typeface="微软雅黑" panose="020B0503020204020204" pitchFamily="34" charset="-122"/>
                <a:ea typeface="微软雅黑" panose="020B0503020204020204" pitchFamily="34" charset="-122"/>
              </a:rPr>
              <a:t>据统计，</a:t>
            </a:r>
            <a:r>
              <a:rPr lang="zh-CN" altLang="en-US" sz="2400" b="1" dirty="0">
                <a:solidFill>
                  <a:srgbClr val="FF0000"/>
                </a:solidFill>
                <a:latin typeface="微软雅黑" panose="020B0503020204020204" pitchFamily="34" charset="-122"/>
                <a:ea typeface="微软雅黑" panose="020B0503020204020204" pitchFamily="34" charset="-122"/>
              </a:rPr>
              <a:t>公司高管</a:t>
            </a:r>
            <a:endParaRPr lang="en-US" altLang="zh-CN" b="1" dirty="0">
              <a:solidFill>
                <a:srgbClr val="FF0000"/>
              </a:solidFill>
              <a:latin typeface="微软雅黑" panose="020B0503020204020204" pitchFamily="34" charset="-122"/>
              <a:ea typeface="微软雅黑" panose="020B0503020204020204" pitchFamily="34" charset="-122"/>
            </a:endParaRPr>
          </a:p>
          <a:p>
            <a:pPr marL="514350" indent="-514350" fontAlgn="base">
              <a:spcBef>
                <a:spcPct val="0"/>
              </a:spcBef>
              <a:spcAft>
                <a:spcPct val="0"/>
              </a:spcAft>
              <a:defRPr/>
            </a:pPr>
            <a:r>
              <a:rPr lang="zh-CN" altLang="en-US" dirty="0">
                <a:solidFill>
                  <a:srgbClr val="000000"/>
                </a:solidFill>
                <a:latin typeface="微软雅黑" panose="020B0503020204020204" pitchFamily="34" charset="-122"/>
                <a:ea typeface="微软雅黑" panose="020B0503020204020204" pitchFamily="34" charset="-122"/>
              </a:rPr>
              <a:t>是</a:t>
            </a:r>
            <a:r>
              <a:rPr lang="zh-CN" altLang="en-US" sz="2400" b="1" dirty="0">
                <a:solidFill>
                  <a:srgbClr val="FF0000"/>
                </a:solidFill>
                <a:latin typeface="微软雅黑" panose="020B0503020204020204" pitchFamily="34" charset="-122"/>
                <a:ea typeface="微软雅黑" panose="020B0503020204020204" pitchFamily="34" charset="-122"/>
              </a:rPr>
              <a:t>最容易被攻击者盯上</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514350" indent="-514350" fontAlgn="base">
              <a:spcBef>
                <a:spcPct val="0"/>
              </a:spcBef>
              <a:spcAft>
                <a:spcPct val="0"/>
              </a:spcAft>
              <a:defRPr/>
            </a:pPr>
            <a:r>
              <a:rPr lang="zh-CN" altLang="en-US" dirty="0">
                <a:solidFill>
                  <a:srgbClr val="000000"/>
                </a:solidFill>
                <a:latin typeface="微软雅黑" panose="020B0503020204020204" pitchFamily="34" charset="-122"/>
                <a:ea typeface="微软雅黑" panose="020B0503020204020204" pitchFamily="34" charset="-122"/>
              </a:rPr>
              <a:t>的目标！</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bwMode="auto">
          <a:xfrm>
            <a:off x="8739963" y="1215834"/>
            <a:ext cx="3179136" cy="4995863"/>
          </a:xfrm>
          <a:prstGeom prst="rect">
            <a:avLst/>
          </a:prstGeom>
          <a:noFill/>
          <a:ln w="9525" cap="flat" cmpd="sng" algn="ctr">
            <a:noFill/>
            <a:prstDash val="solid"/>
            <a:round/>
            <a:headEnd type="none" w="med" len="med"/>
            <a:tailEnd type="none" w="med" len="med"/>
          </a:ln>
          <a:effectLst/>
        </p:spPr>
        <p:txBody>
          <a:bodyPr lIns="76535" tIns="38268" rIns="76535" bIns="38268" anchor="ctr"/>
          <a:lstStyle/>
          <a:p>
            <a:pPr marL="514350" indent="-514350" fontAlgn="base">
              <a:lnSpc>
                <a:spcPct val="150000"/>
              </a:lnSpc>
              <a:spcBef>
                <a:spcPct val="0"/>
              </a:spcBef>
              <a:spcAft>
                <a:spcPct val="0"/>
              </a:spcAft>
              <a:defRPr/>
            </a:pP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仿冒</a:t>
            </a:r>
            <a:r>
              <a:rPr lang="zh-CN" altLang="en-US" dirty="0">
                <a:solidFill>
                  <a:srgbClr val="000000"/>
                </a:solidFill>
                <a:latin typeface="微软雅黑" panose="020B0503020204020204" pitchFamily="34" charset="-122"/>
                <a:ea typeface="微软雅黑" panose="020B0503020204020204" pitchFamily="34" charset="-122"/>
              </a:rPr>
              <a:t>工程师到机房检查设备。</a:t>
            </a:r>
            <a:endParaRPr lang="en-US" altLang="zh-CN" dirty="0">
              <a:solidFill>
                <a:srgbClr val="000000"/>
              </a:solidFill>
              <a:latin typeface="微软雅黑" panose="020B0503020204020204" pitchFamily="34" charset="-122"/>
              <a:ea typeface="微软雅黑" panose="020B0503020204020204" pitchFamily="34" charset="-122"/>
            </a:endParaRPr>
          </a:p>
          <a:p>
            <a:pPr marL="514350" indent="-514350" fontAlgn="base">
              <a:lnSpc>
                <a:spcPct val="150000"/>
              </a:lnSpc>
              <a:spcBef>
                <a:spcPct val="0"/>
              </a:spcBef>
              <a:spcAft>
                <a:spcPct val="0"/>
              </a:spcAft>
              <a:defRPr/>
            </a:pPr>
            <a:r>
              <a:rPr lang="en-US" altLang="zh-CN" dirty="0">
                <a:solidFill>
                  <a:srgbClr val="000000"/>
                </a:solidFill>
                <a:latin typeface="微软雅黑" panose="020B0503020204020204" pitchFamily="34" charset="-122"/>
                <a:ea typeface="微软雅黑" panose="020B0503020204020204" pitchFamily="34" charset="-122"/>
              </a:rPr>
              <a:t>	2</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仿冒</a:t>
            </a:r>
            <a:r>
              <a:rPr lang="zh-CN" altLang="en-US" dirty="0">
                <a:solidFill>
                  <a:srgbClr val="000000"/>
                </a:solidFill>
                <a:latin typeface="微软雅黑" panose="020B0503020204020204" pitchFamily="34" charset="-122"/>
                <a:ea typeface="微软雅黑" panose="020B0503020204020204" pitchFamily="34" charset="-122"/>
              </a:rPr>
              <a:t>电信人员检查线路。</a:t>
            </a:r>
            <a:endParaRPr lang="en-US" altLang="zh-CN" dirty="0">
              <a:solidFill>
                <a:srgbClr val="000000"/>
              </a:solidFill>
              <a:latin typeface="微软雅黑" panose="020B0503020204020204" pitchFamily="34" charset="-122"/>
              <a:ea typeface="微软雅黑" panose="020B0503020204020204" pitchFamily="34" charset="-122"/>
            </a:endParaRPr>
          </a:p>
          <a:p>
            <a:pPr marL="514350" indent="-514350" fontAlgn="base">
              <a:lnSpc>
                <a:spcPct val="150000"/>
              </a:lnSpc>
              <a:spcBef>
                <a:spcPct val="0"/>
              </a:spcBef>
              <a:spcAft>
                <a:spcPct val="0"/>
              </a:spcAft>
              <a:defRPr/>
            </a:pPr>
            <a:endParaRPr lang="en-US" altLang="zh-CN" dirty="0">
              <a:solidFill>
                <a:srgbClr val="000000"/>
              </a:solidFill>
              <a:latin typeface="微软雅黑" panose="020B0503020204020204" pitchFamily="34" charset="-122"/>
              <a:ea typeface="微软雅黑" panose="020B0503020204020204" pitchFamily="34" charset="-122"/>
            </a:endParaRPr>
          </a:p>
          <a:p>
            <a:pPr marL="514350" indent="-514350" fontAlgn="base">
              <a:lnSpc>
                <a:spcPct val="150000"/>
              </a:lnSpc>
              <a:spcBef>
                <a:spcPct val="0"/>
              </a:spcBef>
              <a:spcAft>
                <a:spcPct val="0"/>
              </a:spcAft>
              <a:defRPr/>
            </a:pPr>
            <a:endParaRPr lang="en-US" altLang="zh-CN" dirty="0">
              <a:solidFill>
                <a:srgbClr val="000000"/>
              </a:solidFill>
              <a:latin typeface="微软雅黑" panose="020B0503020204020204" pitchFamily="34" charset="-122"/>
              <a:ea typeface="微软雅黑" panose="020B0503020204020204" pitchFamily="34" charset="-122"/>
            </a:endParaRPr>
          </a:p>
          <a:p>
            <a:pPr marL="514350" indent="-514350" fontAlgn="base">
              <a:lnSpc>
                <a:spcPct val="150000"/>
              </a:lnSpc>
              <a:spcBef>
                <a:spcPct val="0"/>
              </a:spcBef>
              <a:spcAft>
                <a:spcPct val="0"/>
              </a:spcAft>
              <a:defRPr/>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工作人员</a:t>
            </a:r>
            <a:r>
              <a:rPr lang="zh-CN" altLang="en-US" b="1" dirty="0">
                <a:solidFill>
                  <a:srgbClr val="FF0000"/>
                </a:solidFill>
                <a:latin typeface="微软雅黑" panose="020B0503020204020204" pitchFamily="34" charset="-122"/>
                <a:ea typeface="微软雅黑" panose="020B0503020204020204" pitchFamily="34" charset="-122"/>
              </a:rPr>
              <a:t>需要保持高度警惕</a:t>
            </a:r>
            <a:r>
              <a:rPr lang="zh-CN" altLang="en-US" dirty="0">
                <a:solidFill>
                  <a:srgbClr val="000000"/>
                </a:solidFill>
                <a:latin typeface="微软雅黑" panose="020B0503020204020204" pitchFamily="34" charset="-122"/>
                <a:ea typeface="微软雅黑" panose="020B0503020204020204" pitchFamily="34" charset="-122"/>
              </a:rPr>
              <a:t>，一旦发现可疑人员，要上前询问，并</a:t>
            </a:r>
            <a:r>
              <a:rPr lang="zh-CN" altLang="en-US" b="1" dirty="0">
                <a:solidFill>
                  <a:srgbClr val="FF0000"/>
                </a:solidFill>
                <a:latin typeface="微软雅黑" panose="020B0503020204020204" pitchFamily="34" charset="-122"/>
                <a:ea typeface="微软雅黑" panose="020B0503020204020204" pitchFamily="34" charset="-122"/>
              </a:rPr>
              <a:t>及时汇报有关部门！</a:t>
            </a:r>
            <a:endParaRPr lang="en-US" altLang="zh-CN"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9" name="Rectangle 11"/>
          <p:cNvSpPr>
            <a:spLocks noChangeArrowheads="1"/>
          </p:cNvSpPr>
          <p:nvPr/>
        </p:nvSpPr>
        <p:spPr bwMode="auto">
          <a:xfrm>
            <a:off x="1117602" y="353515"/>
            <a:ext cx="9101269" cy="642918"/>
          </a:xfrm>
          <a:prstGeom prst="rect">
            <a:avLst/>
          </a:prstGeom>
          <a:noFill/>
          <a:ln w="9525">
            <a:noFill/>
            <a:miter lim="800000"/>
          </a:ln>
          <a:effectLst/>
        </p:spPr>
        <p:txBody>
          <a:bodyPr anchor="ctr"/>
          <a:lstStyle/>
          <a:p>
            <a:pPr>
              <a:defRPr/>
            </a:pPr>
            <a:r>
              <a:rPr lang="zh-CN" altLang="en-US" sz="3200" b="1" dirty="0">
                <a:effectLst>
                  <a:outerShdw blurRad="38100" dist="38100" dir="2700000" algn="tl">
                    <a:srgbClr val="C0C0C0"/>
                  </a:outerShdw>
                </a:effectLst>
                <a:latin typeface="+mj-ea"/>
                <a:ea typeface="+mj-ea"/>
                <a:cs typeface="+mj-cs"/>
              </a:rPr>
              <a:t>威胁无处不在</a:t>
            </a:r>
          </a:p>
        </p:txBody>
      </p:sp>
      <p:grpSp>
        <p:nvGrpSpPr>
          <p:cNvPr id="8" name="组合 7"/>
          <p:cNvGrpSpPr/>
          <p:nvPr/>
        </p:nvGrpSpPr>
        <p:grpSpPr>
          <a:xfrm>
            <a:off x="1472592" y="1309688"/>
            <a:ext cx="9246816" cy="5119684"/>
            <a:chOff x="1187450" y="1412875"/>
            <a:chExt cx="6983413" cy="4548188"/>
          </a:xfrm>
        </p:grpSpPr>
        <p:sp>
          <p:nvSpPr>
            <p:cNvPr id="9" name="Oval 7"/>
            <p:cNvSpPr>
              <a:spLocks noChangeArrowheads="1"/>
            </p:cNvSpPr>
            <p:nvPr/>
          </p:nvSpPr>
          <p:spPr bwMode="auto">
            <a:xfrm>
              <a:off x="3059113" y="3068638"/>
              <a:ext cx="2735262" cy="1020762"/>
            </a:xfrm>
            <a:prstGeom prst="ellipse">
              <a:avLst/>
            </a:prstGeom>
            <a:solidFill>
              <a:schemeClr val="accent1"/>
            </a:solidFill>
            <a:ln w="9525" cmpd="sng">
              <a:solidFill>
                <a:schemeClr val="tx1"/>
              </a:solidFill>
              <a:round/>
            </a:ln>
            <a:effectLst>
              <a:outerShdw dist="107763" dir="2700000" algn="ctr" rotWithShape="0">
                <a:srgbClr val="6E8CB8">
                  <a:alpha val="50000"/>
                </a:srgbClr>
              </a:outerShdw>
            </a:effectLst>
          </p:spPr>
          <p:txBody>
            <a:bodyPr wrap="none" anchor="ctr"/>
            <a:lstStyle/>
            <a:p>
              <a:pPr algn="ctr">
                <a:defRPr/>
              </a:pPr>
              <a:r>
                <a:rPr lang="zh-CN" sz="2400" b="1" dirty="0">
                  <a:effectLst>
                    <a:outerShdw blurRad="38100" dist="38100" dir="2700000" algn="tl">
                      <a:srgbClr val="FFFFFF"/>
                    </a:outerShdw>
                  </a:effectLst>
                  <a:latin typeface="Times New Roman" panose="02020603050405020304" pitchFamily="18" charset="0"/>
                  <a:ea typeface="黑体" panose="02010609060101010101" charset="-122"/>
                </a:rPr>
                <a:t>信息资产</a:t>
              </a:r>
            </a:p>
          </p:txBody>
        </p:sp>
        <p:sp>
          <p:nvSpPr>
            <p:cNvPr id="10" name="Line 8"/>
            <p:cNvSpPr>
              <a:spLocks noChangeShapeType="1"/>
            </p:cNvSpPr>
            <p:nvPr/>
          </p:nvSpPr>
          <p:spPr bwMode="auto">
            <a:xfrm>
              <a:off x="3563938" y="2636838"/>
              <a:ext cx="144462" cy="417512"/>
            </a:xfrm>
            <a:prstGeom prst="line">
              <a:avLst/>
            </a:prstGeom>
            <a:noFill/>
            <a:ln w="38100" cmpd="dbl">
              <a:solidFill>
                <a:schemeClr val="tx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 name="Group 6"/>
            <p:cNvGrpSpPr/>
            <p:nvPr/>
          </p:nvGrpSpPr>
          <p:grpSpPr bwMode="auto">
            <a:xfrm>
              <a:off x="6443663" y="2781300"/>
              <a:ext cx="1512887" cy="654050"/>
              <a:chOff x="0" y="0"/>
              <a:chExt cx="953" cy="412"/>
            </a:xfrm>
          </p:grpSpPr>
          <p:graphicFrame>
            <p:nvGraphicFramePr>
              <p:cNvPr id="60" name="Object 6"/>
              <p:cNvGraphicFramePr>
                <a:graphicFrameLocks noChangeAspect="1"/>
              </p:cNvGraphicFramePr>
              <p:nvPr/>
            </p:nvGraphicFramePr>
            <p:xfrm>
              <a:off x="0" y="91"/>
              <a:ext cx="554" cy="321"/>
            </p:xfrm>
            <a:graphic>
              <a:graphicData uri="http://schemas.openxmlformats.org/presentationml/2006/ole">
                <mc:AlternateContent xmlns:mc="http://schemas.openxmlformats.org/markup-compatibility/2006">
                  <mc:Choice xmlns:v="urn:schemas-microsoft-com:vml" Requires="v">
                    <p:oleObj r:id="rId3" imgW="28851225" imgH="16725900" progId="">
                      <p:embed/>
                    </p:oleObj>
                  </mc:Choice>
                  <mc:Fallback>
                    <p:oleObj r:id="rId3" imgW="28851225" imgH="1672590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1"/>
                            <a:ext cx="554"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 name="Text Box 21"/>
              <p:cNvSpPr txBox="1">
                <a:spLocks noChangeArrowheads="1"/>
              </p:cNvSpPr>
              <p:nvPr/>
            </p:nvSpPr>
            <p:spPr bwMode="auto">
              <a:xfrm>
                <a:off x="318" y="0"/>
                <a:ext cx="635" cy="189"/>
              </a:xfrm>
              <a:prstGeom prst="rect">
                <a:avLst/>
              </a:prstGeom>
              <a:noFill/>
              <a:ln w="9525">
                <a:noFill/>
                <a:miter lim="800000"/>
              </a:ln>
            </p:spPr>
            <p:txBody>
              <a:bodyPr>
                <a:spAutoFit/>
              </a:bodyPr>
              <a:lstStyle/>
              <a:p>
                <a:pPr>
                  <a:spcBef>
                    <a:spcPct val="50000"/>
                  </a:spcBef>
                  <a:defRPr/>
                </a:pPr>
                <a:r>
                  <a:rPr lang="zh-CN" sz="160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拒绝服务</a:t>
                </a:r>
              </a:p>
            </p:txBody>
          </p:sp>
        </p:grpSp>
        <p:grpSp>
          <p:nvGrpSpPr>
            <p:cNvPr id="12" name="Group 9"/>
            <p:cNvGrpSpPr/>
            <p:nvPr/>
          </p:nvGrpSpPr>
          <p:grpSpPr bwMode="auto">
            <a:xfrm>
              <a:off x="5940425" y="1989138"/>
              <a:ext cx="1368425" cy="719137"/>
              <a:chOff x="0" y="0"/>
              <a:chExt cx="862" cy="453"/>
            </a:xfrm>
          </p:grpSpPr>
          <p:graphicFrame>
            <p:nvGraphicFramePr>
              <p:cNvPr id="58" name="Object 5"/>
              <p:cNvGraphicFramePr>
                <a:graphicFrameLocks noChangeAspect="1"/>
              </p:cNvGraphicFramePr>
              <p:nvPr/>
            </p:nvGraphicFramePr>
            <p:xfrm>
              <a:off x="0" y="90"/>
              <a:ext cx="250" cy="363"/>
            </p:xfrm>
            <a:graphic>
              <a:graphicData uri="http://schemas.openxmlformats.org/presentationml/2006/ole">
                <mc:AlternateContent xmlns:mc="http://schemas.openxmlformats.org/markup-compatibility/2006">
                  <mc:Choice xmlns:v="urn:schemas-microsoft-com:vml" Requires="v">
                    <p:oleObj r:id="rId5" imgW="14639925" imgH="26479500" progId="">
                      <p:embed/>
                    </p:oleObj>
                  </mc:Choice>
                  <mc:Fallback>
                    <p:oleObj r:id="rId5" imgW="14639925" imgH="2647950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0"/>
                            <a:ext cx="250" cy="363"/>
                          </a:xfrm>
                          <a:prstGeom prst="rect">
                            <a:avLst/>
                          </a:prstGeom>
                          <a:noFill/>
                          <a:extLst>
                            <a:ext uri="{909E8E84-426E-40DD-AFC4-6F175D3DCCD1}">
                              <a14:hiddenFill xmlns:a14="http://schemas.microsoft.com/office/drawing/2010/main">
                                <a:solidFill>
                                  <a:srgbClr val="FAEF65"/>
                                </a:solidFill>
                              </a14:hiddenFill>
                            </a:ext>
                          </a:extLst>
                        </p:spPr>
                      </p:pic>
                    </p:oleObj>
                  </mc:Fallback>
                </mc:AlternateContent>
              </a:graphicData>
            </a:graphic>
          </p:graphicFrame>
          <p:sp>
            <p:nvSpPr>
              <p:cNvPr id="59" name="Text Box 22"/>
              <p:cNvSpPr txBox="1">
                <a:spLocks noChangeArrowheads="1"/>
              </p:cNvSpPr>
              <p:nvPr/>
            </p:nvSpPr>
            <p:spPr bwMode="auto">
              <a:xfrm>
                <a:off x="227" y="0"/>
                <a:ext cx="635" cy="189"/>
              </a:xfrm>
              <a:prstGeom prst="rect">
                <a:avLst/>
              </a:prstGeom>
              <a:noFill/>
              <a:ln w="9525">
                <a:noFill/>
                <a:miter lim="800000"/>
              </a:ln>
            </p:spPr>
            <p:txBody>
              <a:bodyPr>
                <a:spAutoFit/>
              </a:bodyPr>
              <a:lstStyle/>
              <a:p>
                <a:pPr>
                  <a:spcBef>
                    <a:spcPct val="50000"/>
                  </a:spcBef>
                  <a:defRPr/>
                </a:pPr>
                <a:r>
                  <a:rPr lang="zh-CN" sz="160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流氓软件</a:t>
                </a:r>
              </a:p>
            </p:txBody>
          </p:sp>
        </p:grpSp>
        <p:grpSp>
          <p:nvGrpSpPr>
            <p:cNvPr id="13" name="Group 12"/>
            <p:cNvGrpSpPr/>
            <p:nvPr/>
          </p:nvGrpSpPr>
          <p:grpSpPr bwMode="auto">
            <a:xfrm>
              <a:off x="2843213" y="1628775"/>
              <a:ext cx="1079500" cy="936625"/>
              <a:chOff x="0" y="0"/>
              <a:chExt cx="680" cy="590"/>
            </a:xfrm>
          </p:grpSpPr>
          <p:graphicFrame>
            <p:nvGraphicFramePr>
              <p:cNvPr id="56" name="Object 4"/>
              <p:cNvGraphicFramePr>
                <a:graphicFrameLocks noChangeAspect="1"/>
              </p:cNvGraphicFramePr>
              <p:nvPr/>
            </p:nvGraphicFramePr>
            <p:xfrm>
              <a:off x="136" y="227"/>
              <a:ext cx="544" cy="363"/>
            </p:xfrm>
            <a:graphic>
              <a:graphicData uri="http://schemas.openxmlformats.org/presentationml/2006/ole">
                <mc:AlternateContent xmlns:mc="http://schemas.openxmlformats.org/markup-compatibility/2006">
                  <mc:Choice xmlns:v="urn:schemas-microsoft-com:vml" Requires="v">
                    <p:oleObj r:id="rId7" imgW="21583650" imgH="20345400" progId="">
                      <p:embed/>
                    </p:oleObj>
                  </mc:Choice>
                  <mc:Fallback>
                    <p:oleObj r:id="rId7" imgW="21583650" imgH="20345400" progId="">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 y="227"/>
                            <a:ext cx="544"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Text Box 24"/>
              <p:cNvSpPr txBox="1">
                <a:spLocks noChangeArrowheads="1"/>
              </p:cNvSpPr>
              <p:nvPr/>
            </p:nvSpPr>
            <p:spPr bwMode="auto">
              <a:xfrm>
                <a:off x="0" y="0"/>
                <a:ext cx="680" cy="189"/>
              </a:xfrm>
              <a:prstGeom prst="rect">
                <a:avLst/>
              </a:prstGeom>
              <a:noFill/>
              <a:ln w="9525">
                <a:noFill/>
                <a:miter lim="800000"/>
              </a:ln>
            </p:spPr>
            <p:txBody>
              <a:bodyPr>
                <a:spAutoFit/>
              </a:bodyPr>
              <a:lstStyle/>
              <a:p>
                <a:pPr>
                  <a:spcBef>
                    <a:spcPct val="50000"/>
                  </a:spcBef>
                  <a:defRPr/>
                </a:pPr>
                <a:r>
                  <a:rPr lang="zh-CN" sz="160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黑客渗透</a:t>
                </a:r>
              </a:p>
            </p:txBody>
          </p:sp>
        </p:grpSp>
        <p:grpSp>
          <p:nvGrpSpPr>
            <p:cNvPr id="14" name="Group 15"/>
            <p:cNvGrpSpPr/>
            <p:nvPr/>
          </p:nvGrpSpPr>
          <p:grpSpPr bwMode="auto">
            <a:xfrm>
              <a:off x="1362077" y="2182813"/>
              <a:ext cx="1295400" cy="942975"/>
              <a:chOff x="-117" y="122"/>
              <a:chExt cx="816" cy="594"/>
            </a:xfrm>
          </p:grpSpPr>
          <p:sp>
            <p:nvSpPr>
              <p:cNvPr id="54" name="Text Box 20"/>
              <p:cNvSpPr txBox="1">
                <a:spLocks noChangeArrowheads="1"/>
              </p:cNvSpPr>
              <p:nvPr/>
            </p:nvSpPr>
            <p:spPr bwMode="auto">
              <a:xfrm>
                <a:off x="-117" y="122"/>
                <a:ext cx="816" cy="189"/>
              </a:xfrm>
              <a:prstGeom prst="rect">
                <a:avLst/>
              </a:prstGeom>
              <a:noFill/>
              <a:ln w="9525">
                <a:noFill/>
                <a:miter lim="800000"/>
              </a:ln>
            </p:spPr>
            <p:txBody>
              <a:bodyPr>
                <a:spAutoFit/>
              </a:bodyPr>
              <a:lstStyle/>
              <a:p>
                <a:pPr>
                  <a:spcBef>
                    <a:spcPct val="50000"/>
                  </a:spcBef>
                  <a:defRPr/>
                </a:pPr>
                <a:r>
                  <a:rPr lang="zh-CN" sz="1600"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内部人员威胁</a:t>
                </a:r>
              </a:p>
            </p:txBody>
          </p:sp>
          <p:graphicFrame>
            <p:nvGraphicFramePr>
              <p:cNvPr id="55" name="Object 3"/>
              <p:cNvGraphicFramePr/>
              <p:nvPr/>
            </p:nvGraphicFramePr>
            <p:xfrm>
              <a:off x="200" y="303"/>
              <a:ext cx="496" cy="413"/>
            </p:xfrm>
            <a:graphic>
              <a:graphicData uri="http://schemas.openxmlformats.org/presentationml/2006/ole">
                <mc:AlternateContent xmlns:mc="http://schemas.openxmlformats.org/markup-compatibility/2006">
                  <mc:Choice xmlns:v="urn:schemas-microsoft-com:vml" Requires="v">
                    <p:oleObj r:id="rId9" imgW="36890325" imgH="30775275" progId="">
                      <p:embed/>
                    </p:oleObj>
                  </mc:Choice>
                  <mc:Fallback>
                    <p:oleObj r:id="rId9" imgW="36890325" imgH="30775275" progId="">
                      <p:embed/>
                      <p:pic>
                        <p:nvPicPr>
                          <p:cNvPr id="0" name="Object 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 y="303"/>
                            <a:ext cx="496" cy="4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5" name="Group 18"/>
            <p:cNvGrpSpPr/>
            <p:nvPr/>
          </p:nvGrpSpPr>
          <p:grpSpPr bwMode="auto">
            <a:xfrm>
              <a:off x="3995738" y="1412875"/>
              <a:ext cx="1079500" cy="1028700"/>
              <a:chOff x="0" y="0"/>
              <a:chExt cx="680" cy="648"/>
            </a:xfrm>
          </p:grpSpPr>
          <p:sp>
            <p:nvSpPr>
              <p:cNvPr id="52" name="Text Box 23"/>
              <p:cNvSpPr txBox="1">
                <a:spLocks noChangeArrowheads="1"/>
              </p:cNvSpPr>
              <p:nvPr/>
            </p:nvSpPr>
            <p:spPr bwMode="auto">
              <a:xfrm>
                <a:off x="0" y="0"/>
                <a:ext cx="680" cy="189"/>
              </a:xfrm>
              <a:prstGeom prst="rect">
                <a:avLst/>
              </a:prstGeom>
              <a:noFill/>
              <a:ln w="9525">
                <a:noFill/>
                <a:miter lim="800000"/>
              </a:ln>
            </p:spPr>
            <p:txBody>
              <a:bodyPr>
                <a:spAutoFit/>
              </a:bodyPr>
              <a:lstStyle/>
              <a:p>
                <a:pPr>
                  <a:spcBef>
                    <a:spcPct val="50000"/>
                  </a:spcBef>
                  <a:defRPr/>
                </a:pPr>
                <a:r>
                  <a:rPr lang="zh-CN" sz="1600"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木马后门</a:t>
                </a:r>
              </a:p>
            </p:txBody>
          </p:sp>
          <p:pic>
            <p:nvPicPr>
              <p:cNvPr id="53" name="Picture 33" descr="BD04940_"/>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 y="181"/>
                <a:ext cx="499"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21"/>
            <p:cNvGrpSpPr/>
            <p:nvPr/>
          </p:nvGrpSpPr>
          <p:grpSpPr bwMode="auto">
            <a:xfrm>
              <a:off x="4859338" y="1484313"/>
              <a:ext cx="1441450" cy="1035050"/>
              <a:chOff x="0" y="0"/>
              <a:chExt cx="908" cy="652"/>
            </a:xfrm>
          </p:grpSpPr>
          <p:sp>
            <p:nvSpPr>
              <p:cNvPr id="50" name="Text Box 25"/>
              <p:cNvSpPr txBox="1">
                <a:spLocks noChangeArrowheads="1"/>
              </p:cNvSpPr>
              <p:nvPr/>
            </p:nvSpPr>
            <p:spPr bwMode="auto">
              <a:xfrm>
                <a:off x="227" y="0"/>
                <a:ext cx="681" cy="189"/>
              </a:xfrm>
              <a:prstGeom prst="rect">
                <a:avLst/>
              </a:prstGeom>
              <a:noFill/>
              <a:ln w="9525">
                <a:noFill/>
                <a:miter lim="800000"/>
              </a:ln>
            </p:spPr>
            <p:txBody>
              <a:bodyPr>
                <a:spAutoFit/>
              </a:bodyPr>
              <a:lstStyle/>
              <a:p>
                <a:pPr>
                  <a:spcBef>
                    <a:spcPct val="50000"/>
                  </a:spcBef>
                  <a:defRPr/>
                </a:pPr>
                <a:r>
                  <a:rPr lang="zh-CN" sz="160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病毒和蠕虫</a:t>
                </a:r>
              </a:p>
            </p:txBody>
          </p:sp>
          <p:pic>
            <p:nvPicPr>
              <p:cNvPr id="51" name="Picture 175" descr="DISKC0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227"/>
                <a:ext cx="544"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4"/>
            <p:cNvGrpSpPr/>
            <p:nvPr/>
          </p:nvGrpSpPr>
          <p:grpSpPr bwMode="auto">
            <a:xfrm>
              <a:off x="6443663" y="3644900"/>
              <a:ext cx="1727200" cy="593725"/>
              <a:chOff x="0" y="0"/>
              <a:chExt cx="1088" cy="374"/>
            </a:xfrm>
          </p:grpSpPr>
          <p:graphicFrame>
            <p:nvGraphicFramePr>
              <p:cNvPr id="48" name="Object 2"/>
              <p:cNvGraphicFramePr>
                <a:graphicFrameLocks noChangeAspect="1"/>
              </p:cNvGraphicFramePr>
              <p:nvPr/>
            </p:nvGraphicFramePr>
            <p:xfrm>
              <a:off x="0" y="0"/>
              <a:ext cx="590" cy="374"/>
            </p:xfrm>
            <a:graphic>
              <a:graphicData uri="http://schemas.openxmlformats.org/presentationml/2006/ole">
                <mc:AlternateContent xmlns:mc="http://schemas.openxmlformats.org/markup-compatibility/2006">
                  <mc:Choice xmlns:v="urn:schemas-microsoft-com:vml" Requires="v">
                    <p:oleObj r:id="rId13" imgW="24279225" imgH="20116800" progId="">
                      <p:embed/>
                    </p:oleObj>
                  </mc:Choice>
                  <mc:Fallback>
                    <p:oleObj r:id="rId13" imgW="24279225" imgH="20116800"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590" cy="3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177"/>
              <p:cNvSpPr txBox="1">
                <a:spLocks noChangeArrowheads="1"/>
              </p:cNvSpPr>
              <p:nvPr/>
            </p:nvSpPr>
            <p:spPr bwMode="auto">
              <a:xfrm>
                <a:off x="499" y="91"/>
                <a:ext cx="589" cy="189"/>
              </a:xfrm>
              <a:prstGeom prst="rect">
                <a:avLst/>
              </a:prstGeom>
              <a:noFill/>
              <a:ln w="9525">
                <a:noFill/>
                <a:miter lim="800000"/>
              </a:ln>
            </p:spPr>
            <p:txBody>
              <a:bodyPr>
                <a:spAutoFit/>
              </a:bodyPr>
              <a:lstStyle/>
              <a:p>
                <a:pPr>
                  <a:spcBef>
                    <a:spcPct val="50000"/>
                  </a:spcBef>
                  <a:defRPr/>
                </a:pPr>
                <a:r>
                  <a:rPr lang="zh-CN" sz="160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社会工程</a:t>
                </a:r>
              </a:p>
            </p:txBody>
          </p:sp>
        </p:grpSp>
        <p:sp>
          <p:nvSpPr>
            <p:cNvPr id="18" name="Line 186"/>
            <p:cNvSpPr>
              <a:spLocks noChangeShapeType="1"/>
            </p:cNvSpPr>
            <p:nvPr/>
          </p:nvSpPr>
          <p:spPr bwMode="auto">
            <a:xfrm>
              <a:off x="4356100" y="2492375"/>
              <a:ext cx="0" cy="488950"/>
            </a:xfrm>
            <a:prstGeom prst="line">
              <a:avLst/>
            </a:prstGeom>
            <a:noFill/>
            <a:ln w="38100" cmpd="dbl">
              <a:solidFill>
                <a:schemeClr val="tx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88"/>
            <p:cNvSpPr>
              <a:spLocks noChangeShapeType="1"/>
            </p:cNvSpPr>
            <p:nvPr/>
          </p:nvSpPr>
          <p:spPr bwMode="auto">
            <a:xfrm flipH="1">
              <a:off x="4932363" y="2565400"/>
              <a:ext cx="144462" cy="488950"/>
            </a:xfrm>
            <a:prstGeom prst="line">
              <a:avLst/>
            </a:prstGeom>
            <a:noFill/>
            <a:ln w="38100" cmpd="dbl">
              <a:solidFill>
                <a:schemeClr val="tx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90"/>
            <p:cNvSpPr>
              <a:spLocks noChangeShapeType="1"/>
            </p:cNvSpPr>
            <p:nvPr/>
          </p:nvSpPr>
          <p:spPr bwMode="auto">
            <a:xfrm flipH="1">
              <a:off x="5508625" y="2781300"/>
              <a:ext cx="358775" cy="415925"/>
            </a:xfrm>
            <a:prstGeom prst="line">
              <a:avLst/>
            </a:prstGeom>
            <a:noFill/>
            <a:ln w="38100" cmpd="dbl">
              <a:solidFill>
                <a:schemeClr val="tx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92"/>
            <p:cNvSpPr>
              <a:spLocks noChangeShapeType="1"/>
            </p:cNvSpPr>
            <p:nvPr/>
          </p:nvSpPr>
          <p:spPr bwMode="auto">
            <a:xfrm flipH="1">
              <a:off x="5867400" y="3284538"/>
              <a:ext cx="504825" cy="201612"/>
            </a:xfrm>
            <a:prstGeom prst="line">
              <a:avLst/>
            </a:prstGeom>
            <a:noFill/>
            <a:ln w="38100" cmpd="dbl">
              <a:solidFill>
                <a:schemeClr val="tx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94"/>
            <p:cNvSpPr>
              <a:spLocks noChangeShapeType="1"/>
            </p:cNvSpPr>
            <p:nvPr/>
          </p:nvSpPr>
          <p:spPr bwMode="auto">
            <a:xfrm flipH="1" flipV="1">
              <a:off x="5867400" y="3789363"/>
              <a:ext cx="576263" cy="71437"/>
            </a:xfrm>
            <a:prstGeom prst="line">
              <a:avLst/>
            </a:prstGeom>
            <a:noFill/>
            <a:ln w="38100" cmpd="dbl">
              <a:solidFill>
                <a:schemeClr val="tx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96"/>
            <p:cNvSpPr>
              <a:spLocks noChangeShapeType="1"/>
            </p:cNvSpPr>
            <p:nvPr/>
          </p:nvSpPr>
          <p:spPr bwMode="auto">
            <a:xfrm>
              <a:off x="2657003" y="3118103"/>
              <a:ext cx="360362" cy="288925"/>
            </a:xfrm>
            <a:prstGeom prst="line">
              <a:avLst/>
            </a:prstGeom>
            <a:noFill/>
            <a:ln w="38100" cmpd="dbl">
              <a:solidFill>
                <a:schemeClr val="tx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06"/>
            <p:cNvSpPr>
              <a:spLocks noChangeShapeType="1"/>
            </p:cNvSpPr>
            <p:nvPr/>
          </p:nvSpPr>
          <p:spPr bwMode="auto">
            <a:xfrm flipV="1">
              <a:off x="2555875" y="3916363"/>
              <a:ext cx="574675" cy="233362"/>
            </a:xfrm>
            <a:prstGeom prst="line">
              <a:avLst/>
            </a:prstGeom>
            <a:noFill/>
            <a:ln w="38100" cmpd="dbl">
              <a:solidFill>
                <a:schemeClr va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5" name="Group 38"/>
            <p:cNvGrpSpPr/>
            <p:nvPr/>
          </p:nvGrpSpPr>
          <p:grpSpPr bwMode="auto">
            <a:xfrm>
              <a:off x="1187450" y="4076700"/>
              <a:ext cx="1293813" cy="876300"/>
              <a:chOff x="0" y="0"/>
              <a:chExt cx="815" cy="552"/>
            </a:xfrm>
          </p:grpSpPr>
          <p:sp>
            <p:nvSpPr>
              <p:cNvPr id="46" name="Text Box 28"/>
              <p:cNvSpPr txBox="1">
                <a:spLocks noChangeArrowheads="1"/>
              </p:cNvSpPr>
              <p:nvPr/>
            </p:nvSpPr>
            <p:spPr bwMode="auto">
              <a:xfrm>
                <a:off x="0" y="363"/>
                <a:ext cx="595" cy="189"/>
              </a:xfrm>
              <a:prstGeom prst="rect">
                <a:avLst/>
              </a:prstGeom>
              <a:noFill/>
              <a:ln w="9525">
                <a:noFill/>
                <a:miter lim="800000"/>
              </a:ln>
            </p:spPr>
            <p:txBody>
              <a:bodyPr>
                <a:spAutoFit/>
              </a:bodyPr>
              <a:lstStyle/>
              <a:p>
                <a:pPr>
                  <a:spcBef>
                    <a:spcPct val="50000"/>
                  </a:spcBef>
                  <a:defRPr/>
                </a:pPr>
                <a:r>
                  <a:rPr lang="zh-CN" sz="160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硬件故障</a:t>
                </a:r>
              </a:p>
            </p:txBody>
          </p:sp>
          <p:pic>
            <p:nvPicPr>
              <p:cNvPr id="47" name="Picture 207" descr="computer2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8" y="0"/>
                <a:ext cx="407"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41"/>
            <p:cNvGrpSpPr/>
            <p:nvPr/>
          </p:nvGrpSpPr>
          <p:grpSpPr bwMode="auto">
            <a:xfrm>
              <a:off x="2339975" y="4508500"/>
              <a:ext cx="1366838" cy="1236663"/>
              <a:chOff x="0" y="0"/>
              <a:chExt cx="861" cy="779"/>
            </a:xfrm>
          </p:grpSpPr>
          <p:pic>
            <p:nvPicPr>
              <p:cNvPr id="44" name="Picture 210" descr="metadat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2" y="0"/>
                <a:ext cx="527"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212"/>
              <p:cNvSpPr txBox="1">
                <a:spLocks noChangeArrowheads="1"/>
              </p:cNvSpPr>
              <p:nvPr/>
            </p:nvSpPr>
            <p:spPr bwMode="auto">
              <a:xfrm>
                <a:off x="0" y="590"/>
                <a:ext cx="861" cy="189"/>
              </a:xfrm>
              <a:prstGeom prst="rect">
                <a:avLst/>
              </a:prstGeom>
              <a:noFill/>
              <a:ln w="9525">
                <a:noFill/>
                <a:miter lim="800000"/>
              </a:ln>
            </p:spPr>
            <p:txBody>
              <a:bodyPr>
                <a:spAutoFit/>
              </a:bodyPr>
              <a:lstStyle/>
              <a:p>
                <a:pPr>
                  <a:spcBef>
                    <a:spcPct val="50000"/>
                  </a:spcBef>
                  <a:defRPr/>
                </a:pPr>
                <a:r>
                  <a:rPr lang="zh-CN" sz="160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网络通信故障</a:t>
                </a:r>
              </a:p>
            </p:txBody>
          </p:sp>
        </p:grpSp>
        <p:sp>
          <p:nvSpPr>
            <p:cNvPr id="27" name="Line 211"/>
            <p:cNvSpPr>
              <a:spLocks noChangeShapeType="1"/>
            </p:cNvSpPr>
            <p:nvPr/>
          </p:nvSpPr>
          <p:spPr bwMode="auto">
            <a:xfrm flipV="1">
              <a:off x="3348038" y="4132263"/>
              <a:ext cx="214312" cy="520700"/>
            </a:xfrm>
            <a:prstGeom prst="line">
              <a:avLst/>
            </a:prstGeom>
            <a:noFill/>
            <a:ln w="38100" cmpd="dbl">
              <a:solidFill>
                <a:schemeClr va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15"/>
            <p:cNvSpPr>
              <a:spLocks noChangeShapeType="1"/>
            </p:cNvSpPr>
            <p:nvPr/>
          </p:nvSpPr>
          <p:spPr bwMode="auto">
            <a:xfrm flipV="1">
              <a:off x="4140200" y="4221163"/>
              <a:ext cx="71438" cy="576262"/>
            </a:xfrm>
            <a:prstGeom prst="line">
              <a:avLst/>
            </a:prstGeom>
            <a:noFill/>
            <a:ln w="38100" cmpd="dbl">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 name="Group 46"/>
            <p:cNvGrpSpPr/>
            <p:nvPr/>
          </p:nvGrpSpPr>
          <p:grpSpPr bwMode="auto">
            <a:xfrm>
              <a:off x="3635375" y="4868863"/>
              <a:ext cx="936625" cy="1092200"/>
              <a:chOff x="0" y="0"/>
              <a:chExt cx="590" cy="688"/>
            </a:xfrm>
          </p:grpSpPr>
          <p:sp>
            <p:nvSpPr>
              <p:cNvPr id="42" name="Text Box 180"/>
              <p:cNvSpPr txBox="1">
                <a:spLocks noChangeArrowheads="1"/>
              </p:cNvSpPr>
              <p:nvPr/>
            </p:nvSpPr>
            <p:spPr bwMode="auto">
              <a:xfrm>
                <a:off x="0" y="499"/>
                <a:ext cx="590" cy="189"/>
              </a:xfrm>
              <a:prstGeom prst="rect">
                <a:avLst/>
              </a:prstGeom>
              <a:noFill/>
              <a:ln w="9525">
                <a:noFill/>
                <a:miter lim="800000"/>
              </a:ln>
            </p:spPr>
            <p:txBody>
              <a:bodyPr>
                <a:spAutoFit/>
              </a:bodyPr>
              <a:lstStyle/>
              <a:p>
                <a:pPr>
                  <a:spcBef>
                    <a:spcPct val="50000"/>
                  </a:spcBef>
                  <a:defRPr/>
                </a:pPr>
                <a:r>
                  <a:rPr lang="zh-CN" sz="160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供电中断</a:t>
                </a:r>
              </a:p>
            </p:txBody>
          </p:sp>
          <p:pic>
            <p:nvPicPr>
              <p:cNvPr id="43" name="Picture 216" descr="powe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5" y="0"/>
                <a:ext cx="469"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Line 219"/>
            <p:cNvSpPr>
              <a:spLocks noChangeShapeType="1"/>
            </p:cNvSpPr>
            <p:nvPr/>
          </p:nvSpPr>
          <p:spPr bwMode="auto">
            <a:xfrm flipH="1" flipV="1">
              <a:off x="4714875" y="4221163"/>
              <a:ext cx="73025" cy="576262"/>
            </a:xfrm>
            <a:prstGeom prst="line">
              <a:avLst/>
            </a:prstGeom>
            <a:noFill/>
            <a:ln w="38100" cmpd="dbl">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 name="Group 50"/>
            <p:cNvGrpSpPr/>
            <p:nvPr/>
          </p:nvGrpSpPr>
          <p:grpSpPr bwMode="auto">
            <a:xfrm>
              <a:off x="4572000" y="4868863"/>
              <a:ext cx="792163" cy="1020763"/>
              <a:chOff x="0" y="0"/>
              <a:chExt cx="499" cy="643"/>
            </a:xfrm>
          </p:grpSpPr>
          <p:sp>
            <p:nvSpPr>
              <p:cNvPr id="40" name="Text Box 217"/>
              <p:cNvSpPr txBox="1">
                <a:spLocks noChangeArrowheads="1"/>
              </p:cNvSpPr>
              <p:nvPr/>
            </p:nvSpPr>
            <p:spPr bwMode="auto">
              <a:xfrm>
                <a:off x="91" y="454"/>
                <a:ext cx="408" cy="189"/>
              </a:xfrm>
              <a:prstGeom prst="rect">
                <a:avLst/>
              </a:prstGeom>
              <a:noFill/>
              <a:ln w="9525">
                <a:noFill/>
                <a:miter lim="800000"/>
              </a:ln>
            </p:spPr>
            <p:txBody>
              <a:bodyPr>
                <a:spAutoFit/>
              </a:bodyPr>
              <a:lstStyle/>
              <a:p>
                <a:pPr>
                  <a:spcBef>
                    <a:spcPct val="50000"/>
                  </a:spcBef>
                  <a:defRPr/>
                </a:pPr>
                <a:r>
                  <a:rPr lang="zh-CN" sz="160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失火</a:t>
                </a:r>
              </a:p>
            </p:txBody>
          </p:sp>
          <p:pic>
            <p:nvPicPr>
              <p:cNvPr id="41" name="Picture 220" descr="flame"/>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0"/>
                <a:ext cx="39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Group 53"/>
            <p:cNvGrpSpPr/>
            <p:nvPr/>
          </p:nvGrpSpPr>
          <p:grpSpPr bwMode="auto">
            <a:xfrm>
              <a:off x="5364163" y="4797425"/>
              <a:ext cx="863600" cy="876301"/>
              <a:chOff x="0" y="0"/>
              <a:chExt cx="544" cy="552"/>
            </a:xfrm>
          </p:grpSpPr>
          <p:pic>
            <p:nvPicPr>
              <p:cNvPr id="38" name="Picture 178" descr="j029382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0" y="0"/>
                <a:ext cx="34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221"/>
              <p:cNvSpPr txBox="1">
                <a:spLocks noChangeArrowheads="1"/>
              </p:cNvSpPr>
              <p:nvPr/>
            </p:nvSpPr>
            <p:spPr bwMode="auto">
              <a:xfrm>
                <a:off x="136" y="363"/>
                <a:ext cx="40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solidFill>
                      <a:srgbClr val="FF0000"/>
                    </a:solidFill>
                    <a:latin typeface="Times New Roman" panose="02020603050405020304" pitchFamily="18" charset="0"/>
                    <a:ea typeface="黑体" panose="02010609060101010101" charset="-122"/>
                  </a:rPr>
                  <a:t>雷雨</a:t>
                </a:r>
              </a:p>
            </p:txBody>
          </p:sp>
        </p:grpSp>
        <p:sp>
          <p:nvSpPr>
            <p:cNvPr id="33" name="Line 223"/>
            <p:cNvSpPr>
              <a:spLocks noChangeShapeType="1"/>
            </p:cNvSpPr>
            <p:nvPr/>
          </p:nvSpPr>
          <p:spPr bwMode="auto">
            <a:xfrm flipH="1" flipV="1">
              <a:off x="5219700" y="4149725"/>
              <a:ext cx="215900" cy="574675"/>
            </a:xfrm>
            <a:prstGeom prst="line">
              <a:avLst/>
            </a:prstGeom>
            <a:noFill/>
            <a:ln w="38100" cmpd="dbl">
              <a:solidFill>
                <a:schemeClr val="fo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4" name="Group 57"/>
            <p:cNvGrpSpPr/>
            <p:nvPr/>
          </p:nvGrpSpPr>
          <p:grpSpPr bwMode="auto">
            <a:xfrm>
              <a:off x="6084888" y="4365625"/>
              <a:ext cx="1222375" cy="1019176"/>
              <a:chOff x="0" y="0"/>
              <a:chExt cx="770" cy="642"/>
            </a:xfrm>
          </p:grpSpPr>
          <p:sp>
            <p:nvSpPr>
              <p:cNvPr id="36" name="Text Box 224"/>
              <p:cNvSpPr txBox="1">
                <a:spLocks noChangeArrowheads="1"/>
              </p:cNvSpPr>
              <p:nvPr/>
            </p:nvSpPr>
            <p:spPr bwMode="auto">
              <a:xfrm>
                <a:off x="362" y="453"/>
                <a:ext cx="408" cy="189"/>
              </a:xfrm>
              <a:prstGeom prst="rect">
                <a:avLst/>
              </a:prstGeom>
              <a:noFill/>
              <a:ln w="9525">
                <a:noFill/>
                <a:miter lim="800000"/>
              </a:ln>
            </p:spPr>
            <p:txBody>
              <a:bodyPr>
                <a:spAutoFit/>
              </a:bodyPr>
              <a:lstStyle/>
              <a:p>
                <a:pPr>
                  <a:spcBef>
                    <a:spcPct val="50000"/>
                  </a:spcBef>
                  <a:defRPr/>
                </a:pPr>
                <a:r>
                  <a:rPr lang="zh-CN" sz="1600">
                    <a:solidFill>
                      <a:srgbClr val="FF0000"/>
                    </a:solidFill>
                    <a:effectLst>
                      <a:outerShdw blurRad="38100" dist="38100" dir="2700000" algn="tl">
                        <a:srgbClr val="C0C0C0"/>
                      </a:outerShdw>
                    </a:effectLst>
                    <a:latin typeface="Times New Roman" panose="02020603050405020304" pitchFamily="18" charset="0"/>
                    <a:ea typeface="黑体" panose="02010609060101010101" charset="-122"/>
                  </a:rPr>
                  <a:t>地震</a:t>
                </a:r>
              </a:p>
            </p:txBody>
          </p:sp>
          <p:pic>
            <p:nvPicPr>
              <p:cNvPr id="37" name="Picture 226" descr="earthquake"/>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0" y="0"/>
                <a:ext cx="400"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Line 227"/>
            <p:cNvSpPr>
              <a:spLocks noChangeShapeType="1"/>
            </p:cNvSpPr>
            <p:nvPr/>
          </p:nvSpPr>
          <p:spPr bwMode="auto">
            <a:xfrm flipH="1" flipV="1">
              <a:off x="5580063" y="4005263"/>
              <a:ext cx="504825" cy="503237"/>
            </a:xfrm>
            <a:prstGeom prst="line">
              <a:avLst/>
            </a:prstGeom>
            <a:noFill/>
            <a:ln w="38100" cmpd="dbl">
              <a:solidFill>
                <a:schemeClr val="fo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21017" y="451703"/>
            <a:ext cx="8750304" cy="565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网络运营者主体责任</a:t>
            </a:r>
            <a:endParaRPr lang="en-US" altLang="zh-CN"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8" name="object 4"/>
          <p:cNvSpPr/>
          <p:nvPr/>
        </p:nvSpPr>
        <p:spPr>
          <a:xfrm>
            <a:off x="2981786" y="2225146"/>
            <a:ext cx="3456940" cy="339090"/>
          </a:xfrm>
          <a:custGeom>
            <a:avLst/>
            <a:gdLst/>
            <a:ahLst/>
            <a:cxnLst/>
            <a:rect l="l" t="t" r="r" b="b"/>
            <a:pathLst>
              <a:path w="3456940" h="339089">
                <a:moveTo>
                  <a:pt x="0" y="338556"/>
                </a:moveTo>
                <a:lnTo>
                  <a:pt x="3456432" y="338556"/>
                </a:lnTo>
                <a:lnTo>
                  <a:pt x="3456432" y="0"/>
                </a:lnTo>
                <a:lnTo>
                  <a:pt x="0" y="0"/>
                </a:lnTo>
                <a:lnTo>
                  <a:pt x="0" y="338556"/>
                </a:lnTo>
                <a:close/>
              </a:path>
            </a:pathLst>
          </a:custGeom>
          <a:ln w="25400">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39" name="object 5"/>
          <p:cNvSpPr/>
          <p:nvPr/>
        </p:nvSpPr>
        <p:spPr>
          <a:xfrm>
            <a:off x="6870272" y="4910917"/>
            <a:ext cx="3312795" cy="339090"/>
          </a:xfrm>
          <a:custGeom>
            <a:avLst/>
            <a:gdLst/>
            <a:ahLst/>
            <a:cxnLst/>
            <a:rect l="l" t="t" r="r" b="b"/>
            <a:pathLst>
              <a:path w="3312795" h="339089">
                <a:moveTo>
                  <a:pt x="0" y="338556"/>
                </a:moveTo>
                <a:lnTo>
                  <a:pt x="3312414" y="338556"/>
                </a:lnTo>
                <a:lnTo>
                  <a:pt x="3312414" y="0"/>
                </a:lnTo>
                <a:lnTo>
                  <a:pt x="0" y="0"/>
                </a:lnTo>
                <a:lnTo>
                  <a:pt x="0" y="338556"/>
                </a:lnTo>
                <a:close/>
              </a:path>
            </a:pathLst>
          </a:custGeom>
          <a:solidFill>
            <a:srgbClr val="FFFFFF"/>
          </a:solidFill>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40" name="object 6"/>
          <p:cNvSpPr/>
          <p:nvPr/>
        </p:nvSpPr>
        <p:spPr>
          <a:xfrm>
            <a:off x="6870272" y="4910917"/>
            <a:ext cx="3312795" cy="339090"/>
          </a:xfrm>
          <a:custGeom>
            <a:avLst/>
            <a:gdLst/>
            <a:ahLst/>
            <a:cxnLst/>
            <a:rect l="l" t="t" r="r" b="b"/>
            <a:pathLst>
              <a:path w="3312795" h="339089">
                <a:moveTo>
                  <a:pt x="0" y="338556"/>
                </a:moveTo>
                <a:lnTo>
                  <a:pt x="3312414" y="338556"/>
                </a:lnTo>
                <a:lnTo>
                  <a:pt x="3312414" y="0"/>
                </a:lnTo>
                <a:lnTo>
                  <a:pt x="0" y="0"/>
                </a:lnTo>
                <a:lnTo>
                  <a:pt x="0" y="338556"/>
                </a:lnTo>
                <a:close/>
              </a:path>
            </a:pathLst>
          </a:custGeom>
          <a:ln w="25399">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41" name="object 7"/>
          <p:cNvSpPr txBox="1"/>
          <p:nvPr/>
        </p:nvSpPr>
        <p:spPr>
          <a:xfrm>
            <a:off x="6951805" y="4944343"/>
            <a:ext cx="2773680" cy="255839"/>
          </a:xfrm>
          <a:prstGeom prst="rect">
            <a:avLst/>
          </a:prstGeom>
        </p:spPr>
        <p:txBody>
          <a:bodyPr vert="horz" wrap="square" lIns="0" tIns="17145" rIns="0" bIns="0" rtlCol="0">
            <a:spAutoFit/>
          </a:bodyPr>
          <a:lstStyle/>
          <a:p>
            <a:pPr marL="12700" defTabSz="913765">
              <a:spcBef>
                <a:spcPts val="135"/>
              </a:spcBef>
              <a:tabLst>
                <a:tab pos="115125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第四十九</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a:t>
            </a:r>
            <a:r>
              <a:rPr sz="15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建立投诉举报机制</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object 8"/>
          <p:cNvSpPr txBox="1"/>
          <p:nvPr/>
        </p:nvSpPr>
        <p:spPr>
          <a:xfrm>
            <a:off x="1971907" y="2620725"/>
            <a:ext cx="281940" cy="1612900"/>
          </a:xfrm>
          <a:prstGeom prst="rect">
            <a:avLst/>
          </a:prstGeom>
        </p:spPr>
        <p:txBody>
          <a:bodyPr vert="horz" wrap="square" lIns="0" tIns="63500" rIns="0" bIns="0" rtlCol="0">
            <a:spAutoFit/>
          </a:bodyPr>
          <a:lstStyle/>
          <a:p>
            <a:pPr marL="12700" marR="5080" algn="just" defTabSz="913765">
              <a:lnSpc>
                <a:spcPts val="2020"/>
              </a:lnSpc>
              <a:spcBef>
                <a:spcPts val="500"/>
              </a:spcBef>
            </a:pPr>
            <a:r>
              <a:rPr sz="2000" b="1" spc="1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网 络 运 营 者 责</a:t>
            </a:r>
            <a:endParaRPr sz="20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object 9"/>
          <p:cNvSpPr txBox="1"/>
          <p:nvPr/>
        </p:nvSpPr>
        <p:spPr>
          <a:xfrm>
            <a:off x="1971907" y="4156918"/>
            <a:ext cx="281940" cy="1096645"/>
          </a:xfrm>
          <a:prstGeom prst="rect">
            <a:avLst/>
          </a:prstGeom>
        </p:spPr>
        <p:txBody>
          <a:bodyPr vert="horz" wrap="square" lIns="0" tIns="64769" rIns="0" bIns="0" rtlCol="0">
            <a:spAutoFit/>
          </a:bodyPr>
          <a:lstStyle/>
          <a:p>
            <a:pPr marL="12700" marR="5080" algn="just" defTabSz="913765">
              <a:lnSpc>
                <a:spcPct val="84000"/>
              </a:lnSpc>
              <a:spcBef>
                <a:spcPts val="510"/>
              </a:spcBef>
            </a:pPr>
            <a:r>
              <a:rPr sz="2000" b="1" spc="1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任 与 义 务</a:t>
            </a:r>
            <a:endParaRPr sz="20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object 10"/>
          <p:cNvSpPr txBox="1"/>
          <p:nvPr/>
        </p:nvSpPr>
        <p:spPr>
          <a:xfrm>
            <a:off x="1980772" y="1551640"/>
            <a:ext cx="8534400" cy="843821"/>
          </a:xfrm>
          <a:prstGeom prst="rect">
            <a:avLst/>
          </a:prstGeom>
        </p:spPr>
        <p:txBody>
          <a:bodyPr vert="horz" wrap="square" lIns="0" tIns="12700" rIns="0" bIns="0" rtlCol="0">
            <a:spAutoFit/>
          </a:bodyPr>
          <a:lstStyle/>
          <a:p>
            <a:pPr marL="12700" defTabSz="913765">
              <a:spcBef>
                <a:spcPts val="100"/>
              </a:spcBef>
            </a:pP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网络运</a:t>
            </a:r>
            <a:r>
              <a:rPr b="1" spc="30" dirty="0">
                <a:solidFill>
                  <a:prstClr val="black"/>
                </a:solidFill>
                <a:latin typeface="微软雅黑" panose="020B0503020204020204" pitchFamily="34" charset="-122"/>
                <a:ea typeface="微软雅黑" panose="020B0503020204020204" pitchFamily="34" charset="-122"/>
                <a:cs typeface="楷体" panose="02010609060101010101" charset="-122"/>
              </a:rPr>
              <a:t>营</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者是网</a:t>
            </a:r>
            <a:r>
              <a:rPr b="1" spc="30" dirty="0">
                <a:solidFill>
                  <a:prstClr val="black"/>
                </a:solidFill>
                <a:latin typeface="微软雅黑" panose="020B0503020204020204" pitchFamily="34" charset="-122"/>
                <a:ea typeface="微软雅黑" panose="020B0503020204020204" pitchFamily="34" charset="-122"/>
                <a:cs typeface="楷体" panose="02010609060101010101" charset="-122"/>
              </a:rPr>
              <a:t>络</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空间</a:t>
            </a:r>
            <a:r>
              <a:rPr b="1" spc="30" dirty="0">
                <a:solidFill>
                  <a:prstClr val="black"/>
                </a:solidFill>
                <a:latin typeface="微软雅黑" panose="020B0503020204020204" pitchFamily="34" charset="-122"/>
                <a:ea typeface="微软雅黑" panose="020B0503020204020204" pitchFamily="34" charset="-122"/>
                <a:cs typeface="楷体" panose="02010609060101010101" charset="-122"/>
              </a:rPr>
              <a:t>重</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要行</a:t>
            </a:r>
            <a:r>
              <a:rPr b="1" spc="30" dirty="0">
                <a:solidFill>
                  <a:prstClr val="black"/>
                </a:solidFill>
                <a:latin typeface="微软雅黑" panose="020B0503020204020204" pitchFamily="34" charset="-122"/>
                <a:ea typeface="微软雅黑" panose="020B0503020204020204" pitchFamily="34" charset="-122"/>
                <a:cs typeface="楷体" panose="02010609060101010101" charset="-122"/>
              </a:rPr>
              <a:t>为</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主体之</a:t>
            </a:r>
            <a:r>
              <a:rPr b="1" spc="60" dirty="0">
                <a:solidFill>
                  <a:prstClr val="black"/>
                </a:solidFill>
                <a:latin typeface="微软雅黑" panose="020B0503020204020204" pitchFamily="34" charset="-122"/>
                <a:ea typeface="微软雅黑" panose="020B0503020204020204" pitchFamily="34" charset="-122"/>
                <a:cs typeface="楷体" panose="02010609060101010101" charset="-122"/>
              </a:rPr>
              <a:t>一</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a:t>
            </a:r>
            <a:r>
              <a:rPr b="1" spc="30" dirty="0">
                <a:solidFill>
                  <a:prstClr val="black"/>
                </a:solidFill>
                <a:latin typeface="微软雅黑" panose="020B0503020204020204" pitchFamily="34" charset="-122"/>
                <a:ea typeface="微软雅黑" panose="020B0503020204020204" pitchFamily="34" charset="-122"/>
                <a:cs typeface="楷体" panose="02010609060101010101" charset="-122"/>
              </a:rPr>
              <a:t>网</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络运营者</a:t>
            </a:r>
            <a:r>
              <a:rPr b="1" spc="30" dirty="0">
                <a:solidFill>
                  <a:prstClr val="black"/>
                </a:solidFill>
                <a:latin typeface="微软雅黑" panose="020B0503020204020204" pitchFamily="34" charset="-122"/>
                <a:ea typeface="微软雅黑" panose="020B0503020204020204" pitchFamily="34" charset="-122"/>
                <a:cs typeface="楷体" panose="02010609060101010101" charset="-122"/>
              </a:rPr>
              <a:t>的</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行为</a:t>
            </a:r>
            <a:r>
              <a:rPr b="1" spc="30" dirty="0">
                <a:solidFill>
                  <a:prstClr val="black"/>
                </a:solidFill>
                <a:latin typeface="微软雅黑" panose="020B0503020204020204" pitchFamily="34" charset="-122"/>
                <a:ea typeface="微软雅黑" panose="020B0503020204020204" pitchFamily="34" charset="-122"/>
                <a:cs typeface="楷体" panose="02010609060101010101" charset="-122"/>
              </a:rPr>
              <a:t>直</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接影响</a:t>
            </a:r>
            <a:r>
              <a:rPr b="1" spc="30" dirty="0">
                <a:solidFill>
                  <a:prstClr val="black"/>
                </a:solidFill>
                <a:latin typeface="微软雅黑" panose="020B0503020204020204" pitchFamily="34" charset="-122"/>
                <a:ea typeface="微软雅黑" panose="020B0503020204020204" pitchFamily="34" charset="-122"/>
                <a:cs typeface="楷体" panose="02010609060101010101" charset="-122"/>
              </a:rPr>
              <a:t>网</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络安</a:t>
            </a:r>
            <a:r>
              <a:rPr b="1" spc="20" dirty="0">
                <a:solidFill>
                  <a:prstClr val="black"/>
                </a:solidFill>
                <a:latin typeface="微软雅黑" panose="020B0503020204020204" pitchFamily="34" charset="-122"/>
                <a:ea typeface="微软雅黑" panose="020B0503020204020204" pitchFamily="34" charset="-122"/>
                <a:cs typeface="楷体" panose="02010609060101010101" charset="-122"/>
              </a:rPr>
              <a:t>全</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a:t>
            </a:r>
          </a:p>
          <a:p>
            <a:pPr marL="12700" defTabSz="913765"/>
            <a:r>
              <a:rPr b="1" spc="-5" dirty="0">
                <a:solidFill>
                  <a:prstClr val="black"/>
                </a:solidFill>
                <a:latin typeface="微软雅黑" panose="020B0503020204020204" pitchFamily="34" charset="-122"/>
                <a:ea typeface="微软雅黑" panose="020B0503020204020204" pitchFamily="34" charset="-122"/>
                <a:cs typeface="楷体" panose="02010609060101010101" charset="-122"/>
              </a:rPr>
              <a:t>《网络安全</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法</a:t>
            </a:r>
            <a:r>
              <a:rPr b="1" spc="-5" dirty="0">
                <a:solidFill>
                  <a:prstClr val="black"/>
                </a:solidFill>
                <a:latin typeface="微软雅黑" panose="020B0503020204020204" pitchFamily="34" charset="-122"/>
                <a:ea typeface="微软雅黑" panose="020B0503020204020204" pitchFamily="34" charset="-122"/>
                <a:cs typeface="楷体" panose="02010609060101010101" charset="-122"/>
              </a:rPr>
              <a:t>》</a:t>
            </a:r>
            <a:r>
              <a:rPr b="1" spc="30" dirty="0">
                <a:solidFill>
                  <a:prstClr val="black"/>
                </a:solidFill>
                <a:latin typeface="微软雅黑" panose="020B0503020204020204" pitchFamily="34" charset="-122"/>
                <a:ea typeface="微软雅黑" panose="020B0503020204020204" pitchFamily="34" charset="-122"/>
                <a:cs typeface="楷体" panose="02010609060101010101" charset="-122"/>
              </a:rPr>
              <a:t>将</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网络</a:t>
            </a:r>
            <a:r>
              <a:rPr b="1" spc="-10" dirty="0">
                <a:solidFill>
                  <a:prstClr val="black"/>
                </a:solidFill>
                <a:latin typeface="微软雅黑" panose="020B0503020204020204" pitchFamily="34" charset="-122"/>
                <a:ea typeface="微软雅黑" panose="020B0503020204020204" pitchFamily="34" charset="-122"/>
                <a:cs typeface="楷体" panose="02010609060101010101" charset="-122"/>
              </a:rPr>
              <a:t>运</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营者</a:t>
            </a:r>
            <a:r>
              <a:rPr b="1" spc="25" dirty="0">
                <a:solidFill>
                  <a:srgbClr val="CC0000"/>
                </a:solidFill>
                <a:latin typeface="微软雅黑" panose="020B0503020204020204" pitchFamily="34" charset="-122"/>
                <a:ea typeface="微软雅黑" panose="020B0503020204020204" pitchFamily="34" charset="-122"/>
                <a:cs typeface="楷体" panose="02010609060101010101" charset="-122"/>
              </a:rPr>
              <a:t>基本责任与</a:t>
            </a:r>
            <a:r>
              <a:rPr b="1" spc="-5" dirty="0">
                <a:solidFill>
                  <a:srgbClr val="CC0000"/>
                </a:solidFill>
                <a:latin typeface="微软雅黑" panose="020B0503020204020204" pitchFamily="34" charset="-122"/>
                <a:ea typeface="微软雅黑" panose="020B0503020204020204" pitchFamily="34" charset="-122"/>
                <a:cs typeface="楷体" panose="02010609060101010101" charset="-122"/>
              </a:rPr>
              <a:t>义</a:t>
            </a:r>
            <a:r>
              <a:rPr b="1" dirty="0">
                <a:solidFill>
                  <a:srgbClr val="CC0000"/>
                </a:solidFill>
                <a:latin typeface="微软雅黑" panose="020B0503020204020204" pitchFamily="34" charset="-122"/>
                <a:ea typeface="微软雅黑" panose="020B0503020204020204" pitchFamily="34" charset="-122"/>
                <a:cs typeface="楷体" panose="02010609060101010101" charset="-122"/>
              </a:rPr>
              <a:t>务</a:t>
            </a:r>
            <a:r>
              <a:rPr b="1" spc="-5" dirty="0">
                <a:solidFill>
                  <a:prstClr val="black"/>
                </a:solidFill>
                <a:latin typeface="微软雅黑" panose="020B0503020204020204" pitchFamily="34" charset="-122"/>
                <a:ea typeface="微软雅黑" panose="020B0503020204020204" pitchFamily="34" charset="-122"/>
                <a:cs typeface="楷体" panose="02010609060101010101" charset="-122"/>
              </a:rPr>
              <a:t>作为重要调整对</a:t>
            </a:r>
            <a:r>
              <a:rPr b="1" spc="40" dirty="0">
                <a:solidFill>
                  <a:prstClr val="black"/>
                </a:solidFill>
                <a:latin typeface="微软雅黑" panose="020B0503020204020204" pitchFamily="34" charset="-122"/>
                <a:ea typeface="微软雅黑" panose="020B0503020204020204" pitchFamily="34" charset="-122"/>
                <a:cs typeface="楷体" panose="02010609060101010101" charset="-122"/>
              </a:rPr>
              <a:t>象</a:t>
            </a:r>
            <a:r>
              <a:rPr b="1" spc="-5" dirty="0">
                <a:solidFill>
                  <a:prstClr val="black"/>
                </a:solidFill>
                <a:latin typeface="微软雅黑" panose="020B0503020204020204" pitchFamily="34" charset="-122"/>
                <a:ea typeface="微软雅黑" panose="020B0503020204020204" pitchFamily="34" charset="-122"/>
                <a:cs typeface="楷体" panose="02010609060101010101" charset="-122"/>
              </a:rPr>
              <a:t>，共有条</a:t>
            </a:r>
            <a:r>
              <a:rPr b="1" dirty="0">
                <a:solidFill>
                  <a:prstClr val="black"/>
                </a:solidFill>
                <a:latin typeface="微软雅黑" panose="020B0503020204020204" pitchFamily="34" charset="-122"/>
                <a:ea typeface="微软雅黑" panose="020B0503020204020204" pitchFamily="34" charset="-122"/>
                <a:cs typeface="楷体" panose="02010609060101010101" charset="-122"/>
              </a:rPr>
              <a:t>款</a:t>
            </a:r>
            <a:r>
              <a:rPr b="1" spc="15" dirty="0">
                <a:solidFill>
                  <a:srgbClr val="C00000"/>
                </a:solidFill>
                <a:latin typeface="微软雅黑" panose="020B0503020204020204" pitchFamily="34" charset="-122"/>
                <a:ea typeface="微软雅黑" panose="020B0503020204020204" pitchFamily="34" charset="-122"/>
                <a:cs typeface="楷体" panose="02010609060101010101" charset="-122"/>
              </a:rPr>
              <a:t>15+9</a:t>
            </a:r>
            <a:r>
              <a:rPr b="1" spc="-5" dirty="0">
                <a:solidFill>
                  <a:srgbClr val="C00000"/>
                </a:solidFill>
                <a:latin typeface="微软雅黑" panose="020B0503020204020204" pitchFamily="34" charset="-122"/>
                <a:ea typeface="微软雅黑" panose="020B0503020204020204" pitchFamily="34" charset="-122"/>
                <a:cs typeface="楷体" panose="02010609060101010101" charset="-122"/>
              </a:rPr>
              <a:t>条</a:t>
            </a:r>
            <a:r>
              <a:rPr dirty="0">
                <a:solidFill>
                  <a:prstClr val="black"/>
                </a:solidFill>
                <a:latin typeface="微软雅黑" panose="020B0503020204020204" pitchFamily="34" charset="-122"/>
                <a:ea typeface="微软雅黑" panose="020B0503020204020204" pitchFamily="34" charset="-122"/>
                <a:cs typeface="楷体" panose="02010609060101010101" charset="-122"/>
              </a:rPr>
              <a:t>。</a:t>
            </a:r>
          </a:p>
        </p:txBody>
      </p:sp>
      <p:sp>
        <p:nvSpPr>
          <p:cNvPr id="45" name="object 11"/>
          <p:cNvSpPr/>
          <p:nvPr/>
        </p:nvSpPr>
        <p:spPr>
          <a:xfrm>
            <a:off x="2981786" y="3362431"/>
            <a:ext cx="3456940" cy="339090"/>
          </a:xfrm>
          <a:custGeom>
            <a:avLst/>
            <a:gdLst/>
            <a:ahLst/>
            <a:cxnLst/>
            <a:rect l="l" t="t" r="r" b="b"/>
            <a:pathLst>
              <a:path w="3456940" h="339089">
                <a:moveTo>
                  <a:pt x="0" y="338556"/>
                </a:moveTo>
                <a:lnTo>
                  <a:pt x="3456432" y="338556"/>
                </a:lnTo>
                <a:lnTo>
                  <a:pt x="3456432" y="0"/>
                </a:lnTo>
                <a:lnTo>
                  <a:pt x="0" y="0"/>
                </a:lnTo>
                <a:lnTo>
                  <a:pt x="0" y="338556"/>
                </a:lnTo>
                <a:close/>
              </a:path>
            </a:pathLst>
          </a:custGeom>
          <a:ln w="25400">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46" name="object 12"/>
          <p:cNvSpPr txBox="1"/>
          <p:nvPr/>
        </p:nvSpPr>
        <p:spPr>
          <a:xfrm>
            <a:off x="3061287" y="3394486"/>
            <a:ext cx="2776220" cy="255839"/>
          </a:xfrm>
          <a:prstGeom prst="rect">
            <a:avLst/>
          </a:prstGeom>
        </p:spPr>
        <p:txBody>
          <a:bodyPr vert="horz" wrap="square" lIns="0" tIns="17145" rIns="0" bIns="0" rtlCol="0">
            <a:spAutoFit/>
          </a:bodyPr>
          <a:lstStyle/>
          <a:p>
            <a:pPr marL="12700" defTabSz="913765">
              <a:spcBef>
                <a:spcPts val="135"/>
              </a:spcBef>
              <a:tabLst>
                <a:tab pos="115125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二十</a:t>
            </a: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一</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a:t>
            </a:r>
            <a:r>
              <a:rPr sz="15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网</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络</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安全等级保护</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object 13"/>
          <p:cNvSpPr/>
          <p:nvPr/>
        </p:nvSpPr>
        <p:spPr>
          <a:xfrm>
            <a:off x="2981786" y="3792072"/>
            <a:ext cx="3456940" cy="339090"/>
          </a:xfrm>
          <a:custGeom>
            <a:avLst/>
            <a:gdLst/>
            <a:ahLst/>
            <a:cxnLst/>
            <a:rect l="l" t="t" r="r" b="b"/>
            <a:pathLst>
              <a:path w="3456940" h="339089">
                <a:moveTo>
                  <a:pt x="0" y="338556"/>
                </a:moveTo>
                <a:lnTo>
                  <a:pt x="3456432" y="338556"/>
                </a:lnTo>
                <a:lnTo>
                  <a:pt x="3456432" y="0"/>
                </a:lnTo>
                <a:lnTo>
                  <a:pt x="0" y="0"/>
                </a:lnTo>
                <a:lnTo>
                  <a:pt x="0" y="338556"/>
                </a:lnTo>
                <a:close/>
              </a:path>
            </a:pathLst>
          </a:custGeom>
          <a:ln w="25400">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48" name="object 14"/>
          <p:cNvSpPr txBox="1"/>
          <p:nvPr/>
        </p:nvSpPr>
        <p:spPr>
          <a:xfrm>
            <a:off x="3061287" y="3824812"/>
            <a:ext cx="2172335" cy="255839"/>
          </a:xfrm>
          <a:prstGeom prst="rect">
            <a:avLst/>
          </a:prstGeom>
        </p:spPr>
        <p:txBody>
          <a:bodyPr vert="horz" wrap="square" lIns="0" tIns="17145" rIns="0" bIns="0" rtlCol="0">
            <a:spAutoFit/>
          </a:bodyPr>
          <a:lstStyle/>
          <a:p>
            <a:pPr marL="12700" defTabSz="913765">
              <a:spcBef>
                <a:spcPts val="135"/>
              </a:spcBef>
              <a:tabLst>
                <a:tab pos="115125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第二十</a:t>
            </a:r>
            <a:r>
              <a:rPr sz="1550" b="1" spc="2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四</a:t>
            </a: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实名登记制</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object 15"/>
          <p:cNvSpPr/>
          <p:nvPr/>
        </p:nvSpPr>
        <p:spPr>
          <a:xfrm>
            <a:off x="3002741" y="4186534"/>
            <a:ext cx="3456940" cy="339090"/>
          </a:xfrm>
          <a:custGeom>
            <a:avLst/>
            <a:gdLst/>
            <a:ahLst/>
            <a:cxnLst/>
            <a:rect l="l" t="t" r="r" b="b"/>
            <a:pathLst>
              <a:path w="3456940" h="339089">
                <a:moveTo>
                  <a:pt x="0" y="338556"/>
                </a:moveTo>
                <a:lnTo>
                  <a:pt x="3456432" y="338556"/>
                </a:lnTo>
                <a:lnTo>
                  <a:pt x="3456432" y="0"/>
                </a:lnTo>
                <a:lnTo>
                  <a:pt x="0" y="0"/>
                </a:lnTo>
                <a:lnTo>
                  <a:pt x="0" y="338556"/>
                </a:lnTo>
                <a:close/>
              </a:path>
            </a:pathLst>
          </a:custGeom>
          <a:solidFill>
            <a:srgbClr val="FFFFFF"/>
          </a:solidFill>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50" name="object 16"/>
          <p:cNvSpPr/>
          <p:nvPr/>
        </p:nvSpPr>
        <p:spPr>
          <a:xfrm>
            <a:off x="3002741" y="4186534"/>
            <a:ext cx="3456940" cy="339090"/>
          </a:xfrm>
          <a:custGeom>
            <a:avLst/>
            <a:gdLst/>
            <a:ahLst/>
            <a:cxnLst/>
            <a:rect l="l" t="t" r="r" b="b"/>
            <a:pathLst>
              <a:path w="3456940" h="339089">
                <a:moveTo>
                  <a:pt x="0" y="338556"/>
                </a:moveTo>
                <a:lnTo>
                  <a:pt x="3456432" y="338556"/>
                </a:lnTo>
                <a:lnTo>
                  <a:pt x="3456432" y="0"/>
                </a:lnTo>
                <a:lnTo>
                  <a:pt x="0" y="0"/>
                </a:lnTo>
                <a:lnTo>
                  <a:pt x="0" y="338556"/>
                </a:lnTo>
                <a:close/>
              </a:path>
            </a:pathLst>
          </a:custGeom>
          <a:ln w="25400">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51" name="object 17"/>
          <p:cNvSpPr txBox="1"/>
          <p:nvPr/>
        </p:nvSpPr>
        <p:spPr>
          <a:xfrm>
            <a:off x="3082369" y="4219529"/>
            <a:ext cx="2573020" cy="255839"/>
          </a:xfrm>
          <a:prstGeom prst="rect">
            <a:avLst/>
          </a:prstGeom>
        </p:spPr>
        <p:txBody>
          <a:bodyPr vert="horz" wrap="square" lIns="0" tIns="17145" rIns="0" bIns="0" rtlCol="0">
            <a:spAutoFit/>
          </a:bodyPr>
          <a:lstStyle/>
          <a:p>
            <a:pPr marL="12700" defTabSz="913765">
              <a:spcBef>
                <a:spcPts val="135"/>
              </a:spcBef>
              <a:tabLst>
                <a:tab pos="115125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第二十五条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应急响应和报告</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object 18"/>
          <p:cNvSpPr/>
          <p:nvPr/>
        </p:nvSpPr>
        <p:spPr>
          <a:xfrm>
            <a:off x="2988136" y="5185059"/>
            <a:ext cx="3456940" cy="339090"/>
          </a:xfrm>
          <a:custGeom>
            <a:avLst/>
            <a:gdLst/>
            <a:ahLst/>
            <a:cxnLst/>
            <a:rect l="l" t="t" r="r" b="b"/>
            <a:pathLst>
              <a:path w="3456940" h="339089">
                <a:moveTo>
                  <a:pt x="0" y="338556"/>
                </a:moveTo>
                <a:lnTo>
                  <a:pt x="3456432" y="338556"/>
                </a:lnTo>
                <a:lnTo>
                  <a:pt x="3456432" y="0"/>
                </a:lnTo>
                <a:lnTo>
                  <a:pt x="0" y="0"/>
                </a:lnTo>
                <a:lnTo>
                  <a:pt x="0" y="338556"/>
                </a:lnTo>
                <a:close/>
              </a:path>
            </a:pathLst>
          </a:custGeom>
          <a:ln w="25400">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53" name="object 19"/>
          <p:cNvSpPr txBox="1"/>
          <p:nvPr/>
        </p:nvSpPr>
        <p:spPr>
          <a:xfrm>
            <a:off x="9995880" y="3311225"/>
            <a:ext cx="226695" cy="255839"/>
          </a:xfrm>
          <a:prstGeom prst="rect">
            <a:avLst/>
          </a:prstGeom>
        </p:spPr>
        <p:txBody>
          <a:bodyPr vert="horz" wrap="square" lIns="0" tIns="17145" rIns="0" bIns="0" rtlCol="0">
            <a:spAutoFit/>
          </a:bodyPr>
          <a:lstStyle/>
          <a:p>
            <a:pPr marL="12700" defTabSz="913765">
              <a:spcBef>
                <a:spcPts val="135"/>
              </a:spcBef>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endParaRPr sz="155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object 20"/>
          <p:cNvSpPr txBox="1"/>
          <p:nvPr/>
        </p:nvSpPr>
        <p:spPr>
          <a:xfrm>
            <a:off x="6870272" y="3277633"/>
            <a:ext cx="3312795" cy="540533"/>
          </a:xfrm>
          <a:prstGeom prst="rect">
            <a:avLst/>
          </a:prstGeom>
          <a:ln w="25400">
            <a:solidFill>
              <a:srgbClr val="C0504D"/>
            </a:solidFill>
          </a:ln>
        </p:spPr>
        <p:txBody>
          <a:bodyPr vert="horz" wrap="square" lIns="0" tIns="50165" rIns="0" bIns="0" rtlCol="0">
            <a:spAutoFit/>
          </a:bodyPr>
          <a:lstStyle/>
          <a:p>
            <a:pPr marL="93980" defTabSz="913765">
              <a:spcBef>
                <a:spcPts val="395"/>
              </a:spcBef>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第四</a:t>
            </a:r>
            <a:r>
              <a:rPr sz="1550" b="1" spc="6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十</a:t>
            </a: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sz="1550" b="1" spc="6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四</a:t>
            </a: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十</a:t>
            </a:r>
            <a:r>
              <a:rPr sz="1550" b="1" spc="6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一</a:t>
            </a: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、四</a:t>
            </a:r>
            <a:r>
              <a:rPr sz="1550" b="1" spc="6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十</a:t>
            </a: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二</a:t>
            </a:r>
            <a:r>
              <a:rPr sz="1550" b="1" spc="6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四</a:t>
            </a:r>
            <a:r>
              <a:rPr sz="1550" b="1" spc="6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十</a:t>
            </a: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三</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93980" defTabSz="913765">
              <a:spcBef>
                <a:spcPts val="50"/>
              </a:spcBef>
              <a:tabLst>
                <a:tab pos="108648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四十四</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	</a:t>
            </a: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用户信息保护义务</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object 21"/>
          <p:cNvSpPr/>
          <p:nvPr/>
        </p:nvSpPr>
        <p:spPr>
          <a:xfrm>
            <a:off x="6870272" y="4406879"/>
            <a:ext cx="3312795" cy="339090"/>
          </a:xfrm>
          <a:custGeom>
            <a:avLst/>
            <a:gdLst/>
            <a:ahLst/>
            <a:cxnLst/>
            <a:rect l="l" t="t" r="r" b="b"/>
            <a:pathLst>
              <a:path w="3312795" h="339089">
                <a:moveTo>
                  <a:pt x="0" y="338556"/>
                </a:moveTo>
                <a:lnTo>
                  <a:pt x="3312414" y="338556"/>
                </a:lnTo>
                <a:lnTo>
                  <a:pt x="3312414" y="0"/>
                </a:lnTo>
                <a:lnTo>
                  <a:pt x="0" y="0"/>
                </a:lnTo>
                <a:lnTo>
                  <a:pt x="0" y="338556"/>
                </a:lnTo>
                <a:close/>
              </a:path>
            </a:pathLst>
          </a:custGeom>
          <a:solidFill>
            <a:srgbClr val="FFFFFF"/>
          </a:solidFill>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56" name="object 22"/>
          <p:cNvSpPr/>
          <p:nvPr/>
        </p:nvSpPr>
        <p:spPr>
          <a:xfrm>
            <a:off x="6870272" y="4406879"/>
            <a:ext cx="3312795" cy="339090"/>
          </a:xfrm>
          <a:custGeom>
            <a:avLst/>
            <a:gdLst/>
            <a:ahLst/>
            <a:cxnLst/>
            <a:rect l="l" t="t" r="r" b="b"/>
            <a:pathLst>
              <a:path w="3312795" h="339089">
                <a:moveTo>
                  <a:pt x="0" y="338556"/>
                </a:moveTo>
                <a:lnTo>
                  <a:pt x="3312414" y="338556"/>
                </a:lnTo>
                <a:lnTo>
                  <a:pt x="3312414" y="0"/>
                </a:lnTo>
                <a:lnTo>
                  <a:pt x="0" y="0"/>
                </a:lnTo>
                <a:lnTo>
                  <a:pt x="0" y="338556"/>
                </a:lnTo>
                <a:close/>
              </a:path>
            </a:pathLst>
          </a:custGeom>
          <a:ln w="25399">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57" name="object 23"/>
          <p:cNvSpPr txBox="1"/>
          <p:nvPr/>
        </p:nvSpPr>
        <p:spPr>
          <a:xfrm>
            <a:off x="6951805" y="4439950"/>
            <a:ext cx="2773680" cy="255839"/>
          </a:xfrm>
          <a:prstGeom prst="rect">
            <a:avLst/>
          </a:prstGeom>
        </p:spPr>
        <p:txBody>
          <a:bodyPr vert="horz" wrap="square" lIns="0" tIns="17145" rIns="0" bIns="0" rtlCol="0">
            <a:spAutoFit/>
          </a:bodyPr>
          <a:lstStyle/>
          <a:p>
            <a:pPr marL="12700" defTabSz="913765">
              <a:spcBef>
                <a:spcPts val="135"/>
              </a:spcBef>
              <a:tabLst>
                <a:tab pos="115125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第四十七</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a:t>
            </a:r>
            <a:r>
              <a:rPr sz="15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发布内容管理责任</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object 24"/>
          <p:cNvSpPr/>
          <p:nvPr/>
        </p:nvSpPr>
        <p:spPr>
          <a:xfrm>
            <a:off x="3004391" y="5630994"/>
            <a:ext cx="3434079" cy="339090"/>
          </a:xfrm>
          <a:custGeom>
            <a:avLst/>
            <a:gdLst/>
            <a:ahLst/>
            <a:cxnLst/>
            <a:rect l="l" t="t" r="r" b="b"/>
            <a:pathLst>
              <a:path w="3434079" h="339089">
                <a:moveTo>
                  <a:pt x="0" y="338556"/>
                </a:moveTo>
                <a:lnTo>
                  <a:pt x="3433826" y="338556"/>
                </a:lnTo>
                <a:lnTo>
                  <a:pt x="3433826" y="0"/>
                </a:lnTo>
                <a:lnTo>
                  <a:pt x="0" y="0"/>
                </a:lnTo>
                <a:lnTo>
                  <a:pt x="0" y="338556"/>
                </a:lnTo>
                <a:close/>
              </a:path>
            </a:pathLst>
          </a:custGeom>
          <a:solidFill>
            <a:srgbClr val="FFFFFF"/>
          </a:solidFill>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59" name="object 25"/>
          <p:cNvSpPr/>
          <p:nvPr/>
        </p:nvSpPr>
        <p:spPr>
          <a:xfrm>
            <a:off x="3004391" y="5630994"/>
            <a:ext cx="3434079" cy="339090"/>
          </a:xfrm>
          <a:custGeom>
            <a:avLst/>
            <a:gdLst/>
            <a:ahLst/>
            <a:cxnLst/>
            <a:rect l="l" t="t" r="r" b="b"/>
            <a:pathLst>
              <a:path w="3434079" h="339089">
                <a:moveTo>
                  <a:pt x="0" y="338556"/>
                </a:moveTo>
                <a:lnTo>
                  <a:pt x="3433826" y="338556"/>
                </a:lnTo>
                <a:lnTo>
                  <a:pt x="3433826" y="0"/>
                </a:lnTo>
                <a:lnTo>
                  <a:pt x="0" y="0"/>
                </a:lnTo>
                <a:lnTo>
                  <a:pt x="0" y="338556"/>
                </a:lnTo>
                <a:close/>
              </a:path>
            </a:pathLst>
          </a:custGeom>
          <a:ln w="25400">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60" name="object 26"/>
          <p:cNvSpPr txBox="1"/>
          <p:nvPr/>
        </p:nvSpPr>
        <p:spPr>
          <a:xfrm>
            <a:off x="3067637" y="5218663"/>
            <a:ext cx="3179445" cy="713740"/>
          </a:xfrm>
          <a:prstGeom prst="rect">
            <a:avLst/>
          </a:prstGeom>
        </p:spPr>
        <p:txBody>
          <a:bodyPr vert="horz" wrap="square" lIns="0" tIns="17145" rIns="0" bIns="0" rtlCol="0">
            <a:spAutoFit/>
          </a:bodyPr>
          <a:lstStyle/>
          <a:p>
            <a:pPr marL="12700" defTabSz="913765">
              <a:spcBef>
                <a:spcPts val="135"/>
              </a:spcBef>
              <a:tabLst>
                <a:tab pos="1151255" algn="l"/>
              </a:tabLst>
            </a:pP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第二十</a:t>
            </a:r>
            <a:r>
              <a:rPr sz="1550" b="1" spc="2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八</a:t>
            </a:r>
            <a:r>
              <a:rPr sz="1550" b="1"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a:t>
            </a:r>
            <a:r>
              <a:rPr sz="15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执法安全技术支持协助</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28575" defTabSz="913765">
              <a:spcBef>
                <a:spcPts val="1655"/>
              </a:spcBef>
              <a:tabLst>
                <a:tab pos="116776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第五十</a:t>
            </a:r>
            <a:r>
              <a:rPr sz="1550" b="1" spc="2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六</a:t>
            </a: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问题隐患整改</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object 27"/>
          <p:cNvSpPr/>
          <p:nvPr/>
        </p:nvSpPr>
        <p:spPr>
          <a:xfrm>
            <a:off x="2753186" y="2394412"/>
            <a:ext cx="251460" cy="3406140"/>
          </a:xfrm>
          <a:custGeom>
            <a:avLst/>
            <a:gdLst/>
            <a:ahLst/>
            <a:cxnLst/>
            <a:rect l="l" t="t" r="r" b="b"/>
            <a:pathLst>
              <a:path w="251459" h="3406140">
                <a:moveTo>
                  <a:pt x="228600" y="0"/>
                </a:moveTo>
                <a:lnTo>
                  <a:pt x="0" y="0"/>
                </a:lnTo>
                <a:lnTo>
                  <a:pt x="0" y="3405860"/>
                </a:lnTo>
                <a:lnTo>
                  <a:pt x="251206" y="3405860"/>
                </a:lnTo>
              </a:path>
            </a:pathLst>
          </a:custGeom>
          <a:ln w="38100">
            <a:solidFill>
              <a:srgbClr val="D99593"/>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62" name="object 28"/>
          <p:cNvSpPr/>
          <p:nvPr/>
        </p:nvSpPr>
        <p:spPr>
          <a:xfrm>
            <a:off x="2981786" y="2685559"/>
            <a:ext cx="3456940" cy="584835"/>
          </a:xfrm>
          <a:custGeom>
            <a:avLst/>
            <a:gdLst/>
            <a:ahLst/>
            <a:cxnLst/>
            <a:rect l="l" t="t" r="r" b="b"/>
            <a:pathLst>
              <a:path w="3456940" h="584835">
                <a:moveTo>
                  <a:pt x="0" y="584771"/>
                </a:moveTo>
                <a:lnTo>
                  <a:pt x="3456432" y="584771"/>
                </a:lnTo>
                <a:lnTo>
                  <a:pt x="3456432" y="0"/>
                </a:lnTo>
                <a:lnTo>
                  <a:pt x="0" y="0"/>
                </a:lnTo>
                <a:lnTo>
                  <a:pt x="0" y="584771"/>
                </a:lnTo>
                <a:close/>
              </a:path>
            </a:pathLst>
          </a:custGeom>
          <a:ln w="25400">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63" name="object 29"/>
          <p:cNvSpPr txBox="1"/>
          <p:nvPr/>
        </p:nvSpPr>
        <p:spPr>
          <a:xfrm>
            <a:off x="3061287" y="2256617"/>
            <a:ext cx="3175635" cy="972185"/>
          </a:xfrm>
          <a:prstGeom prst="rect">
            <a:avLst/>
          </a:prstGeom>
        </p:spPr>
        <p:txBody>
          <a:bodyPr vert="horz" wrap="square" lIns="0" tIns="16510" rIns="0" bIns="0" rtlCol="0">
            <a:spAutoFit/>
          </a:bodyPr>
          <a:lstStyle/>
          <a:p>
            <a:pPr marL="12700" defTabSz="913765">
              <a:spcBef>
                <a:spcPts val="130"/>
              </a:spcBef>
              <a:tabLst>
                <a:tab pos="803910"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a:t>
            </a:r>
            <a:r>
              <a:rPr sz="1550" b="1" spc="2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九</a:t>
            </a: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遵纪守法等一</a:t>
            </a:r>
            <a:r>
              <a:rPr sz="1550" spc="2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般</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义务</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12700" defTabSz="913765">
              <a:spcBef>
                <a:spcPts val="1780"/>
              </a:spcBef>
              <a:tabLst>
                <a:tab pos="744220"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第十条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依法依规（含强标）采取技</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12700" defTabSz="913765">
              <a:spcBef>
                <a:spcPts val="50"/>
              </a:spcBef>
            </a:pP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术措施保障运行、数据安</a:t>
            </a:r>
            <a:r>
              <a:rPr sz="1550" spc="6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全</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的</a:t>
            </a:r>
            <a:r>
              <a:rPr sz="1550" spc="6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义</a:t>
            </a:r>
            <a:r>
              <a:rPr sz="1550" spc="35"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务</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object 30"/>
          <p:cNvSpPr/>
          <p:nvPr/>
        </p:nvSpPr>
        <p:spPr>
          <a:xfrm>
            <a:off x="2753186" y="2977976"/>
            <a:ext cx="234950" cy="2376805"/>
          </a:xfrm>
          <a:custGeom>
            <a:avLst/>
            <a:gdLst/>
            <a:ahLst/>
            <a:cxnLst/>
            <a:rect l="l" t="t" r="r" b="b"/>
            <a:pathLst>
              <a:path w="234950" h="2376804">
                <a:moveTo>
                  <a:pt x="228600" y="0"/>
                </a:moveTo>
                <a:lnTo>
                  <a:pt x="0" y="0"/>
                </a:lnTo>
                <a:lnTo>
                  <a:pt x="0" y="2376360"/>
                </a:lnTo>
                <a:lnTo>
                  <a:pt x="234950" y="2376360"/>
                </a:lnTo>
              </a:path>
            </a:pathLst>
          </a:custGeom>
          <a:ln w="38100">
            <a:solidFill>
              <a:srgbClr val="D99593"/>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65" name="object 31"/>
          <p:cNvSpPr/>
          <p:nvPr/>
        </p:nvSpPr>
        <p:spPr>
          <a:xfrm>
            <a:off x="2753186" y="3531697"/>
            <a:ext cx="249554" cy="1275080"/>
          </a:xfrm>
          <a:custGeom>
            <a:avLst/>
            <a:gdLst/>
            <a:ahLst/>
            <a:cxnLst/>
            <a:rect l="l" t="t" r="r" b="b"/>
            <a:pathLst>
              <a:path w="249555" h="1275079">
                <a:moveTo>
                  <a:pt x="228600" y="0"/>
                </a:moveTo>
                <a:lnTo>
                  <a:pt x="0" y="0"/>
                </a:lnTo>
                <a:lnTo>
                  <a:pt x="0" y="1274572"/>
                </a:lnTo>
                <a:lnTo>
                  <a:pt x="249555" y="1274572"/>
                </a:lnTo>
              </a:path>
            </a:pathLst>
          </a:custGeom>
          <a:ln w="38100">
            <a:solidFill>
              <a:srgbClr val="D99593"/>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66" name="object 33"/>
          <p:cNvSpPr/>
          <p:nvPr/>
        </p:nvSpPr>
        <p:spPr>
          <a:xfrm>
            <a:off x="3002741" y="4636978"/>
            <a:ext cx="3456940" cy="339090"/>
          </a:xfrm>
          <a:custGeom>
            <a:avLst/>
            <a:gdLst/>
            <a:ahLst/>
            <a:cxnLst/>
            <a:rect l="l" t="t" r="r" b="b"/>
            <a:pathLst>
              <a:path w="3456940" h="339089">
                <a:moveTo>
                  <a:pt x="0" y="338556"/>
                </a:moveTo>
                <a:lnTo>
                  <a:pt x="3456432" y="338556"/>
                </a:lnTo>
                <a:lnTo>
                  <a:pt x="3456432" y="0"/>
                </a:lnTo>
                <a:lnTo>
                  <a:pt x="0" y="0"/>
                </a:lnTo>
                <a:lnTo>
                  <a:pt x="0" y="338556"/>
                </a:lnTo>
                <a:close/>
              </a:path>
            </a:pathLst>
          </a:custGeom>
          <a:ln w="25400">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67" name="object 34"/>
          <p:cNvSpPr txBox="1"/>
          <p:nvPr/>
        </p:nvSpPr>
        <p:spPr>
          <a:xfrm>
            <a:off x="3082369" y="4670379"/>
            <a:ext cx="3176270" cy="255839"/>
          </a:xfrm>
          <a:prstGeom prst="rect">
            <a:avLst/>
          </a:prstGeom>
        </p:spPr>
        <p:txBody>
          <a:bodyPr vert="horz" wrap="square" lIns="0" tIns="17145" rIns="0" bIns="0" rtlCol="0">
            <a:spAutoFit/>
          </a:bodyPr>
          <a:lstStyle/>
          <a:p>
            <a:pPr marL="12700" defTabSz="913765">
              <a:spcBef>
                <a:spcPts val="135"/>
              </a:spcBef>
              <a:tabLst>
                <a:tab pos="1151255" algn="l"/>
              </a:tabLst>
            </a:pPr>
            <a:r>
              <a:rPr sz="1550" b="1"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第二十六条	</a:t>
            </a:r>
            <a:r>
              <a:rPr sz="1550" spc="3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开展网络安全服务规定</a:t>
            </a:r>
            <a:endParaRPr sz="15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object 38"/>
          <p:cNvSpPr txBox="1"/>
          <p:nvPr/>
        </p:nvSpPr>
        <p:spPr>
          <a:xfrm>
            <a:off x="6870272" y="2236487"/>
            <a:ext cx="3312795" cy="535018"/>
          </a:xfrm>
          <a:prstGeom prst="rect">
            <a:avLst/>
          </a:prstGeom>
          <a:solidFill>
            <a:sysClr val="window" lastClr="FFFFFF">
              <a:lumMod val="95000"/>
            </a:sysClr>
          </a:solidFill>
          <a:ln w="28575">
            <a:solidFill>
              <a:srgbClr val="C00000"/>
            </a:solidFill>
          </a:ln>
        </p:spPr>
        <p:txBody>
          <a:bodyPr vert="horz" wrap="square" lIns="0" tIns="43180" rIns="0" bIns="0" rtlCol="0">
            <a:spAutoFit/>
          </a:bodyPr>
          <a:lstStyle/>
          <a:p>
            <a:pPr marL="93980" marR="184150" lvl="0" indent="0" defTabSz="913765" eaLnBrk="1" fontAlgn="auto" latinLnBrk="0" hangingPunct="1">
              <a:lnSpc>
                <a:spcPct val="103000"/>
              </a:lnSpc>
              <a:spcBef>
                <a:spcPts val="340"/>
              </a:spcBef>
              <a:spcAft>
                <a:spcPts val="0"/>
              </a:spcAft>
              <a:buClrTx/>
              <a:buSzTx/>
              <a:buFontTx/>
              <a:buNone/>
              <a:tabLst>
                <a:tab pos="2230120" algn="l"/>
              </a:tabLst>
              <a:defRPr/>
            </a:pPr>
            <a:r>
              <a:rPr kumimoji="0" sz="1550" b="1" i="0" u="none" strike="noStrike" kern="0" cap="none" spc="3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第二章二节（共</a:t>
            </a:r>
            <a:r>
              <a:rPr kumimoji="0" sz="1550" b="1" i="0" u="none" strike="noStrike" kern="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a:t>
            </a:r>
            <a:r>
              <a:rPr kumimoji="0" sz="1550" b="1" i="0" u="none" strike="noStrike" kern="0" cap="none" spc="3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条）	</a:t>
            </a:r>
            <a:r>
              <a:rPr kumimoji="0" sz="1550" b="0" i="0" u="none" strike="noStrike" kern="0" cap="none" spc="3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关键信息</a:t>
            </a:r>
            <a:r>
              <a:rPr kumimoji="0" sz="1550" b="0" i="0" u="none" strike="noStrike" kern="0" cap="none" spc="3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sz="1550" b="0" i="0" u="none" strike="noStrike" kern="0" cap="none" spc="3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基础设施运营者的安全责</a:t>
            </a:r>
            <a:r>
              <a:rPr kumimoji="0" sz="1550" b="0" i="0" u="none" strike="noStrike" kern="0" cap="none" spc="6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任</a:t>
            </a:r>
            <a:r>
              <a:rPr kumimoji="0" sz="1550" b="0" i="0" u="none" strike="noStrike" kern="0" cap="none" spc="3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和</a:t>
            </a:r>
            <a:r>
              <a:rPr kumimoji="0" sz="1550" b="0" i="0" u="none" strike="noStrike" kern="0" cap="none" spc="6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义</a:t>
            </a:r>
            <a:r>
              <a:rPr kumimoji="0" sz="1550" b="0" i="0" u="none" strike="noStrike" kern="0" cap="none" spc="3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务</a:t>
            </a:r>
            <a:endParaRPr kumimoji="0" sz="15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object 39"/>
          <p:cNvSpPr/>
          <p:nvPr/>
        </p:nvSpPr>
        <p:spPr>
          <a:xfrm>
            <a:off x="2753186" y="3961337"/>
            <a:ext cx="249554" cy="394970"/>
          </a:xfrm>
          <a:custGeom>
            <a:avLst/>
            <a:gdLst/>
            <a:ahLst/>
            <a:cxnLst/>
            <a:rect l="l" t="t" r="r" b="b"/>
            <a:pathLst>
              <a:path w="249555" h="394970">
                <a:moveTo>
                  <a:pt x="228600" y="0"/>
                </a:moveTo>
                <a:lnTo>
                  <a:pt x="0" y="0"/>
                </a:lnTo>
                <a:lnTo>
                  <a:pt x="0" y="394462"/>
                </a:lnTo>
                <a:lnTo>
                  <a:pt x="249555" y="394462"/>
                </a:lnTo>
              </a:path>
            </a:pathLst>
          </a:custGeom>
          <a:ln w="38099">
            <a:solidFill>
              <a:srgbClr val="D99593"/>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70" name="object 40"/>
          <p:cNvSpPr/>
          <p:nvPr/>
        </p:nvSpPr>
        <p:spPr>
          <a:xfrm>
            <a:off x="2394156" y="3899743"/>
            <a:ext cx="360045" cy="0"/>
          </a:xfrm>
          <a:custGeom>
            <a:avLst/>
            <a:gdLst/>
            <a:ahLst/>
            <a:cxnLst/>
            <a:rect l="l" t="t" r="r" b="b"/>
            <a:pathLst>
              <a:path w="360044">
                <a:moveTo>
                  <a:pt x="360044" y="0"/>
                </a:moveTo>
                <a:lnTo>
                  <a:pt x="0" y="0"/>
                </a:lnTo>
              </a:path>
            </a:pathLst>
          </a:custGeom>
          <a:ln w="25400">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71" name="object 41"/>
          <p:cNvSpPr/>
          <p:nvPr/>
        </p:nvSpPr>
        <p:spPr>
          <a:xfrm>
            <a:off x="2754202" y="5080195"/>
            <a:ext cx="4116070" cy="0"/>
          </a:xfrm>
          <a:custGeom>
            <a:avLst/>
            <a:gdLst/>
            <a:ahLst/>
            <a:cxnLst/>
            <a:rect l="l" t="t" r="r" b="b"/>
            <a:pathLst>
              <a:path w="4116070">
                <a:moveTo>
                  <a:pt x="4116070" y="0"/>
                </a:moveTo>
                <a:lnTo>
                  <a:pt x="0" y="0"/>
                </a:lnTo>
              </a:path>
            </a:pathLst>
          </a:custGeom>
          <a:ln w="25400">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
        <p:nvSpPr>
          <p:cNvPr id="72" name="object 42"/>
          <p:cNvSpPr/>
          <p:nvPr/>
        </p:nvSpPr>
        <p:spPr>
          <a:xfrm>
            <a:off x="2754202" y="4576144"/>
            <a:ext cx="4116070" cy="0"/>
          </a:xfrm>
          <a:custGeom>
            <a:avLst/>
            <a:gdLst/>
            <a:ahLst/>
            <a:cxnLst/>
            <a:rect l="l" t="t" r="r" b="b"/>
            <a:pathLst>
              <a:path w="4116070">
                <a:moveTo>
                  <a:pt x="4116070" y="0"/>
                </a:moveTo>
                <a:lnTo>
                  <a:pt x="0" y="0"/>
                </a:lnTo>
              </a:path>
            </a:pathLst>
          </a:custGeom>
          <a:ln w="25400">
            <a:solidFill>
              <a:srgbClr val="C0504D"/>
            </a:solidFill>
          </a:ln>
        </p:spPr>
        <p:txBody>
          <a:bodyPr wrap="square" lIns="0" tIns="0" rIns="0" bIns="0" rtlCol="0"/>
          <a:lstStyle/>
          <a:p>
            <a:pPr defTabSz="913765"/>
            <a:endParaRPr sz="180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9" name="Rectangle 11"/>
          <p:cNvSpPr>
            <a:spLocks noChangeArrowheads="1"/>
          </p:cNvSpPr>
          <p:nvPr/>
        </p:nvSpPr>
        <p:spPr bwMode="auto">
          <a:xfrm>
            <a:off x="1117602" y="353515"/>
            <a:ext cx="9101269" cy="642918"/>
          </a:xfrm>
          <a:prstGeom prst="rect">
            <a:avLst/>
          </a:prstGeom>
          <a:noFill/>
          <a:ln w="9525">
            <a:noFill/>
            <a:miter lim="800000"/>
          </a:ln>
          <a:effectLst/>
        </p:spPr>
        <p:txBody>
          <a:bodyPr anchor="ctr"/>
          <a:lstStyle/>
          <a:p>
            <a:pPr>
              <a:defRPr/>
            </a:pPr>
            <a:r>
              <a:rPr lang="zh-CN" altLang="en-US" sz="3200" b="1" dirty="0">
                <a:effectLst>
                  <a:outerShdw blurRad="38100" dist="38100" dir="2700000" algn="tl">
                    <a:srgbClr val="C0C0C0"/>
                  </a:outerShdw>
                </a:effectLst>
                <a:latin typeface="+mj-ea"/>
                <a:ea typeface="+mj-ea"/>
                <a:cs typeface="+mj-cs"/>
              </a:rPr>
              <a:t>威胁无处不在</a:t>
            </a:r>
          </a:p>
        </p:txBody>
      </p:sp>
      <p:pic>
        <p:nvPicPr>
          <p:cNvPr id="71" name="图片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8913" y="1771803"/>
            <a:ext cx="3671636" cy="2870334"/>
          </a:xfrm>
          <a:prstGeom prst="rect">
            <a:avLst/>
          </a:prstGeom>
        </p:spPr>
      </p:pic>
      <p:sp>
        <p:nvSpPr>
          <p:cNvPr id="72" name="Text Box 5"/>
          <p:cNvSpPr txBox="1">
            <a:spLocks noChangeArrowheads="1"/>
          </p:cNvSpPr>
          <p:nvPr/>
        </p:nvSpPr>
        <p:spPr bwMode="auto">
          <a:xfrm>
            <a:off x="4544719" y="4574544"/>
            <a:ext cx="3539500" cy="584775"/>
          </a:xfrm>
          <a:prstGeom prst="rect">
            <a:avLst/>
          </a:prstGeom>
          <a:noFill/>
          <a:ln w="9525">
            <a:noFill/>
            <a:miter lim="800000"/>
          </a:ln>
          <a:effectLst>
            <a:outerShdw dist="35921" dir="2700000" algn="ctr" rotWithShape="0">
              <a:schemeClr val="bg2"/>
            </a:outerShdw>
          </a:effectLst>
        </p:spPr>
        <p:txBody>
          <a:bodyPr wrap="square">
            <a:spAutoFit/>
          </a:bodyPr>
          <a:lstStyle/>
          <a:p>
            <a:pPr>
              <a:spcBef>
                <a:spcPct val="50000"/>
              </a:spcBef>
              <a:defRPr/>
            </a:pPr>
            <a:r>
              <a:rPr lang="en-US" altLang="zh-CN" sz="3200" b="1"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a:t>
            </a:r>
            <a:r>
              <a:rPr lang="zh-CN" altLang="en-US" sz="3200" b="1"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、打电话（父母）</a:t>
            </a:r>
            <a:endParaRPr lang="zh-CN" sz="3200" b="1"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3" name="Text Box 5"/>
          <p:cNvSpPr txBox="1">
            <a:spLocks noChangeArrowheads="1"/>
          </p:cNvSpPr>
          <p:nvPr/>
        </p:nvSpPr>
        <p:spPr bwMode="auto">
          <a:xfrm>
            <a:off x="4544720" y="5375049"/>
            <a:ext cx="2730437" cy="584775"/>
          </a:xfrm>
          <a:prstGeom prst="rect">
            <a:avLst/>
          </a:prstGeom>
          <a:noFill/>
          <a:ln w="9525">
            <a:noFill/>
            <a:miter lim="800000"/>
          </a:ln>
          <a:effectLst>
            <a:outerShdw dist="35921" dir="2700000" algn="ctr" rotWithShape="0">
              <a:schemeClr val="bg2"/>
            </a:outerShdw>
          </a:effectLst>
        </p:spPr>
        <p:txBody>
          <a:bodyPr wrap="square">
            <a:spAutoFit/>
          </a:bodyPr>
          <a:lstStyle/>
          <a:p>
            <a:pPr>
              <a:spcBef>
                <a:spcPct val="50000"/>
              </a:spcBef>
              <a:defRPr/>
            </a:pPr>
            <a:r>
              <a:rPr lang="en-US" altLang="zh-CN" sz="3200" b="1"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2</a:t>
            </a:r>
            <a:r>
              <a:rPr lang="zh-CN" altLang="en-US" sz="3200" b="1"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、孩子定位</a:t>
            </a:r>
            <a:endParaRPr lang="zh-CN" sz="3200" b="1"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4" name="Text Box 5"/>
          <p:cNvSpPr txBox="1">
            <a:spLocks noChangeArrowheads="1"/>
          </p:cNvSpPr>
          <p:nvPr/>
        </p:nvSpPr>
        <p:spPr bwMode="auto">
          <a:xfrm>
            <a:off x="4532887" y="6181712"/>
            <a:ext cx="4933812" cy="584775"/>
          </a:xfrm>
          <a:prstGeom prst="rect">
            <a:avLst/>
          </a:prstGeom>
          <a:noFill/>
          <a:ln w="9525">
            <a:noFill/>
            <a:miter lim="800000"/>
          </a:ln>
          <a:effectLst>
            <a:outerShdw dist="35921" dir="2700000" algn="ctr" rotWithShape="0">
              <a:schemeClr val="bg2"/>
            </a:outerShdw>
          </a:effectLst>
        </p:spPr>
        <p:txBody>
          <a:bodyPr wrap="square">
            <a:spAutoFit/>
          </a:bodyPr>
          <a:lstStyle/>
          <a:p>
            <a:pPr>
              <a:spcBef>
                <a:spcPct val="50000"/>
              </a:spcBef>
              <a:defRPr/>
            </a:pPr>
            <a:r>
              <a:rPr lang="en-US" altLang="zh-CN" sz="3200" b="1"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lang="zh-CN" altLang="en-US" sz="3200" b="1"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、了解周遭情况，可监听</a:t>
            </a:r>
            <a:endParaRPr lang="zh-CN" sz="3200" b="1"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5" name="Text Box 5"/>
          <p:cNvSpPr txBox="1">
            <a:spLocks noChangeArrowheads="1"/>
          </p:cNvSpPr>
          <p:nvPr/>
        </p:nvSpPr>
        <p:spPr bwMode="auto">
          <a:xfrm>
            <a:off x="2142479" y="1191498"/>
            <a:ext cx="8100337" cy="584775"/>
          </a:xfrm>
          <a:prstGeom prst="rect">
            <a:avLst/>
          </a:prstGeom>
          <a:noFill/>
          <a:ln w="9525">
            <a:noFill/>
            <a:miter lim="800000"/>
          </a:ln>
          <a:effectLst>
            <a:outerShdw dist="35921" dir="2700000" algn="ctr" rotWithShape="0">
              <a:schemeClr val="bg2"/>
            </a:outerShdw>
          </a:effectLst>
        </p:spPr>
        <p:txBody>
          <a:bodyPr wrap="square">
            <a:spAutoFit/>
          </a:bodyPr>
          <a:lstStyle/>
          <a:p>
            <a:pPr>
              <a:spcBef>
                <a:spcPct val="50000"/>
              </a:spcBef>
              <a:defRPr/>
            </a:pPr>
            <a:r>
              <a:rPr lang="zh-CN" altLang="en-US" sz="3200" b="1" dirty="0">
                <a:solidFill>
                  <a:srgbClr val="00B05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手机</a:t>
            </a:r>
            <a:r>
              <a:rPr lang="en-US" altLang="zh-CN" sz="3200" b="1" dirty="0">
                <a:solidFill>
                  <a:srgbClr val="00B05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APP--》</a:t>
            </a:r>
            <a:r>
              <a:rPr lang="zh-CN" altLang="en-US" sz="3200" b="1" dirty="0">
                <a:solidFill>
                  <a:srgbClr val="00B05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云端服务器</a:t>
            </a:r>
            <a:r>
              <a:rPr lang="en-US" altLang="zh-CN" sz="3200" b="1" dirty="0">
                <a:solidFill>
                  <a:srgbClr val="00B05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3200" b="1" dirty="0">
                <a:solidFill>
                  <a:srgbClr val="00B05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智能手表</a:t>
            </a:r>
            <a:r>
              <a:rPr lang="en-US" altLang="zh-CN" sz="3200" b="1" dirty="0">
                <a:solidFill>
                  <a:srgbClr val="00B05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APP</a:t>
            </a:r>
            <a:endParaRPr lang="zh-CN" sz="3200" b="1" dirty="0">
              <a:solidFill>
                <a:srgbClr val="00B05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76" name="组合 75"/>
          <p:cNvGrpSpPr/>
          <p:nvPr/>
        </p:nvGrpSpPr>
        <p:grpSpPr>
          <a:xfrm>
            <a:off x="6304731" y="1841510"/>
            <a:ext cx="4933812" cy="1974354"/>
            <a:chOff x="1582283" y="779851"/>
            <a:chExt cx="7089421" cy="1974354"/>
          </a:xfrm>
        </p:grpSpPr>
        <p:cxnSp>
          <p:nvCxnSpPr>
            <p:cNvPr id="77" name="直接箭头连接符 76"/>
            <p:cNvCxnSpPr/>
            <p:nvPr/>
          </p:nvCxnSpPr>
          <p:spPr>
            <a:xfrm flipV="1">
              <a:off x="4228729" y="779851"/>
              <a:ext cx="898264" cy="13412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8" name="Text Box 5"/>
            <p:cNvSpPr txBox="1">
              <a:spLocks noChangeArrowheads="1"/>
            </p:cNvSpPr>
            <p:nvPr/>
          </p:nvSpPr>
          <p:spPr bwMode="auto">
            <a:xfrm>
              <a:off x="1582283" y="2169430"/>
              <a:ext cx="7089421" cy="584775"/>
            </a:xfrm>
            <a:prstGeom prst="rect">
              <a:avLst/>
            </a:prstGeom>
            <a:noFill/>
            <a:ln w="9525">
              <a:noFill/>
              <a:miter lim="800000"/>
            </a:ln>
            <a:effectLst>
              <a:outerShdw dist="35921" dir="2700000" algn="ctr" rotWithShape="0">
                <a:schemeClr val="bg2"/>
              </a:outerShdw>
            </a:effectLst>
          </p:spPr>
          <p:txBody>
            <a:bodyPr wrap="square">
              <a:spAutoFit/>
            </a:bodyPr>
            <a:lstStyle/>
            <a:p>
              <a:pPr>
                <a:spcBef>
                  <a:spcPct val="50000"/>
                </a:spcBef>
                <a:defRPr/>
              </a:pPr>
              <a:r>
                <a:rPr lang="zh-CN" altLang="en-US"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自身漏洞可修改手机号码</a:t>
              </a:r>
              <a:endParaRPr lang="zh-CN"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1606809" y="1928344"/>
            <a:ext cx="4933812" cy="4470828"/>
            <a:chOff x="1748524" y="547706"/>
            <a:chExt cx="7089421" cy="4470828"/>
          </a:xfrm>
        </p:grpSpPr>
        <p:cxnSp>
          <p:nvCxnSpPr>
            <p:cNvPr id="80" name="直接箭头连接符 79"/>
            <p:cNvCxnSpPr/>
            <p:nvPr/>
          </p:nvCxnSpPr>
          <p:spPr>
            <a:xfrm flipV="1">
              <a:off x="4228729" y="547706"/>
              <a:ext cx="4189325" cy="15734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1" name="Text Box 5"/>
            <p:cNvSpPr txBox="1">
              <a:spLocks noChangeArrowheads="1"/>
            </p:cNvSpPr>
            <p:nvPr/>
          </p:nvSpPr>
          <p:spPr bwMode="auto">
            <a:xfrm>
              <a:off x="1748524" y="2217767"/>
              <a:ext cx="7089421" cy="2800767"/>
            </a:xfrm>
            <a:prstGeom prst="rect">
              <a:avLst/>
            </a:prstGeom>
            <a:noFill/>
            <a:ln w="9525">
              <a:noFill/>
              <a:miter lim="800000"/>
            </a:ln>
            <a:effectLst>
              <a:outerShdw dist="35921" dir="2700000" algn="ctr" rotWithShape="0">
                <a:schemeClr val="bg2"/>
              </a:outerShdw>
            </a:effectLst>
          </p:spPr>
          <p:txBody>
            <a:bodyPr wrap="square">
              <a:spAutoFit/>
            </a:bodyPr>
            <a:lstStyle/>
            <a:p>
              <a:pPr>
                <a:spcBef>
                  <a:spcPct val="50000"/>
                </a:spcBef>
                <a:defRPr/>
              </a:pPr>
              <a:r>
                <a:rPr lang="zh-CN" altLang="en-US"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安全度不够，</a:t>
              </a:r>
              <a:endParaRPr lang="en-US" altLang="zh-CN"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spcBef>
                  <a:spcPct val="50000"/>
                </a:spcBef>
                <a:defRPr/>
              </a:pPr>
              <a:r>
                <a:rPr lang="zh-CN" altLang="en-US"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数据大量泄露；</a:t>
              </a:r>
              <a:endParaRPr lang="en-US" altLang="zh-CN"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spcBef>
                  <a:spcPct val="50000"/>
                </a:spcBef>
                <a:defRPr/>
              </a:pPr>
              <a:r>
                <a:rPr lang="zh-CN" altLang="en-US"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儿童行踪泄露；</a:t>
              </a:r>
              <a:endParaRPr lang="en-US" altLang="zh-CN"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spcBef>
                  <a:spcPct val="50000"/>
                </a:spcBef>
                <a:defRPr/>
              </a:pPr>
              <a:r>
                <a:rPr lang="zh-CN" altLang="en-US"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儿童被批量窃听。</a:t>
              </a:r>
              <a:endParaRPr lang="zh-CN"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3526904" y="1817165"/>
            <a:ext cx="6516400" cy="1135520"/>
            <a:chOff x="2155304" y="1618685"/>
            <a:chExt cx="6516400" cy="1135520"/>
          </a:xfrm>
        </p:grpSpPr>
        <p:cxnSp>
          <p:nvCxnSpPr>
            <p:cNvPr id="83" name="直接箭头连接符 82"/>
            <p:cNvCxnSpPr/>
            <p:nvPr/>
          </p:nvCxnSpPr>
          <p:spPr>
            <a:xfrm flipH="1" flipV="1">
              <a:off x="3204567" y="1674453"/>
              <a:ext cx="682182" cy="570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 Box 5"/>
            <p:cNvSpPr txBox="1">
              <a:spLocks noChangeArrowheads="1"/>
            </p:cNvSpPr>
            <p:nvPr/>
          </p:nvSpPr>
          <p:spPr bwMode="auto">
            <a:xfrm>
              <a:off x="2155304" y="2169430"/>
              <a:ext cx="6516400" cy="584775"/>
            </a:xfrm>
            <a:prstGeom prst="rect">
              <a:avLst/>
            </a:prstGeom>
            <a:noFill/>
            <a:ln w="9525">
              <a:noFill/>
              <a:miter lim="800000"/>
            </a:ln>
            <a:effectLst>
              <a:outerShdw dist="35921" dir="2700000" algn="ctr" rotWithShape="0">
                <a:schemeClr val="bg2"/>
              </a:outerShdw>
            </a:effectLst>
          </p:spPr>
          <p:txBody>
            <a:bodyPr wrap="square">
              <a:spAutoFit/>
            </a:bodyPr>
            <a:lstStyle/>
            <a:p>
              <a:pPr>
                <a:spcBef>
                  <a:spcPct val="50000"/>
                </a:spcBef>
                <a:defRPr/>
              </a:pPr>
              <a:r>
                <a:rPr lang="zh-CN" altLang="en-US"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非加密传输可劫持篡改</a:t>
              </a:r>
              <a:endParaRPr lang="zh-CN" sz="3200" b="1" dirty="0">
                <a:solidFill>
                  <a:srgbClr val="00B0F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cxnSp>
          <p:nvCxnSpPr>
            <p:cNvPr id="85" name="直接箭头连接符 84"/>
            <p:cNvCxnSpPr/>
            <p:nvPr/>
          </p:nvCxnSpPr>
          <p:spPr>
            <a:xfrm flipV="1">
              <a:off x="5348213" y="1618685"/>
              <a:ext cx="711138" cy="5546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1000"/>
                                        <p:tgtEl>
                                          <p:spTgt spid="73"/>
                                        </p:tgtEl>
                                      </p:cBhvr>
                                    </p:animEffect>
                                    <p:anim calcmode="lin" valueType="num">
                                      <p:cBhvr>
                                        <p:cTn id="15" dur="1000" fill="hold"/>
                                        <p:tgtEl>
                                          <p:spTgt spid="73"/>
                                        </p:tgtEl>
                                        <p:attrNameLst>
                                          <p:attrName>ppt_x</p:attrName>
                                        </p:attrNameLst>
                                      </p:cBhvr>
                                      <p:tavLst>
                                        <p:tav tm="0">
                                          <p:val>
                                            <p:strVal val="#ppt_x"/>
                                          </p:val>
                                        </p:tav>
                                        <p:tav tm="100000">
                                          <p:val>
                                            <p:strVal val="#ppt_x"/>
                                          </p:val>
                                        </p:tav>
                                      </p:tavLst>
                                    </p:anim>
                                    <p:anim calcmode="lin" valueType="num">
                                      <p:cBhvr>
                                        <p:cTn id="1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1000"/>
                                        <p:tgtEl>
                                          <p:spTgt spid="74"/>
                                        </p:tgtEl>
                                      </p:cBhvr>
                                    </p:animEffect>
                                    <p:anim calcmode="lin" valueType="num">
                                      <p:cBhvr>
                                        <p:cTn id="22" dur="1000" fill="hold"/>
                                        <p:tgtEl>
                                          <p:spTgt spid="74"/>
                                        </p:tgtEl>
                                        <p:attrNameLst>
                                          <p:attrName>ppt_x</p:attrName>
                                        </p:attrNameLst>
                                      </p:cBhvr>
                                      <p:tavLst>
                                        <p:tav tm="0">
                                          <p:val>
                                            <p:strVal val="#ppt_x"/>
                                          </p:val>
                                        </p:tav>
                                        <p:tav tm="100000">
                                          <p:val>
                                            <p:strVal val="#ppt_x"/>
                                          </p:val>
                                        </p:tav>
                                      </p:tavLst>
                                    </p:anim>
                                    <p:anim calcmode="lin" valueType="num">
                                      <p:cBhvr>
                                        <p:cTn id="23"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nodeType="clickEffect">
                                  <p:stCondLst>
                                    <p:cond delay="0"/>
                                  </p:stCondLst>
                                  <p:childTnLst>
                                    <p:animEffect transition="out" filter="randombar(horizontal)">
                                      <p:cBhvr>
                                        <p:cTn id="27" dur="500"/>
                                        <p:tgtEl>
                                          <p:spTgt spid="71"/>
                                        </p:tgtEl>
                                      </p:cBhvr>
                                    </p:animEffect>
                                    <p:set>
                                      <p:cBhvr>
                                        <p:cTn id="28" dur="1" fill="hold">
                                          <p:stCondLst>
                                            <p:cond delay="499"/>
                                          </p:stCondLst>
                                        </p:cTn>
                                        <p:tgtEl>
                                          <p:spTgt spid="71"/>
                                        </p:tgtEl>
                                        <p:attrNameLst>
                                          <p:attrName>style.visibility</p:attrName>
                                        </p:attrNameLst>
                                      </p:cBhvr>
                                      <p:to>
                                        <p:strVal val="hidden"/>
                                      </p:to>
                                    </p:set>
                                  </p:childTnLst>
                                </p:cTn>
                              </p:par>
                              <p:par>
                                <p:cTn id="29" presetID="42"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1000"/>
                                        <p:tgtEl>
                                          <p:spTgt spid="75"/>
                                        </p:tgtEl>
                                      </p:cBhvr>
                                    </p:animEffect>
                                    <p:anim calcmode="lin" valueType="num">
                                      <p:cBhvr>
                                        <p:cTn id="32" dur="1000" fill="hold"/>
                                        <p:tgtEl>
                                          <p:spTgt spid="75"/>
                                        </p:tgtEl>
                                        <p:attrNameLst>
                                          <p:attrName>ppt_x</p:attrName>
                                        </p:attrNameLst>
                                      </p:cBhvr>
                                      <p:tavLst>
                                        <p:tav tm="0">
                                          <p:val>
                                            <p:strVal val="#ppt_x"/>
                                          </p:val>
                                        </p:tav>
                                        <p:tav tm="100000">
                                          <p:val>
                                            <p:strVal val="#ppt_x"/>
                                          </p:val>
                                        </p:tav>
                                      </p:tavLst>
                                    </p:anim>
                                    <p:anim calcmode="lin" valueType="num">
                                      <p:cBhvr>
                                        <p:cTn id="3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wipe(up)">
                                      <p:cBhvr>
                                        <p:cTn id="38" dur="5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wipe(up)">
                                      <p:cBhvr>
                                        <p:cTn id="43" dur="500"/>
                                        <p:tgtEl>
                                          <p:spTgt spid="7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wipe(up)">
                                      <p:cBhvr>
                                        <p:cTn id="4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4" grpId="0" bldLvl="0" animBg="1"/>
      <p:bldP spid="75"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9" name="Rectangle 11"/>
          <p:cNvSpPr>
            <a:spLocks noChangeArrowheads="1"/>
          </p:cNvSpPr>
          <p:nvPr/>
        </p:nvSpPr>
        <p:spPr bwMode="auto">
          <a:xfrm>
            <a:off x="1117602" y="353515"/>
            <a:ext cx="9101269" cy="642918"/>
          </a:xfrm>
          <a:prstGeom prst="rect">
            <a:avLst/>
          </a:prstGeom>
          <a:noFill/>
          <a:ln w="9525">
            <a:noFill/>
            <a:miter lim="800000"/>
          </a:ln>
          <a:effectLst/>
        </p:spPr>
        <p:txBody>
          <a:bodyPr anchor="ctr"/>
          <a:lstStyle/>
          <a:p>
            <a:pPr>
              <a:defRPr/>
            </a:pPr>
            <a:r>
              <a:rPr lang="zh-CN" altLang="en-US" sz="3200" b="1" dirty="0">
                <a:effectLst>
                  <a:outerShdw blurRad="38100" dist="38100" dir="2700000" algn="tl">
                    <a:srgbClr val="C0C0C0"/>
                  </a:outerShdw>
                </a:effectLst>
                <a:latin typeface="+mj-ea"/>
                <a:ea typeface="+mj-ea"/>
                <a:cs typeface="+mj-cs"/>
              </a:rPr>
              <a:t>威胁无处不在</a:t>
            </a:r>
          </a:p>
        </p:txBody>
      </p:sp>
      <p:sp>
        <p:nvSpPr>
          <p:cNvPr id="6" name="Rectangle 4"/>
          <p:cNvSpPr>
            <a:spLocks noGrp="1" noChangeArrowheads="1"/>
          </p:cNvSpPr>
          <p:nvPr>
            <p:ph type="title"/>
          </p:nvPr>
        </p:nvSpPr>
        <p:spPr>
          <a:xfrm>
            <a:off x="659765" y="1103585"/>
            <a:ext cx="10972800" cy="851339"/>
          </a:xfrm>
          <a:prstGeom prst="rect">
            <a:avLst/>
          </a:prstGeom>
          <a:effectLst>
            <a:outerShdw dist="35921" dir="2700000" algn="ctr" rotWithShape="0">
              <a:srgbClr val="808080">
                <a:alpha val="50000"/>
              </a:srgbClr>
            </a:outerShdw>
          </a:effectLst>
        </p:spPr>
        <p:txBody>
          <a:bodyPr>
            <a:normAutofit/>
          </a:bodyPr>
          <a:lstStyle/>
          <a:p>
            <a:pPr>
              <a:defRPr/>
            </a:pPr>
            <a:r>
              <a:rPr lang="zh-CN" altLang="en-US" sz="3200" b="1" dirty="0">
                <a:solidFill>
                  <a:srgbClr val="00B05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t>华住</a:t>
            </a:r>
            <a:r>
              <a:rPr lang="en-US" altLang="zh-CN" sz="3200" b="1" dirty="0">
                <a:solidFill>
                  <a:srgbClr val="00B05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t>-1.3 </a:t>
            </a:r>
            <a:r>
              <a:rPr lang="zh-CN" altLang="en-US" sz="3200" b="1" dirty="0">
                <a:solidFill>
                  <a:srgbClr val="00B05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t>亿用户数据泄露</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5750" y="1715135"/>
            <a:ext cx="8531225" cy="5119370"/>
          </a:xfrm>
          <a:prstGeom prst="rect">
            <a:avLst/>
          </a:prstGeom>
        </p:spPr>
      </p:pic>
      <p:sp>
        <p:nvSpPr>
          <p:cNvPr id="7" name="圆角矩形 9"/>
          <p:cNvSpPr/>
          <p:nvPr/>
        </p:nvSpPr>
        <p:spPr bwMode="auto">
          <a:xfrm>
            <a:off x="6406515" y="1890395"/>
            <a:ext cx="3812540" cy="4343400"/>
          </a:xfrm>
          <a:prstGeom prst="roundRect">
            <a:avLst>
              <a:gd name="adj" fmla="val 7958"/>
            </a:avLst>
          </a:prstGeom>
          <a:solidFill>
            <a:srgbClr val="080808">
              <a:alpha val="80000"/>
            </a:srgbClr>
          </a:solidFill>
          <a:ln w="9525" cap="flat" cmpd="sng" algn="ctr">
            <a:noFill/>
            <a:prstDash val="solid"/>
            <a:round/>
            <a:headEnd type="none" w="med" len="med"/>
            <a:tailEnd type="none" w="med" len="med"/>
          </a:ln>
          <a:effectLst>
            <a:softEdge rad="127000"/>
          </a:effectLst>
        </p:spPr>
        <p:txBody>
          <a:bodyPr lIns="81637" tIns="40819" rIns="81637" bIns="40819" anchor="ctr"/>
          <a:lstStyle/>
          <a:p>
            <a:pPr algn="ctr" eaLnBrk="0" hangingPunct="0">
              <a:defRPr/>
            </a:pPr>
            <a:r>
              <a:rPr lang="en-US" altLang="zh-CN" sz="2400" b="1" dirty="0">
                <a:solidFill>
                  <a:srgbClr val="FFFF00"/>
                </a:solidFill>
                <a:highlight>
                  <a:srgbClr val="000080"/>
                </a:highlight>
                <a:latin typeface="微软雅黑" panose="020B0503020204020204" pitchFamily="34" charset="-122"/>
                <a:ea typeface="微软雅黑" panose="020B0503020204020204" pitchFamily="34" charset="-122"/>
              </a:rPr>
              <a:t>2018</a:t>
            </a:r>
            <a:r>
              <a:rPr lang="zh-CN" altLang="en-US" sz="2400" b="1" dirty="0">
                <a:solidFill>
                  <a:srgbClr val="FFFF00"/>
                </a:solidFill>
                <a:highlight>
                  <a:srgbClr val="000080"/>
                </a:highlight>
                <a:latin typeface="微软雅黑" panose="020B0503020204020204" pitchFamily="34" charset="-122"/>
                <a:ea typeface="微软雅黑" panose="020B0503020204020204" pitchFamily="34" charset="-122"/>
              </a:rPr>
              <a:t>年</a:t>
            </a:r>
            <a:r>
              <a:rPr lang="en-US" altLang="zh-CN" sz="2400" b="1" dirty="0">
                <a:solidFill>
                  <a:srgbClr val="FFFF00"/>
                </a:solidFill>
                <a:highlight>
                  <a:srgbClr val="000080"/>
                </a:highlight>
                <a:latin typeface="微软雅黑" panose="020B0503020204020204" pitchFamily="34" charset="-122"/>
                <a:ea typeface="微软雅黑" panose="020B0503020204020204" pitchFamily="34" charset="-122"/>
              </a:rPr>
              <a:t>8</a:t>
            </a:r>
            <a:r>
              <a:rPr lang="zh-CN" altLang="en-US" sz="2400" b="1" dirty="0">
                <a:solidFill>
                  <a:srgbClr val="FFFF00"/>
                </a:solidFill>
                <a:highlight>
                  <a:srgbClr val="000080"/>
                </a:highlight>
                <a:latin typeface="微软雅黑" panose="020B0503020204020204" pitchFamily="34" charset="-122"/>
                <a:ea typeface="微软雅黑" panose="020B0503020204020204" pitchFamily="34" charset="-122"/>
              </a:rPr>
              <a:t>月</a:t>
            </a:r>
            <a:r>
              <a:rPr lang="en-US" altLang="zh-CN" sz="2400" b="1" dirty="0">
                <a:solidFill>
                  <a:srgbClr val="FFFF00"/>
                </a:solidFill>
                <a:highlight>
                  <a:srgbClr val="000080"/>
                </a:highlight>
                <a:latin typeface="微软雅黑" panose="020B0503020204020204" pitchFamily="34" charset="-122"/>
                <a:ea typeface="微软雅黑" panose="020B0503020204020204" pitchFamily="34" charset="-122"/>
              </a:rPr>
              <a:t>28</a:t>
            </a:r>
            <a:r>
              <a:rPr lang="zh-CN" altLang="en-US" sz="2400" b="1" dirty="0">
                <a:solidFill>
                  <a:srgbClr val="FFFF00"/>
                </a:solidFill>
                <a:highlight>
                  <a:srgbClr val="000080"/>
                </a:highlight>
                <a:latin typeface="微软雅黑" panose="020B0503020204020204" pitchFamily="34" charset="-122"/>
                <a:ea typeface="微软雅黑" panose="020B0503020204020204" pitchFamily="34" charset="-122"/>
              </a:rPr>
              <a:t>日</a:t>
            </a:r>
            <a:endParaRPr lang="en-US" altLang="zh-CN" sz="2400" b="1" dirty="0">
              <a:solidFill>
                <a:srgbClr val="FFFF00"/>
              </a:solidFill>
              <a:highlight>
                <a:srgbClr val="000080"/>
              </a:highlight>
              <a:latin typeface="微软雅黑" panose="020B0503020204020204" pitchFamily="34" charset="-122"/>
              <a:ea typeface="微软雅黑" panose="020B0503020204020204" pitchFamily="34" charset="-122"/>
            </a:endParaRPr>
          </a:p>
          <a:p>
            <a:pPr algn="ctr" eaLnBrk="0" hangingPunct="0">
              <a:defRPr/>
            </a:pP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eaLnBrk="0" hangingPunct="0">
              <a:defRPr/>
            </a:pPr>
            <a:r>
              <a:rPr lang="zh-CN" altLang="en-US" sz="2400" b="1" dirty="0">
                <a:solidFill>
                  <a:schemeClr val="bg1"/>
                </a:solidFill>
                <a:latin typeface="微软雅黑" panose="020B0503020204020204" pitchFamily="34" charset="-122"/>
                <a:ea typeface="微软雅黑" panose="020B0503020204020204" pitchFamily="34" charset="-122"/>
              </a:rPr>
              <a:t>黑客通过</a:t>
            </a:r>
            <a:r>
              <a:rPr lang="zh-CN" altLang="en-US" sz="2400" b="1" dirty="0">
                <a:solidFill>
                  <a:srgbClr val="FFFF00"/>
                </a:solidFill>
                <a:latin typeface="微软雅黑" panose="020B0503020204020204" pitchFamily="34" charset="-122"/>
                <a:ea typeface="微软雅黑" panose="020B0503020204020204" pitchFamily="34" charset="-122"/>
              </a:rPr>
              <a:t>“</a:t>
            </a:r>
            <a:r>
              <a:rPr lang="en-US" altLang="zh-CN" sz="2400" b="1" dirty="0" err="1">
                <a:solidFill>
                  <a:srgbClr val="FFFF00"/>
                </a:solidFill>
                <a:latin typeface="微软雅黑" panose="020B0503020204020204" pitchFamily="34" charset="-122"/>
                <a:ea typeface="微软雅黑" panose="020B0503020204020204" pitchFamily="34" charset="-122"/>
              </a:rPr>
              <a:t>github</a:t>
            </a:r>
            <a:r>
              <a:rPr lang="zh-CN" altLang="en-US" sz="2400" b="1" dirty="0">
                <a:solidFill>
                  <a:srgbClr val="FFFF00"/>
                </a:solidFill>
                <a:latin typeface="微软雅黑" panose="020B0503020204020204" pitchFamily="34" charset="-122"/>
                <a:ea typeface="微软雅黑" panose="020B0503020204020204" pitchFamily="34" charset="-122"/>
              </a:rPr>
              <a:t>数据泄露”</a:t>
            </a:r>
            <a:endParaRPr lang="en-US" altLang="zh-CN" sz="2400" b="1" dirty="0">
              <a:solidFill>
                <a:srgbClr val="FFFF00"/>
              </a:solidFill>
              <a:latin typeface="微软雅黑" panose="020B0503020204020204" pitchFamily="34" charset="-122"/>
              <a:ea typeface="微软雅黑" panose="020B0503020204020204" pitchFamily="34" charset="-122"/>
            </a:endParaRPr>
          </a:p>
          <a:p>
            <a:pPr algn="ctr" eaLnBrk="0" hangingPunct="0">
              <a:defRPr/>
            </a:pPr>
            <a:endParaRPr lang="en-US" altLang="zh-CN" sz="2400" b="1" dirty="0">
              <a:solidFill>
                <a:srgbClr val="FFFF00"/>
              </a:solidFill>
              <a:latin typeface="微软雅黑" panose="020B0503020204020204" pitchFamily="34" charset="-122"/>
              <a:ea typeface="微软雅黑" panose="020B0503020204020204" pitchFamily="34" charset="-122"/>
            </a:endParaRPr>
          </a:p>
          <a:p>
            <a:pPr algn="ctr" eaLnBrk="0" hangingPunct="0">
              <a:defRPr/>
            </a:pPr>
            <a:r>
              <a:rPr lang="zh-CN" altLang="en-US" sz="1800" dirty="0">
                <a:solidFill>
                  <a:schemeClr val="bg1"/>
                </a:solidFill>
                <a:latin typeface="微软雅黑" panose="020B0503020204020204" pitchFamily="34" charset="-122"/>
                <a:ea typeface="微软雅黑" panose="020B0503020204020204" pitchFamily="34" charset="-122"/>
              </a:rPr>
              <a:t>获得</a:t>
            </a:r>
            <a:r>
              <a:rPr lang="en-US" altLang="zh-CN" sz="2400" b="1" dirty="0">
                <a:solidFill>
                  <a:srgbClr val="FFFF00"/>
                </a:solidFill>
                <a:latin typeface="微软雅黑" panose="020B0503020204020204" pitchFamily="34" charset="-122"/>
                <a:ea typeface="微软雅黑" panose="020B0503020204020204" pitchFamily="34" charset="-122"/>
              </a:rPr>
              <a:t>1.3</a:t>
            </a:r>
            <a:r>
              <a:rPr lang="zh-CN" altLang="en-US" sz="2400" b="1" dirty="0">
                <a:solidFill>
                  <a:srgbClr val="FFFF00"/>
                </a:solidFill>
                <a:latin typeface="微软雅黑" panose="020B0503020204020204" pitchFamily="34" charset="-122"/>
                <a:ea typeface="微软雅黑" panose="020B0503020204020204" pitchFamily="34" charset="-122"/>
              </a:rPr>
              <a:t>亿</a:t>
            </a:r>
            <a:r>
              <a:rPr lang="zh-CN" altLang="en-US" sz="1800" dirty="0">
                <a:solidFill>
                  <a:schemeClr val="bg1"/>
                </a:solidFill>
                <a:latin typeface="微软雅黑" panose="020B0503020204020204" pitchFamily="34" charset="-122"/>
                <a:ea typeface="微软雅黑" panose="020B0503020204020204" pitchFamily="34" charset="-122"/>
              </a:rPr>
              <a:t>客户信息，</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eaLnBrk="0" hangingPunct="0">
              <a:defRPr/>
            </a:pPr>
            <a:r>
              <a:rPr lang="zh-CN" altLang="en-US" sz="1800" dirty="0">
                <a:solidFill>
                  <a:schemeClr val="bg1"/>
                </a:solidFill>
                <a:latin typeface="微软雅黑" panose="020B0503020204020204" pitchFamily="34" charset="-122"/>
                <a:ea typeface="微软雅黑" panose="020B0503020204020204" pitchFamily="34" charset="-122"/>
              </a:rPr>
              <a:t>包括：</a:t>
            </a:r>
            <a:r>
              <a:rPr lang="zh-CN" altLang="en-US" sz="2400" b="1" dirty="0">
                <a:solidFill>
                  <a:srgbClr val="FFFF00"/>
                </a:solidFill>
                <a:latin typeface="微软雅黑" panose="020B0503020204020204" pitchFamily="34" charset="-122"/>
                <a:ea typeface="微软雅黑" panose="020B0503020204020204" pitchFamily="34" charset="-122"/>
              </a:rPr>
              <a:t>姓名、手机号、邮箱、身份证号、登录密码、家庭住址、各种开房记录等</a:t>
            </a:r>
            <a:endParaRPr lang="en-US" altLang="zh-CN" sz="2400" b="1" dirty="0">
              <a:solidFill>
                <a:srgbClr val="FFFF00"/>
              </a:solidFill>
              <a:latin typeface="微软雅黑" panose="020B0503020204020204" pitchFamily="34" charset="-122"/>
              <a:ea typeface="微软雅黑" panose="020B0503020204020204" pitchFamily="34" charset="-122"/>
            </a:endParaRPr>
          </a:p>
          <a:p>
            <a:pPr algn="ctr" eaLnBrk="0" hangingPunct="0">
              <a:defRPr/>
            </a:pPr>
            <a:endParaRPr lang="en-US" altLang="zh-CN" sz="2400" b="1" dirty="0">
              <a:solidFill>
                <a:srgbClr val="FFFF00"/>
              </a:solidFill>
              <a:latin typeface="微软雅黑" panose="020B0503020204020204" pitchFamily="34" charset="-122"/>
              <a:ea typeface="微软雅黑" panose="020B0503020204020204" pitchFamily="34" charset="-122"/>
            </a:endParaRPr>
          </a:p>
          <a:p>
            <a:pPr algn="ctr" eaLnBrk="0" hangingPunct="0">
              <a:defRPr/>
            </a:pPr>
            <a:r>
              <a:rPr lang="zh-CN" altLang="en-US" sz="2000" dirty="0">
                <a:solidFill>
                  <a:srgbClr val="FFFF00"/>
                </a:solidFill>
                <a:latin typeface="微软雅黑" panose="020B0503020204020204" pitchFamily="34" charset="-122"/>
                <a:ea typeface="微软雅黑" panose="020B0503020204020204" pitchFamily="34" charset="-122"/>
              </a:rPr>
              <a:t>各网站单独设置密码（不混用）</a:t>
            </a:r>
            <a:endParaRPr lang="en-US" altLang="zh-CN" sz="2000" dirty="0">
              <a:solidFill>
                <a:srgbClr val="FFFF00"/>
              </a:solidFill>
              <a:latin typeface="微软雅黑" panose="020B0503020204020204" pitchFamily="34" charset="-122"/>
              <a:ea typeface="微软雅黑" panose="020B0503020204020204" pitchFamily="34" charset="-122"/>
            </a:endParaRPr>
          </a:p>
          <a:p>
            <a:pPr algn="ctr" eaLnBrk="0" hangingPunct="0">
              <a:defRPr/>
            </a:pPr>
            <a:endParaRPr lang="en-US" altLang="zh-CN" sz="1705" dirty="0">
              <a:solidFill>
                <a:schemeClr val="bg1"/>
              </a:solidFill>
              <a:latin typeface="+mn-ea"/>
            </a:endParaRPr>
          </a:p>
        </p:txBody>
      </p:sp>
      <p:sp>
        <p:nvSpPr>
          <p:cNvPr id="9" name="文本框 8"/>
          <p:cNvSpPr txBox="1"/>
          <p:nvPr/>
        </p:nvSpPr>
        <p:spPr>
          <a:xfrm>
            <a:off x="1495214" y="2232935"/>
            <a:ext cx="4968552" cy="4524315"/>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据</a:t>
            </a:r>
            <a:r>
              <a:rPr lang="en-US" altLang="zh-CN" sz="2400" dirty="0" err="1">
                <a:solidFill>
                  <a:srgbClr val="FF0000"/>
                </a:solidFill>
                <a:latin typeface="微软雅黑" panose="020B0503020204020204" pitchFamily="34" charset="-122"/>
                <a:ea typeface="微软雅黑" panose="020B0503020204020204" pitchFamily="34" charset="-122"/>
              </a:rPr>
              <a:t>FreeBuf</a:t>
            </a:r>
            <a:r>
              <a:rPr lang="zh-CN" altLang="en-US" sz="2400" dirty="0">
                <a:solidFill>
                  <a:srgbClr val="FF0000"/>
                </a:solidFill>
                <a:latin typeface="微软雅黑" panose="020B0503020204020204" pitchFamily="34" charset="-122"/>
                <a:ea typeface="微软雅黑" panose="020B0503020204020204" pitchFamily="34" charset="-122"/>
              </a:rPr>
              <a:t>报道，</a:t>
            </a:r>
            <a:r>
              <a:rPr lang="en-US" altLang="zh-CN" sz="2400" dirty="0">
                <a:solidFill>
                  <a:srgbClr val="FF0000"/>
                </a:solidFill>
                <a:latin typeface="微软雅黑" panose="020B0503020204020204" pitchFamily="34" charset="-122"/>
                <a:ea typeface="微软雅黑" panose="020B0503020204020204" pitchFamily="34" charset="-122"/>
              </a:rPr>
              <a:t>8</a:t>
            </a:r>
            <a:r>
              <a:rPr lang="zh-CN" altLang="en-US" sz="2400" dirty="0">
                <a:solidFill>
                  <a:srgbClr val="FF0000"/>
                </a:solidFill>
                <a:latin typeface="微软雅黑" panose="020B0503020204020204" pitchFamily="34" charset="-122"/>
                <a:ea typeface="微软雅黑" panose="020B0503020204020204" pitchFamily="34" charset="-122"/>
              </a:rPr>
              <a:t>月</a:t>
            </a:r>
            <a:r>
              <a:rPr lang="en-US" altLang="zh-CN" sz="2400" dirty="0">
                <a:solidFill>
                  <a:srgbClr val="FF0000"/>
                </a:solidFill>
                <a:latin typeface="微软雅黑" panose="020B0503020204020204" pitchFamily="34" charset="-122"/>
                <a:ea typeface="微软雅黑" panose="020B0503020204020204" pitchFamily="34" charset="-122"/>
              </a:rPr>
              <a:t>28</a:t>
            </a:r>
            <a:r>
              <a:rPr lang="zh-CN" altLang="en-US" sz="2400" dirty="0">
                <a:solidFill>
                  <a:srgbClr val="FF0000"/>
                </a:solidFill>
                <a:latin typeface="微软雅黑" panose="020B0503020204020204" pitchFamily="34" charset="-122"/>
                <a:ea typeface="微软雅黑" panose="020B0503020204020204" pitchFamily="34" charset="-122"/>
              </a:rPr>
              <a:t>日早上</a:t>
            </a:r>
            <a:r>
              <a:rPr lang="en-US" altLang="zh-CN" sz="2400" dirty="0">
                <a:solidFill>
                  <a:srgbClr val="FF0000"/>
                </a:solidFill>
                <a:latin typeface="微软雅黑" panose="020B0503020204020204" pitchFamily="34" charset="-122"/>
                <a:ea typeface="微软雅黑" panose="020B0503020204020204" pitchFamily="34" charset="-122"/>
              </a:rPr>
              <a:t>6</a:t>
            </a:r>
            <a:r>
              <a:rPr lang="zh-CN" altLang="en-US" sz="2400" dirty="0">
                <a:solidFill>
                  <a:srgbClr val="FF0000"/>
                </a:solidFill>
                <a:latin typeface="微软雅黑" panose="020B0503020204020204" pitchFamily="34" charset="-122"/>
                <a:ea typeface="微软雅黑" panose="020B0503020204020204" pitchFamily="34" charset="-122"/>
              </a:rPr>
              <a:t>点，暗网中文论坛中出现一个帖子，声称售卖华住旗下所有酒店数据，数据标价</a:t>
            </a:r>
            <a:r>
              <a:rPr lang="en-US" altLang="zh-CN" sz="2400" dirty="0">
                <a:solidFill>
                  <a:srgbClr val="FF0000"/>
                </a:solidFill>
                <a:latin typeface="微软雅黑" panose="020B0503020204020204" pitchFamily="34" charset="-122"/>
                <a:ea typeface="微软雅黑" panose="020B0503020204020204" pitchFamily="34" charset="-122"/>
              </a:rPr>
              <a:t>8</a:t>
            </a:r>
            <a:r>
              <a:rPr lang="zh-CN" altLang="en-US" sz="2400" dirty="0">
                <a:solidFill>
                  <a:srgbClr val="FF0000"/>
                </a:solidFill>
                <a:latin typeface="微软雅黑" panose="020B0503020204020204" pitchFamily="34" charset="-122"/>
                <a:ea typeface="微软雅黑" panose="020B0503020204020204" pitchFamily="34" charset="-122"/>
              </a:rPr>
              <a:t>个比特币，约等于人民币</a:t>
            </a:r>
            <a:r>
              <a:rPr lang="en-US" altLang="zh-CN" sz="2400" dirty="0">
                <a:solidFill>
                  <a:srgbClr val="FF0000"/>
                </a:solidFill>
                <a:latin typeface="微软雅黑" panose="020B0503020204020204" pitchFamily="34" charset="-122"/>
                <a:ea typeface="微软雅黑" panose="020B0503020204020204" pitchFamily="34" charset="-122"/>
              </a:rPr>
              <a:t>37</a:t>
            </a:r>
            <a:r>
              <a:rPr lang="zh-CN" altLang="en-US" sz="2400" dirty="0">
                <a:solidFill>
                  <a:srgbClr val="FF0000"/>
                </a:solidFill>
                <a:latin typeface="微软雅黑" panose="020B0503020204020204" pitchFamily="34" charset="-122"/>
                <a:ea typeface="微软雅黑" panose="020B0503020204020204" pitchFamily="34" charset="-122"/>
              </a:rPr>
              <a:t>万人民币，数据泄露涉及到</a:t>
            </a:r>
            <a:r>
              <a:rPr lang="en-US" altLang="zh-CN" sz="2400" dirty="0">
                <a:solidFill>
                  <a:srgbClr val="FF0000"/>
                </a:solidFill>
                <a:latin typeface="微软雅黑" panose="020B0503020204020204" pitchFamily="34" charset="-122"/>
                <a:ea typeface="微软雅黑" panose="020B0503020204020204" pitchFamily="34" charset="-122"/>
              </a:rPr>
              <a:t>1.3</a:t>
            </a:r>
            <a:r>
              <a:rPr lang="zh-CN" altLang="en-US" sz="2400" dirty="0">
                <a:solidFill>
                  <a:srgbClr val="FF0000"/>
                </a:solidFill>
                <a:latin typeface="微软雅黑" panose="020B0503020204020204" pitchFamily="34" charset="-122"/>
                <a:ea typeface="微软雅黑" panose="020B0503020204020204" pitchFamily="34" charset="-122"/>
              </a:rPr>
              <a:t>亿人的个人信息及开房记录。</a:t>
            </a:r>
            <a:endParaRPr lang="en-US" altLang="zh-CN" sz="2400" dirty="0">
              <a:solidFill>
                <a:srgbClr val="FF0000"/>
              </a:solidFill>
              <a:latin typeface="微软雅黑" panose="020B0503020204020204" pitchFamily="34" charset="-122"/>
              <a:ea typeface="微软雅黑" panose="020B0503020204020204" pitchFamily="34" charset="-122"/>
            </a:endParaRPr>
          </a:p>
          <a:p>
            <a:endParaRPr lang="en-US" altLang="zh-CN" sz="2400" dirty="0">
              <a:solidFill>
                <a:srgbClr val="FF0000"/>
              </a:solidFill>
              <a:latin typeface="微软雅黑" panose="020B0503020204020204" pitchFamily="34" charset="-122"/>
              <a:ea typeface="微软雅黑" panose="020B0503020204020204" pitchFamily="34" charset="-122"/>
            </a:endParaRPr>
          </a:p>
          <a:p>
            <a:endParaRPr lang="en-US" altLang="zh-CN" sz="2400" dirty="0">
              <a:solidFill>
                <a:srgbClr val="FF0000"/>
              </a:solidFill>
              <a:latin typeface="微软雅黑" panose="020B0503020204020204" pitchFamily="34" charset="-122"/>
              <a:ea typeface="微软雅黑" panose="020B0503020204020204" pitchFamily="34" charset="-122"/>
            </a:endParaRPr>
          </a:p>
          <a:p>
            <a:r>
              <a:rPr lang="zh-CN" altLang="en-US" sz="2400" dirty="0">
                <a:solidFill>
                  <a:srgbClr val="FF0000"/>
                </a:solidFill>
                <a:latin typeface="微软雅黑" panose="020B0503020204020204" pitchFamily="34" charset="-122"/>
                <a:ea typeface="微软雅黑" panose="020B0503020204020204" pitchFamily="34" charset="-122"/>
              </a:rPr>
              <a:t>数据包含汉庭酒店、美爵、禧玥、漫心、诺富特、美居、</a:t>
            </a:r>
            <a:r>
              <a:rPr lang="en-US" altLang="zh-CN" sz="2400" dirty="0" err="1">
                <a:solidFill>
                  <a:srgbClr val="FF0000"/>
                </a:solidFill>
                <a:latin typeface="微软雅黑" panose="020B0503020204020204" pitchFamily="34" charset="-122"/>
                <a:ea typeface="微软雅黑" panose="020B0503020204020204" pitchFamily="34" charset="-122"/>
              </a:rPr>
              <a:t>CitiGo</a:t>
            </a:r>
            <a:r>
              <a:rPr lang="zh-CN" altLang="en-US" sz="2400" dirty="0">
                <a:solidFill>
                  <a:srgbClr val="FF0000"/>
                </a:solidFill>
                <a:latin typeface="微软雅黑" panose="020B0503020204020204" pitchFamily="34" charset="-122"/>
                <a:ea typeface="微软雅黑" panose="020B0503020204020204" pitchFamily="34" charset="-122"/>
              </a:rPr>
              <a:t>、桔子、全季、星程、宜必思、怡莱、海友。</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9"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9" name="Rectangle 11"/>
          <p:cNvSpPr>
            <a:spLocks noChangeArrowheads="1"/>
          </p:cNvSpPr>
          <p:nvPr/>
        </p:nvSpPr>
        <p:spPr bwMode="auto">
          <a:xfrm>
            <a:off x="1117602" y="353515"/>
            <a:ext cx="9101269" cy="642918"/>
          </a:xfrm>
          <a:prstGeom prst="rect">
            <a:avLst/>
          </a:prstGeom>
          <a:noFill/>
          <a:ln w="9525">
            <a:noFill/>
            <a:miter lim="800000"/>
          </a:ln>
          <a:effectLst/>
        </p:spPr>
        <p:txBody>
          <a:bodyPr anchor="ctr"/>
          <a:lstStyle/>
          <a:p>
            <a:pPr>
              <a:defRPr/>
            </a:pPr>
            <a:r>
              <a:rPr lang="zh-CN" altLang="en-US" sz="3200" b="1" dirty="0">
                <a:effectLst>
                  <a:outerShdw blurRad="38100" dist="38100" dir="2700000" algn="tl">
                    <a:srgbClr val="C0C0C0"/>
                  </a:outerShdw>
                </a:effectLst>
                <a:latin typeface="+mj-ea"/>
                <a:ea typeface="+mj-ea"/>
                <a:cs typeface="+mj-cs"/>
              </a:rPr>
              <a:t>威胁无处不在</a:t>
            </a:r>
            <a:r>
              <a:rPr lang="en-US" altLang="zh-CN" sz="3200" b="1" dirty="0">
                <a:effectLst>
                  <a:outerShdw blurRad="38100" dist="38100" dir="2700000" algn="tl">
                    <a:srgbClr val="C0C0C0"/>
                  </a:outerShdw>
                </a:effectLst>
                <a:latin typeface="+mj-ea"/>
                <a:ea typeface="+mj-ea"/>
                <a:cs typeface="+mj-cs"/>
              </a:rPr>
              <a:t>-WIFI</a:t>
            </a:r>
          </a:p>
        </p:txBody>
      </p:sp>
      <p:pic>
        <p:nvPicPr>
          <p:cNvPr id="2" name="图片 1"/>
          <p:cNvPicPr>
            <a:picLocks noChangeAspect="1"/>
          </p:cNvPicPr>
          <p:nvPr/>
        </p:nvPicPr>
        <p:blipFill>
          <a:blip r:embed="rId3" cstate="print"/>
          <a:stretch>
            <a:fillRect/>
          </a:stretch>
        </p:blipFill>
        <p:spPr>
          <a:xfrm>
            <a:off x="1584960" y="1112520"/>
            <a:ext cx="8963660" cy="5461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9" name="Rectangle 11"/>
          <p:cNvSpPr>
            <a:spLocks noChangeArrowheads="1"/>
          </p:cNvSpPr>
          <p:nvPr/>
        </p:nvSpPr>
        <p:spPr bwMode="auto">
          <a:xfrm>
            <a:off x="1117602" y="353515"/>
            <a:ext cx="9101269" cy="642918"/>
          </a:xfrm>
          <a:prstGeom prst="rect">
            <a:avLst/>
          </a:prstGeom>
          <a:noFill/>
          <a:ln w="9525">
            <a:noFill/>
            <a:miter lim="800000"/>
          </a:ln>
          <a:effectLst/>
        </p:spPr>
        <p:txBody>
          <a:bodyPr anchor="ctr"/>
          <a:lstStyle/>
          <a:p>
            <a:pPr>
              <a:defRPr/>
            </a:pPr>
            <a:r>
              <a:rPr lang="zh-CN" altLang="en-US" sz="3200" b="1" dirty="0">
                <a:effectLst>
                  <a:outerShdw blurRad="38100" dist="38100" dir="2700000" algn="tl">
                    <a:srgbClr val="C0C0C0"/>
                  </a:outerShdw>
                </a:effectLst>
                <a:latin typeface="+mj-ea"/>
                <a:ea typeface="+mj-ea"/>
                <a:cs typeface="+mj-cs"/>
              </a:rPr>
              <a:t>威胁无处不在</a:t>
            </a:r>
            <a:r>
              <a:rPr lang="en-US" altLang="zh-CN" sz="3200" b="1" dirty="0">
                <a:effectLst>
                  <a:outerShdw blurRad="38100" dist="38100" dir="2700000" algn="tl">
                    <a:srgbClr val="C0C0C0"/>
                  </a:outerShdw>
                </a:effectLst>
                <a:latin typeface="+mj-ea"/>
                <a:ea typeface="+mj-ea"/>
                <a:cs typeface="+mj-cs"/>
              </a:rPr>
              <a:t>-WIFI</a:t>
            </a:r>
          </a:p>
        </p:txBody>
      </p:sp>
      <p:pic>
        <p:nvPicPr>
          <p:cNvPr id="7" name="图片 6"/>
          <p:cNvPicPr>
            <a:picLocks noChangeAspect="1"/>
          </p:cNvPicPr>
          <p:nvPr/>
        </p:nvPicPr>
        <p:blipFill>
          <a:blip r:embed="rId3" cstate="print"/>
          <a:stretch>
            <a:fillRect/>
          </a:stretch>
        </p:blipFill>
        <p:spPr>
          <a:xfrm>
            <a:off x="6469865" y="1099186"/>
            <a:ext cx="4317771" cy="2189343"/>
          </a:xfrm>
          <a:prstGeom prst="rect">
            <a:avLst/>
          </a:prstGeom>
        </p:spPr>
      </p:pic>
      <p:sp>
        <p:nvSpPr>
          <p:cNvPr id="10" name="Text Box 14"/>
          <p:cNvSpPr txBox="1">
            <a:spLocks noChangeArrowheads="1"/>
          </p:cNvSpPr>
          <p:nvPr/>
        </p:nvSpPr>
        <p:spPr bwMode="gray">
          <a:xfrm>
            <a:off x="915353" y="3523920"/>
            <a:ext cx="4732784" cy="2481166"/>
          </a:xfrm>
          <a:prstGeom prst="rect">
            <a:avLst/>
          </a:prstGeom>
        </p:spPr>
        <p:txBody>
          <a:bodyPr wrap="square" lIns="97511" tIns="48755" rIns="97511" bIns="48755">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2495">
              <a:lnSpc>
                <a:spcPct val="150000"/>
              </a:lnSpc>
              <a:buFont typeface="Arial" panose="020B0604020202020204" pitchFamily="34" charset="0"/>
              <a:buNone/>
              <a:tabLst>
                <a:tab pos="106045" algn="l"/>
              </a:tabLst>
              <a:defRPr/>
            </a:pPr>
            <a:r>
              <a:rPr kumimoji="1" lang="zh-CN" altLang="en-US" sz="1700" b="1" dirty="0">
                <a:solidFill>
                  <a:srgbClr val="00B050"/>
                </a:solidFill>
                <a:latin typeface="微软雅黑" panose="020B0503020204020204" pitchFamily="34" charset="-122"/>
                <a:ea typeface="微软雅黑" panose="020B0503020204020204" pitchFamily="34" charset="-122"/>
              </a:rPr>
              <a:t>安全建议：</a:t>
            </a:r>
            <a:endParaRPr kumimoji="1" lang="en-US" altLang="zh-CN" sz="1700" b="1" dirty="0">
              <a:solidFill>
                <a:srgbClr val="00B050"/>
              </a:solidFill>
              <a:latin typeface="微软雅黑" panose="020B0503020204020204" pitchFamily="34" charset="-122"/>
              <a:ea typeface="微软雅黑" panose="020B0503020204020204" pitchFamily="34" charset="-122"/>
            </a:endParaRPr>
          </a:p>
          <a:p>
            <a:pPr marL="342265" indent="-342265" algn="just" defTabSz="912495">
              <a:lnSpc>
                <a:spcPct val="150000"/>
              </a:lnSpc>
              <a:buFont typeface="Arial" panose="020B0604020202020204" pitchFamily="34" charset="0"/>
              <a:buChar char="•"/>
              <a:tabLst>
                <a:tab pos="106045" algn="l"/>
              </a:tabLst>
              <a:defRPr/>
            </a:pPr>
            <a:r>
              <a:rPr lang="zh-CN" altLang="en-US" sz="1600" u="sng" dirty="0">
                <a:solidFill>
                  <a:srgbClr val="FF0000"/>
                </a:solidFill>
                <a:latin typeface="微软雅黑" panose="020B0503020204020204" pitchFamily="34" charset="-122"/>
                <a:ea typeface="微软雅黑" panose="020B0503020204020204" pitchFamily="34" charset="-122"/>
              </a:rPr>
              <a:t>用户应核对清楚</a:t>
            </a:r>
            <a:r>
              <a:rPr lang="en-US" altLang="zh-CN" sz="1600" u="sng" dirty="0">
                <a:solidFill>
                  <a:srgbClr val="FF0000"/>
                </a:solidFill>
                <a:latin typeface="微软雅黑" panose="020B0503020204020204" pitchFamily="34" charset="-122"/>
                <a:ea typeface="微软雅黑" panose="020B0503020204020204" pitchFamily="34" charset="-122"/>
              </a:rPr>
              <a:t>WIFI</a:t>
            </a:r>
            <a:r>
              <a:rPr lang="zh-CN" altLang="en-US" sz="1600" u="sng" dirty="0">
                <a:solidFill>
                  <a:srgbClr val="FF0000"/>
                </a:solidFill>
                <a:latin typeface="微软雅黑" panose="020B0503020204020204" pitchFamily="34" charset="-122"/>
                <a:ea typeface="微软雅黑" panose="020B0503020204020204" pitchFamily="34" charset="-122"/>
              </a:rPr>
              <a:t>名称</a:t>
            </a:r>
            <a:endParaRPr lang="en-US" altLang="zh-CN" sz="1600" u="sng" dirty="0">
              <a:solidFill>
                <a:srgbClr val="FF0000"/>
              </a:solidFill>
              <a:latin typeface="微软雅黑" panose="020B0503020204020204" pitchFamily="34" charset="-122"/>
              <a:ea typeface="微软雅黑" panose="020B0503020204020204" pitchFamily="34" charset="-122"/>
            </a:endParaRPr>
          </a:p>
          <a:p>
            <a:pPr marL="342265" indent="-342265" algn="just" defTabSz="912495">
              <a:lnSpc>
                <a:spcPct val="150000"/>
              </a:lnSpc>
              <a:buFont typeface="Arial" panose="020B0604020202020204" pitchFamily="34" charset="0"/>
              <a:buChar char="•"/>
              <a:tabLst>
                <a:tab pos="106045" algn="l"/>
              </a:tabLst>
              <a:defRPr/>
            </a:pPr>
            <a:r>
              <a:rPr lang="zh-CN" altLang="en-US" sz="1600" u="sng" dirty="0">
                <a:solidFill>
                  <a:srgbClr val="FF0000"/>
                </a:solidFill>
                <a:latin typeface="微软雅黑" panose="020B0503020204020204" pitchFamily="34" charset="-122"/>
                <a:ea typeface="微软雅黑" panose="020B0503020204020204" pitchFamily="34" charset="-122"/>
              </a:rPr>
              <a:t>禁止手机自动连接</a:t>
            </a:r>
            <a:r>
              <a:rPr lang="en-US" altLang="zh-CN" sz="1600" u="sng" dirty="0">
                <a:solidFill>
                  <a:srgbClr val="FF0000"/>
                </a:solidFill>
                <a:latin typeface="微软雅黑" panose="020B0503020204020204" pitchFamily="34" charset="-122"/>
                <a:ea typeface="微软雅黑" panose="020B0503020204020204" pitchFamily="34" charset="-122"/>
              </a:rPr>
              <a:t>WIFI</a:t>
            </a:r>
          </a:p>
          <a:p>
            <a:pPr marL="342265" indent="-342265" algn="just" defTabSz="912495">
              <a:lnSpc>
                <a:spcPct val="150000"/>
              </a:lnSpc>
              <a:buFont typeface="Arial" panose="020B0604020202020204" pitchFamily="34" charset="0"/>
              <a:buChar char="•"/>
              <a:tabLst>
                <a:tab pos="106045" algn="l"/>
              </a:tabLst>
              <a:defRPr/>
            </a:pPr>
            <a:r>
              <a:rPr lang="zh-CN" altLang="en-US" sz="1600" u="sng" dirty="0">
                <a:solidFill>
                  <a:srgbClr val="FF0000"/>
                </a:solidFill>
                <a:latin typeface="微软雅黑" panose="020B0503020204020204" pitchFamily="34" charset="-122"/>
                <a:ea typeface="微软雅黑" panose="020B0503020204020204" pitchFamily="34" charset="-122"/>
              </a:rPr>
              <a:t>给手机和电脑安装杀毒软件</a:t>
            </a:r>
            <a:endParaRPr lang="en-US" altLang="zh-CN" sz="1600" u="sng" dirty="0">
              <a:solidFill>
                <a:srgbClr val="FF0000"/>
              </a:solidFill>
              <a:latin typeface="微软雅黑" panose="020B0503020204020204" pitchFamily="34" charset="-122"/>
              <a:ea typeface="微软雅黑" panose="020B0503020204020204" pitchFamily="34" charset="-122"/>
            </a:endParaRPr>
          </a:p>
          <a:p>
            <a:pPr marL="342265" indent="-342265" algn="just" defTabSz="912495">
              <a:lnSpc>
                <a:spcPct val="150000"/>
              </a:lnSpc>
              <a:buFont typeface="Arial" panose="020B0604020202020204" pitchFamily="34" charset="0"/>
              <a:buChar char="•"/>
              <a:tabLst>
                <a:tab pos="106045" algn="l"/>
              </a:tabLst>
              <a:defRPr/>
            </a:pPr>
            <a:r>
              <a:rPr lang="zh-CN" altLang="en-US" sz="1600" u="sng" dirty="0">
                <a:solidFill>
                  <a:srgbClr val="FF0000"/>
                </a:solidFill>
                <a:latin typeface="微软雅黑" panose="020B0503020204020204" pitchFamily="34" charset="-122"/>
                <a:ea typeface="微软雅黑" panose="020B0503020204020204" pitchFamily="34" charset="-122"/>
              </a:rPr>
              <a:t>不要或尽量减少浏览不正规网站的次数</a:t>
            </a:r>
            <a:endParaRPr kumimoji="1" lang="en-US" altLang="zh-CN" sz="1600" u="sng" dirty="0">
              <a:solidFill>
                <a:srgbClr val="FF0000"/>
              </a:solidFill>
              <a:latin typeface="微软雅黑" panose="020B0503020204020204" pitchFamily="34" charset="-122"/>
              <a:ea typeface="微软雅黑" panose="020B0503020204020204" pitchFamily="34" charset="-122"/>
            </a:endParaRPr>
          </a:p>
        </p:txBody>
      </p:sp>
      <p:sp>
        <p:nvSpPr>
          <p:cNvPr id="11" name="矩形 10"/>
          <p:cNvSpPr/>
          <p:nvPr/>
        </p:nvSpPr>
        <p:spPr>
          <a:xfrm>
            <a:off x="915353" y="1286121"/>
            <a:ext cx="4876800" cy="1754326"/>
          </a:xfrm>
          <a:prstGeom prst="rect">
            <a:avLst/>
          </a:prstGeom>
        </p:spPr>
        <p:txBody>
          <a:bodyPr>
            <a:spAutoFit/>
          </a:bodyPr>
          <a:lstStyle/>
          <a:p>
            <a:pPr>
              <a:lnSpc>
                <a:spcPct val="150000"/>
              </a:lnSpc>
            </a:pPr>
            <a:r>
              <a:rPr lang="zh-CN" altLang="en-US" dirty="0">
                <a:latin typeface="微软雅黑" panose="020B0503020204020204" pitchFamily="34" charset="-122"/>
                <a:ea typeface="微软雅黑" panose="020B0503020204020204" pitchFamily="34" charset="-122"/>
              </a:rPr>
              <a:t>有网友在微博表示公共场合的</a:t>
            </a:r>
            <a:r>
              <a:rPr lang="en-US" altLang="zh-CN" dirty="0">
                <a:latin typeface="微软雅黑" panose="020B0503020204020204" pitchFamily="34" charset="-122"/>
                <a:ea typeface="微软雅黑" panose="020B0503020204020204" pitchFamily="34" charset="-122"/>
              </a:rPr>
              <a:t>WIFI</a:t>
            </a:r>
            <a:r>
              <a:rPr lang="zh-CN" altLang="en-US" dirty="0">
                <a:latin typeface="微软雅黑" panose="020B0503020204020204" pitchFamily="34" charset="-122"/>
                <a:ea typeface="微软雅黑" panose="020B0503020204020204" pitchFamily="34" charset="-122"/>
              </a:rPr>
              <a:t>存在安全危机，黑客可以监视到所有连接至该网络的用户正在浏览的内容，甚至用户名、密码等信息也能手到擒来</a:t>
            </a:r>
          </a:p>
        </p:txBody>
      </p:sp>
      <p:pic>
        <p:nvPicPr>
          <p:cNvPr id="8" name="图片 7"/>
          <p:cNvPicPr>
            <a:picLocks noChangeAspect="1"/>
          </p:cNvPicPr>
          <p:nvPr/>
        </p:nvPicPr>
        <p:blipFill>
          <a:blip r:embed="rId4" cstate="print"/>
          <a:stretch>
            <a:fillRect/>
          </a:stretch>
        </p:blipFill>
        <p:spPr>
          <a:xfrm>
            <a:off x="6269346" y="3288948"/>
            <a:ext cx="4732783" cy="3466244"/>
          </a:xfrm>
          <a:prstGeom prst="rect">
            <a:avLst/>
          </a:prstGeom>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9" name="Rectangle 11"/>
          <p:cNvSpPr>
            <a:spLocks noChangeArrowheads="1"/>
          </p:cNvSpPr>
          <p:nvPr/>
        </p:nvSpPr>
        <p:spPr bwMode="auto">
          <a:xfrm>
            <a:off x="1117602" y="353515"/>
            <a:ext cx="9101269" cy="642918"/>
          </a:xfrm>
          <a:prstGeom prst="rect">
            <a:avLst/>
          </a:prstGeom>
          <a:noFill/>
          <a:ln w="9525">
            <a:noFill/>
            <a:miter lim="800000"/>
          </a:ln>
          <a:effectLst/>
        </p:spPr>
        <p:txBody>
          <a:bodyPr anchor="ctr"/>
          <a:lstStyle/>
          <a:p>
            <a:pPr>
              <a:defRPr/>
            </a:pPr>
            <a:r>
              <a:rPr lang="zh-CN" altLang="en-US" sz="3200" b="1" dirty="0">
                <a:effectLst>
                  <a:outerShdw blurRad="38100" dist="38100" dir="2700000" algn="tl">
                    <a:srgbClr val="C0C0C0"/>
                  </a:outerShdw>
                </a:effectLst>
                <a:latin typeface="+mj-ea"/>
                <a:ea typeface="+mj-ea"/>
                <a:cs typeface="+mj-cs"/>
              </a:rPr>
              <a:t>威胁无处不在</a:t>
            </a:r>
            <a:endParaRPr lang="en-US" altLang="zh-CN" sz="3200" b="1" dirty="0">
              <a:effectLst>
                <a:outerShdw blurRad="38100" dist="38100" dir="2700000" algn="tl">
                  <a:srgbClr val="C0C0C0"/>
                </a:outerShdw>
              </a:effectLst>
              <a:latin typeface="+mj-ea"/>
              <a:ea typeface="+mj-ea"/>
              <a:cs typeface="+mj-cs"/>
            </a:endParaRPr>
          </a:p>
        </p:txBody>
      </p:sp>
      <p:pic>
        <p:nvPicPr>
          <p:cNvPr id="6" name="图片 5"/>
          <p:cNvPicPr>
            <a:picLocks noChangeAspect="1"/>
          </p:cNvPicPr>
          <p:nvPr/>
        </p:nvPicPr>
        <p:blipFill>
          <a:blip r:embed="rId3" cstate="print"/>
          <a:stretch>
            <a:fillRect/>
          </a:stretch>
        </p:blipFill>
        <p:spPr>
          <a:xfrm>
            <a:off x="328867" y="1057275"/>
            <a:ext cx="8983107" cy="5800725"/>
          </a:xfrm>
          <a:prstGeom prst="rect">
            <a:avLst/>
          </a:prstGeom>
        </p:spPr>
      </p:pic>
      <p:pic>
        <p:nvPicPr>
          <p:cNvPr id="12" name="图片 11"/>
          <p:cNvPicPr>
            <a:picLocks noChangeAspect="1"/>
          </p:cNvPicPr>
          <p:nvPr/>
        </p:nvPicPr>
        <p:blipFill>
          <a:blip r:embed="rId4"/>
          <a:stretch>
            <a:fillRect/>
          </a:stretch>
        </p:blipFill>
        <p:spPr>
          <a:xfrm>
            <a:off x="7896446" y="2411730"/>
            <a:ext cx="3626944" cy="3863484"/>
          </a:xfrm>
          <a:prstGeom prst="rect">
            <a:avLst/>
          </a:prstGeom>
        </p:spPr>
      </p:pic>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9" name="Rectangle 11"/>
          <p:cNvSpPr>
            <a:spLocks noChangeArrowheads="1"/>
          </p:cNvSpPr>
          <p:nvPr/>
        </p:nvSpPr>
        <p:spPr bwMode="auto">
          <a:xfrm>
            <a:off x="1117602" y="353515"/>
            <a:ext cx="9101269" cy="642918"/>
          </a:xfrm>
          <a:prstGeom prst="rect">
            <a:avLst/>
          </a:prstGeom>
          <a:noFill/>
          <a:ln w="9525">
            <a:noFill/>
            <a:miter lim="800000"/>
          </a:ln>
          <a:effectLst/>
        </p:spPr>
        <p:txBody>
          <a:bodyPr anchor="ctr"/>
          <a:lstStyle/>
          <a:p>
            <a:pPr>
              <a:defRPr/>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sym typeface="+mn-ea"/>
              </a:rPr>
              <a:t>微信假红包，导致中木马病毒</a:t>
            </a:r>
            <a:endParaRPr lang="en-US" altLang="zh-CN" sz="3200" b="1" dirty="0">
              <a:effectLst>
                <a:outerShdw blurRad="38100" dist="38100" dir="2700000" algn="tl">
                  <a:srgbClr val="C0C0C0"/>
                </a:outerShdw>
              </a:effectLst>
              <a:latin typeface="+mj-ea"/>
              <a:ea typeface="+mj-ea"/>
              <a:cs typeface="+mj-cs"/>
            </a:endParaRPr>
          </a:p>
        </p:txBody>
      </p:sp>
      <p:pic>
        <p:nvPicPr>
          <p:cNvPr id="3" name="图片 2"/>
          <p:cNvPicPr>
            <a:picLocks noChangeAspect="1"/>
          </p:cNvPicPr>
          <p:nvPr/>
        </p:nvPicPr>
        <p:blipFill>
          <a:blip r:embed="rId3"/>
          <a:stretch>
            <a:fillRect/>
          </a:stretch>
        </p:blipFill>
        <p:spPr>
          <a:xfrm>
            <a:off x="7901620" y="1071775"/>
            <a:ext cx="3860998" cy="5715294"/>
          </a:xfrm>
          <a:prstGeom prst="rect">
            <a:avLst/>
          </a:prstGeom>
        </p:spPr>
      </p:pic>
      <p:pic>
        <p:nvPicPr>
          <p:cNvPr id="5" name="图片 4"/>
          <p:cNvPicPr>
            <a:picLocks noChangeAspect="1"/>
          </p:cNvPicPr>
          <p:nvPr/>
        </p:nvPicPr>
        <p:blipFill>
          <a:blip r:embed="rId4"/>
          <a:stretch>
            <a:fillRect/>
          </a:stretch>
        </p:blipFill>
        <p:spPr>
          <a:xfrm>
            <a:off x="429382" y="1677712"/>
            <a:ext cx="7204548" cy="4094585"/>
          </a:xfrm>
          <a:prstGeom prst="rect">
            <a:avLst/>
          </a:prstGeom>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9" name="Rectangle 11"/>
          <p:cNvSpPr>
            <a:spLocks noChangeArrowheads="1"/>
          </p:cNvSpPr>
          <p:nvPr/>
        </p:nvSpPr>
        <p:spPr bwMode="auto">
          <a:xfrm>
            <a:off x="1117602" y="353515"/>
            <a:ext cx="9101269" cy="642918"/>
          </a:xfrm>
          <a:prstGeom prst="rect">
            <a:avLst/>
          </a:prstGeom>
          <a:noFill/>
          <a:ln w="9525">
            <a:noFill/>
            <a:miter lim="800000"/>
          </a:ln>
          <a:effectLst/>
        </p:spPr>
        <p:txBody>
          <a:bodyPr anchor="ctr"/>
          <a:lstStyle/>
          <a:p>
            <a:pPr>
              <a:defRPr/>
            </a:pPr>
            <a:r>
              <a:rPr lang="zh-CN" altLang="en-US" sz="3200" b="1" dirty="0">
                <a:effectLst>
                  <a:outerShdw blurRad="38100" dist="38100" dir="2700000" algn="tl">
                    <a:srgbClr val="C0C0C0"/>
                  </a:outerShdw>
                </a:effectLst>
                <a:latin typeface="+mj-ea"/>
                <a:ea typeface="+mj-ea"/>
                <a:cs typeface="+mj-cs"/>
              </a:rPr>
              <a:t>威胁无处不在</a:t>
            </a:r>
            <a:endParaRPr lang="en-US" altLang="zh-CN" sz="3200" b="1" dirty="0">
              <a:effectLst>
                <a:outerShdw blurRad="38100" dist="38100" dir="2700000" algn="tl">
                  <a:srgbClr val="C0C0C0"/>
                </a:outerShdw>
              </a:effectLst>
              <a:latin typeface="+mj-ea"/>
              <a:ea typeface="+mj-ea"/>
              <a:cs typeface="+mj-cs"/>
            </a:endParaRPr>
          </a:p>
        </p:txBody>
      </p:sp>
      <p:pic>
        <p:nvPicPr>
          <p:cNvPr id="4" name="图片 3"/>
          <p:cNvPicPr>
            <a:picLocks noChangeAspect="1"/>
          </p:cNvPicPr>
          <p:nvPr/>
        </p:nvPicPr>
        <p:blipFill>
          <a:blip r:embed="rId3" cstate="print"/>
          <a:stretch>
            <a:fillRect/>
          </a:stretch>
        </p:blipFill>
        <p:spPr>
          <a:xfrm>
            <a:off x="6259457" y="3168512"/>
            <a:ext cx="4162425" cy="2343150"/>
          </a:xfrm>
          <a:prstGeom prst="rect">
            <a:avLst/>
          </a:prstGeom>
        </p:spPr>
      </p:pic>
      <p:sp>
        <p:nvSpPr>
          <p:cNvPr id="5" name="矩形 4"/>
          <p:cNvSpPr/>
          <p:nvPr/>
        </p:nvSpPr>
        <p:spPr>
          <a:xfrm>
            <a:off x="6259455" y="1562719"/>
            <a:ext cx="4876800" cy="707886"/>
          </a:xfrm>
          <a:prstGeom prst="rect">
            <a:avLst/>
          </a:prstGeom>
        </p:spPr>
        <p:txBody>
          <a:bodyPr>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“随手扫一扫，精彩礼物等你拿！”</a:t>
            </a:r>
            <a:endParaRPr lang="en-US" altLang="zh-CN" sz="2000" dirty="0">
              <a:solidFill>
                <a:srgbClr val="FF0000"/>
              </a:solidFill>
              <a:latin typeface="微软雅黑" panose="020B0503020204020204" pitchFamily="34" charset="-122"/>
              <a:ea typeface="微软雅黑" panose="020B0503020204020204" pitchFamily="34" charset="-122"/>
            </a:endParaRPr>
          </a:p>
          <a:p>
            <a:r>
              <a:rPr lang="zh-CN" altLang="en-US" sz="2000" dirty="0">
                <a:solidFill>
                  <a:srgbClr val="FF0000"/>
                </a:solidFill>
                <a:latin typeface="微软雅黑" panose="020B0503020204020204" pitchFamily="34" charset="-122"/>
                <a:ea typeface="微软雅黑" panose="020B0503020204020204" pitchFamily="34" charset="-122"/>
              </a:rPr>
              <a:t>“扫描二维码，加入官方购物群！”</a:t>
            </a:r>
          </a:p>
        </p:txBody>
      </p:sp>
      <p:sp>
        <p:nvSpPr>
          <p:cNvPr id="6" name="矩形 5"/>
          <p:cNvSpPr/>
          <p:nvPr/>
        </p:nvSpPr>
        <p:spPr>
          <a:xfrm>
            <a:off x="1146887" y="1080729"/>
            <a:ext cx="4876800" cy="1200329"/>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案例</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：江夏一女子网上购物，店主称扫二维码送“红包”，却不料，这一扫便扫出了麻烦，不但中意的衣服没有拍到，顾客的支付宝账户也少了</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万余元</a:t>
            </a:r>
          </a:p>
        </p:txBody>
      </p:sp>
      <p:sp>
        <p:nvSpPr>
          <p:cNvPr id="7" name="Text Box 14"/>
          <p:cNvSpPr txBox="1">
            <a:spLocks noChangeArrowheads="1"/>
          </p:cNvSpPr>
          <p:nvPr/>
        </p:nvSpPr>
        <p:spPr bwMode="gray">
          <a:xfrm>
            <a:off x="1146887" y="4354203"/>
            <a:ext cx="4732784" cy="2224685"/>
          </a:xfrm>
          <a:prstGeom prst="rect">
            <a:avLst/>
          </a:prstGeom>
        </p:spPr>
        <p:txBody>
          <a:bodyPr wrap="square" lIns="97511" tIns="48755" rIns="97511" bIns="48755">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2495">
              <a:lnSpc>
                <a:spcPct val="150000"/>
              </a:lnSpc>
              <a:buFont typeface="Arial" panose="020B0604020202020204" pitchFamily="34" charset="0"/>
              <a:buNone/>
              <a:tabLst>
                <a:tab pos="106045" algn="l"/>
              </a:tabLst>
              <a:defRPr/>
            </a:pPr>
            <a:r>
              <a:rPr kumimoji="1" lang="zh-CN" altLang="en-US" sz="1700" dirty="0">
                <a:solidFill>
                  <a:srgbClr val="00B050"/>
                </a:solidFill>
                <a:latin typeface="微软雅黑" panose="020B0503020204020204" pitchFamily="34" charset="-122"/>
                <a:ea typeface="微软雅黑" panose="020B0503020204020204" pitchFamily="34" charset="-122"/>
              </a:rPr>
              <a:t>安全建议：</a:t>
            </a:r>
            <a:endParaRPr kumimoji="1" lang="en-US" altLang="zh-CN" sz="1700" dirty="0">
              <a:solidFill>
                <a:srgbClr val="00B050"/>
              </a:solidFill>
              <a:latin typeface="微软雅黑" panose="020B0503020204020204" pitchFamily="34" charset="-122"/>
              <a:ea typeface="微软雅黑" panose="020B0503020204020204" pitchFamily="34" charset="-122"/>
            </a:endParaRPr>
          </a:p>
          <a:p>
            <a:pPr marL="342265" indent="-342265" algn="just" defTabSz="912495">
              <a:lnSpc>
                <a:spcPct val="150000"/>
              </a:lnSpc>
              <a:buFont typeface="Arial" panose="020B0604020202020204" pitchFamily="34" charset="0"/>
              <a:buChar char="•"/>
              <a:tabLst>
                <a:tab pos="106045" algn="l"/>
              </a:tabLst>
              <a:defRPr/>
            </a:pPr>
            <a:r>
              <a:rPr lang="zh-CN" altLang="en-US" sz="1600" dirty="0">
                <a:solidFill>
                  <a:srgbClr val="00B050"/>
                </a:solidFill>
                <a:latin typeface="微软雅黑" panose="020B0503020204020204" pitchFamily="34" charset="-122"/>
                <a:ea typeface="微软雅黑" panose="020B0503020204020204" pitchFamily="34" charset="-122"/>
              </a:rPr>
              <a:t>不要为了蝇头小利“见码就扫”，扫码之前要鉴别二维码的来源是否权威</a:t>
            </a:r>
            <a:endParaRPr lang="en-US" altLang="zh-CN" sz="1600" dirty="0">
              <a:solidFill>
                <a:srgbClr val="00B050"/>
              </a:solidFill>
              <a:latin typeface="微软雅黑" panose="020B0503020204020204" pitchFamily="34" charset="-122"/>
              <a:ea typeface="微软雅黑" panose="020B0503020204020204" pitchFamily="34" charset="-122"/>
            </a:endParaRPr>
          </a:p>
          <a:p>
            <a:pPr marL="342265" indent="-342265" algn="just" defTabSz="912495">
              <a:lnSpc>
                <a:spcPct val="150000"/>
              </a:lnSpc>
              <a:buFont typeface="Arial" panose="020B0604020202020204" pitchFamily="34" charset="0"/>
              <a:buChar char="•"/>
              <a:tabLst>
                <a:tab pos="106045" algn="l"/>
              </a:tabLst>
              <a:defRPr/>
            </a:pPr>
            <a:r>
              <a:rPr lang="zh-CN" altLang="en-US" sz="1600" dirty="0">
                <a:solidFill>
                  <a:srgbClr val="00B050"/>
                </a:solidFill>
                <a:latin typeface="微软雅黑" panose="020B0503020204020204" pitchFamily="34" charset="-122"/>
                <a:ea typeface="微软雅黑" panose="020B0503020204020204" pitchFamily="34" charset="-122"/>
              </a:rPr>
              <a:t>在手机中安装相应的防护程序，可以选用有识别功能的扫码器实时监控</a:t>
            </a:r>
            <a:endParaRPr lang="en-US" altLang="zh-CN" sz="1600" dirty="0">
              <a:solidFill>
                <a:srgbClr val="00B050"/>
              </a:solidFill>
              <a:latin typeface="微软雅黑" panose="020B0503020204020204" pitchFamily="34" charset="-122"/>
              <a:ea typeface="微软雅黑" panose="020B0503020204020204" pitchFamily="34" charset="-122"/>
            </a:endParaRPr>
          </a:p>
        </p:txBody>
      </p:sp>
      <p:sp>
        <p:nvSpPr>
          <p:cNvPr id="8" name="矩形 7"/>
          <p:cNvSpPr/>
          <p:nvPr/>
        </p:nvSpPr>
        <p:spPr>
          <a:xfrm>
            <a:off x="1146887" y="2717466"/>
            <a:ext cx="4876800" cy="1200329"/>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案例</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：市民冯先生去外面吃饭，用手机扫描了一个优惠券的二维码，结果手机中了病毒，自动下载了很多收费的软件，白白扣了</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多块钱的话费</a:t>
            </a: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9" name="Rectangle 11"/>
          <p:cNvSpPr>
            <a:spLocks noChangeArrowheads="1"/>
          </p:cNvSpPr>
          <p:nvPr/>
        </p:nvSpPr>
        <p:spPr bwMode="auto">
          <a:xfrm>
            <a:off x="1117602" y="353515"/>
            <a:ext cx="9101269" cy="642918"/>
          </a:xfrm>
          <a:prstGeom prst="rect">
            <a:avLst/>
          </a:prstGeom>
          <a:noFill/>
          <a:ln w="9525">
            <a:noFill/>
            <a:miter lim="800000"/>
          </a:ln>
          <a:effectLst/>
        </p:spPr>
        <p:txBody>
          <a:bodyPr anchor="ctr"/>
          <a:lstStyle/>
          <a:p>
            <a:pPr>
              <a:defRPr/>
            </a:pPr>
            <a:r>
              <a:rPr lang="zh-CN" altLang="en-US" sz="3200" b="1" dirty="0">
                <a:effectLst>
                  <a:outerShdw blurRad="38100" dist="38100" dir="2700000" algn="tl">
                    <a:srgbClr val="C0C0C0"/>
                  </a:outerShdw>
                </a:effectLst>
                <a:latin typeface="+mj-ea"/>
                <a:ea typeface="+mj-ea"/>
                <a:cs typeface="+mj-cs"/>
              </a:rPr>
              <a:t>威胁无处不在</a:t>
            </a:r>
            <a:endParaRPr lang="en-US" altLang="zh-CN" sz="3200" b="1" dirty="0">
              <a:effectLst>
                <a:outerShdw blurRad="38100" dist="38100" dir="2700000" algn="tl">
                  <a:srgbClr val="C0C0C0"/>
                </a:outerShdw>
              </a:effectLst>
              <a:latin typeface="+mj-ea"/>
              <a:ea typeface="+mj-ea"/>
              <a:cs typeface="+mj-cs"/>
            </a:endParaRPr>
          </a:p>
        </p:txBody>
      </p:sp>
      <p:pic>
        <p:nvPicPr>
          <p:cNvPr id="11" name="图片 10"/>
          <p:cNvPicPr>
            <a:picLocks noChangeAspect="1"/>
          </p:cNvPicPr>
          <p:nvPr/>
        </p:nvPicPr>
        <p:blipFill>
          <a:blip r:embed="rId3"/>
          <a:stretch>
            <a:fillRect/>
          </a:stretch>
        </p:blipFill>
        <p:spPr>
          <a:xfrm>
            <a:off x="1" y="1225425"/>
            <a:ext cx="6096000" cy="3853305"/>
          </a:xfrm>
          <a:prstGeom prst="rect">
            <a:avLst/>
          </a:prstGeom>
        </p:spPr>
      </p:pic>
      <p:pic>
        <p:nvPicPr>
          <p:cNvPr id="12" name="图片 11"/>
          <p:cNvPicPr>
            <a:picLocks noChangeAspect="1"/>
          </p:cNvPicPr>
          <p:nvPr/>
        </p:nvPicPr>
        <p:blipFill>
          <a:blip r:embed="rId4"/>
          <a:stretch>
            <a:fillRect/>
          </a:stretch>
        </p:blipFill>
        <p:spPr>
          <a:xfrm>
            <a:off x="6096000" y="2944459"/>
            <a:ext cx="6096000" cy="3913541"/>
          </a:xfrm>
          <a:prstGeom prst="rect">
            <a:avLst/>
          </a:prstGeom>
        </p:spPr>
      </p:pic>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9" name="Rectangle 11"/>
          <p:cNvSpPr>
            <a:spLocks noChangeArrowheads="1"/>
          </p:cNvSpPr>
          <p:nvPr/>
        </p:nvSpPr>
        <p:spPr bwMode="auto">
          <a:xfrm>
            <a:off x="1117602" y="353515"/>
            <a:ext cx="9101269" cy="642918"/>
          </a:xfrm>
          <a:prstGeom prst="rect">
            <a:avLst/>
          </a:prstGeom>
          <a:noFill/>
          <a:ln w="9525">
            <a:noFill/>
            <a:miter lim="800000"/>
          </a:ln>
          <a:effectLst/>
        </p:spPr>
        <p:txBody>
          <a:bodyPr anchor="ctr"/>
          <a:lstStyle/>
          <a:p>
            <a:pPr>
              <a:defRPr/>
            </a:pPr>
            <a:r>
              <a:rPr lang="zh-CN" altLang="en-US" sz="3200" b="1" dirty="0">
                <a:effectLst>
                  <a:outerShdw blurRad="38100" dist="38100" dir="2700000" algn="tl">
                    <a:srgbClr val="C0C0C0"/>
                  </a:outerShdw>
                </a:effectLst>
                <a:latin typeface="+mj-ea"/>
                <a:ea typeface="+mj-ea"/>
                <a:cs typeface="+mj-cs"/>
              </a:rPr>
              <a:t>威胁无处不在</a:t>
            </a:r>
            <a:endParaRPr lang="en-US" altLang="zh-CN" sz="3200" b="1" dirty="0">
              <a:effectLst>
                <a:outerShdw blurRad="38100" dist="38100" dir="2700000" algn="tl">
                  <a:srgbClr val="C0C0C0"/>
                </a:outerShdw>
              </a:effectLst>
              <a:latin typeface="+mj-ea"/>
              <a:ea typeface="+mj-ea"/>
              <a:cs typeface="+mj-cs"/>
            </a:endParaRPr>
          </a:p>
        </p:txBody>
      </p:sp>
      <p:pic>
        <p:nvPicPr>
          <p:cNvPr id="6" name="图片 5"/>
          <p:cNvPicPr>
            <a:picLocks noChangeAspect="1"/>
          </p:cNvPicPr>
          <p:nvPr/>
        </p:nvPicPr>
        <p:blipFill>
          <a:blip r:embed="rId3"/>
          <a:stretch>
            <a:fillRect/>
          </a:stretch>
        </p:blipFill>
        <p:spPr>
          <a:xfrm>
            <a:off x="430851" y="2107774"/>
            <a:ext cx="5370713" cy="3340883"/>
          </a:xfrm>
          <a:prstGeom prst="rect">
            <a:avLst/>
          </a:prstGeom>
        </p:spPr>
      </p:pic>
      <p:sp>
        <p:nvSpPr>
          <p:cNvPr id="7" name="文本框 6"/>
          <p:cNvSpPr txBox="1"/>
          <p:nvPr/>
        </p:nvSpPr>
        <p:spPr>
          <a:xfrm>
            <a:off x="6096000" y="1389356"/>
            <a:ext cx="5756383" cy="4777718"/>
          </a:xfrm>
          <a:prstGeom prst="rect">
            <a:avLst/>
          </a:prstGeom>
          <a:noFill/>
        </p:spPr>
        <p:txBody>
          <a:bodyPr wrap="square">
            <a:spAutoFit/>
          </a:bodyPr>
          <a:lstStyle/>
          <a:p>
            <a:pPr marL="347980" indent="-347980" eaLnBrk="0" hangingPunct="0">
              <a:lnSpc>
                <a:spcPct val="150000"/>
              </a:lnSpc>
              <a:spcBef>
                <a:spcPct val="20000"/>
              </a:spcBef>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伊朗纳坦兹核工厂、伊朗布什尔核电站“震网”病毒攻击事件</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7980" indent="-347980" eaLnBrk="0" hangingPunct="0">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“震网”病毒又名</a:t>
            </a:r>
            <a:r>
              <a:rPr lang="en-US" altLang="zh-CN" sz="2000" b="1" dirty="0">
                <a:solidFill>
                  <a:srgbClr val="C00000"/>
                </a:solidFill>
                <a:latin typeface="微软雅黑" panose="020B0503020204020204" pitchFamily="34" charset="-122"/>
                <a:ea typeface="微软雅黑" panose="020B0503020204020204" pitchFamily="34" charset="-122"/>
              </a:rPr>
              <a:t>STUXNET</a:t>
            </a:r>
            <a:r>
              <a:rPr lang="zh-CN" altLang="en-US" sz="2000" b="1" dirty="0">
                <a:solidFill>
                  <a:srgbClr val="C00000"/>
                </a:solidFill>
                <a:latin typeface="微软雅黑" panose="020B0503020204020204" pitchFamily="34" charset="-122"/>
                <a:ea typeface="微软雅黑" panose="020B0503020204020204" pitchFamily="34" charset="-122"/>
              </a:rPr>
              <a:t>病毒</a:t>
            </a:r>
            <a:r>
              <a:rPr lang="zh-CN" altLang="en-US" sz="2000" dirty="0">
                <a:latin typeface="微软雅黑" panose="020B0503020204020204" pitchFamily="34" charset="-122"/>
                <a:ea typeface="微软雅黑" panose="020B0503020204020204" pitchFamily="34" charset="-122"/>
              </a:rPr>
              <a:t>，是一个席卷全球工业界的病毒，于</a:t>
            </a:r>
            <a:r>
              <a:rPr lang="en-US" altLang="zh-CN" sz="2000" dirty="0">
                <a:latin typeface="微软雅黑" panose="020B0503020204020204" pitchFamily="34" charset="-122"/>
                <a:ea typeface="微软雅黑" panose="020B0503020204020204" pitchFamily="34" charset="-122"/>
              </a:rPr>
              <a:t>2010</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月首次被检测出来，是第一个专门定向攻击真实世界中基础（能源）设施的“蠕虫”病毒。</a:t>
            </a:r>
            <a:endParaRPr lang="en-US" altLang="zh-CN" sz="2000" dirty="0">
              <a:latin typeface="微软雅黑" panose="020B0503020204020204" pitchFamily="34" charset="-122"/>
              <a:ea typeface="微软雅黑" panose="020B0503020204020204" pitchFamily="34" charset="-122"/>
            </a:endParaRPr>
          </a:p>
          <a:p>
            <a:pPr marL="347980" indent="-347980" eaLnBrk="0" hangingPunct="0">
              <a:lnSpc>
                <a:spcPct val="150000"/>
              </a:lnSpc>
              <a:spcBef>
                <a:spcPct val="200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2010</a:t>
            </a:r>
            <a:r>
              <a:rPr lang="zh-CN" altLang="en-US" sz="2000" dirty="0">
                <a:latin typeface="微软雅黑" panose="020B0503020204020204" pitchFamily="34" charset="-122"/>
                <a:ea typeface="微软雅黑" panose="020B0503020204020204" pitchFamily="34" charset="-122"/>
              </a:rPr>
              <a:t>年，攻击者首先感染核电站建设人员使用的互联网计算机和</a:t>
            </a:r>
            <a:r>
              <a:rPr lang="en-US"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盘，</a:t>
            </a:r>
            <a:r>
              <a:rPr lang="zh-CN" altLang="en-US" sz="2000" b="1" dirty="0">
                <a:solidFill>
                  <a:srgbClr val="C00000"/>
                </a:solidFill>
                <a:latin typeface="微软雅黑" panose="020B0503020204020204" pitchFamily="34" charset="-122"/>
                <a:ea typeface="微软雅黑" panose="020B0503020204020204" pitchFamily="34" charset="-122"/>
              </a:rPr>
              <a:t>再通过</a:t>
            </a:r>
            <a:r>
              <a:rPr lang="en-US" altLang="zh-CN" sz="2000" b="1" dirty="0">
                <a:solidFill>
                  <a:srgbClr val="C00000"/>
                </a:solidFill>
                <a:latin typeface="微软雅黑" panose="020B0503020204020204" pitchFamily="34" charset="-122"/>
                <a:ea typeface="微软雅黑" panose="020B0503020204020204" pitchFamily="34" charset="-122"/>
              </a:rPr>
              <a:t>U</a:t>
            </a:r>
            <a:r>
              <a:rPr lang="zh-CN" altLang="en-US" sz="2000" b="1" dirty="0">
                <a:solidFill>
                  <a:srgbClr val="C00000"/>
                </a:solidFill>
                <a:latin typeface="微软雅黑" panose="020B0503020204020204" pitchFamily="34" charset="-122"/>
                <a:ea typeface="微软雅黑" panose="020B0503020204020204" pitchFamily="34" charset="-122"/>
              </a:rPr>
              <a:t>盘交叉使用侵入到内网环境</a:t>
            </a:r>
            <a:r>
              <a:rPr lang="zh-CN" altLang="en-US" sz="2000" dirty="0">
                <a:latin typeface="微软雅黑" panose="020B0503020204020204" pitchFamily="34" charset="-122"/>
                <a:ea typeface="微软雅黑" panose="020B0503020204020204" pitchFamily="34" charset="-122"/>
              </a:rPr>
              <a:t>，然后通过内网扩散技术找到</a:t>
            </a:r>
            <a:r>
              <a:rPr lang="en-US" altLang="zh-CN" sz="2000" dirty="0">
                <a:latin typeface="微软雅黑" panose="020B0503020204020204" pitchFamily="34" charset="-122"/>
                <a:ea typeface="微软雅黑" panose="020B0503020204020204" pitchFamily="34" charset="-122"/>
              </a:rPr>
              <a:t>WinCC</a:t>
            </a:r>
            <a:r>
              <a:rPr lang="zh-CN" altLang="en-US" sz="2000" dirty="0">
                <a:latin typeface="微软雅黑" panose="020B0503020204020204" pitchFamily="34" charset="-122"/>
                <a:ea typeface="微软雅黑" panose="020B0503020204020204" pitchFamily="34" charset="-122"/>
              </a:rPr>
              <a:t>服务器，最后再实施破坏性攻击。</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9" name="Rectangle 11"/>
          <p:cNvSpPr>
            <a:spLocks noChangeArrowheads="1"/>
          </p:cNvSpPr>
          <p:nvPr/>
        </p:nvSpPr>
        <p:spPr bwMode="auto">
          <a:xfrm>
            <a:off x="1117602" y="353515"/>
            <a:ext cx="9101269" cy="642918"/>
          </a:xfrm>
          <a:prstGeom prst="rect">
            <a:avLst/>
          </a:prstGeom>
          <a:noFill/>
          <a:ln w="9525">
            <a:noFill/>
            <a:miter lim="800000"/>
          </a:ln>
          <a:effectLst/>
        </p:spPr>
        <p:txBody>
          <a:bodyPr anchor="ctr"/>
          <a:lstStyle/>
          <a:p>
            <a:pPr>
              <a:defRPr/>
            </a:pPr>
            <a:r>
              <a:rPr lang="zh-CN" altLang="en-US" sz="3200" b="1" dirty="0">
                <a:effectLst>
                  <a:outerShdw blurRad="38100" dist="38100" dir="2700000" algn="tl">
                    <a:srgbClr val="C0C0C0"/>
                  </a:outerShdw>
                </a:effectLst>
                <a:latin typeface="+mj-ea"/>
                <a:ea typeface="+mj-ea"/>
                <a:cs typeface="+mj-cs"/>
              </a:rPr>
              <a:t>威胁无处不在</a:t>
            </a:r>
            <a:endParaRPr lang="en-US" altLang="zh-CN" sz="3200" b="1" dirty="0">
              <a:effectLst>
                <a:outerShdw blurRad="38100" dist="38100" dir="2700000" algn="tl">
                  <a:srgbClr val="C0C0C0"/>
                </a:outerShdw>
              </a:effectLst>
              <a:latin typeface="+mj-ea"/>
              <a:ea typeface="+mj-ea"/>
              <a:cs typeface="+mj-cs"/>
            </a:endParaRPr>
          </a:p>
        </p:txBody>
      </p:sp>
      <p:pic>
        <p:nvPicPr>
          <p:cNvPr id="4" name="图片 3"/>
          <p:cNvPicPr>
            <a:picLocks noChangeAspect="1"/>
          </p:cNvPicPr>
          <p:nvPr/>
        </p:nvPicPr>
        <p:blipFill>
          <a:blip r:embed="rId3"/>
          <a:stretch>
            <a:fillRect/>
          </a:stretch>
        </p:blipFill>
        <p:spPr>
          <a:xfrm>
            <a:off x="208810" y="1129001"/>
            <a:ext cx="5767319" cy="3252500"/>
          </a:xfrm>
          <a:prstGeom prst="rect">
            <a:avLst/>
          </a:prstGeom>
        </p:spPr>
      </p:pic>
      <p:pic>
        <p:nvPicPr>
          <p:cNvPr id="5" name="图片 4"/>
          <p:cNvPicPr>
            <a:picLocks noChangeAspect="1"/>
          </p:cNvPicPr>
          <p:nvPr/>
        </p:nvPicPr>
        <p:blipFill>
          <a:blip r:embed="rId4"/>
          <a:stretch>
            <a:fillRect/>
          </a:stretch>
        </p:blipFill>
        <p:spPr>
          <a:xfrm>
            <a:off x="6095999" y="3605500"/>
            <a:ext cx="6096001" cy="32525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dbe28ac5-4906-4042-91ab-dd8e2188210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532.500787401575,&quot;width&quot;:8958.858267716536}"/>
</p:tagLst>
</file>

<file path=ppt/tags/tag3.xml><?xml version="1.0" encoding="utf-8"?>
<p:tagLst xmlns:a="http://schemas.openxmlformats.org/drawingml/2006/main" xmlns:r="http://schemas.openxmlformats.org/officeDocument/2006/relationships" xmlns:p="http://schemas.openxmlformats.org/presentationml/2006/main">
  <p:tag name="KSO_WM_TEMPLATE_INDEX" val="20208752"/>
  <p:tag name="KSO_WM_TAG_VERSION" val="1.0"/>
  <p:tag name="KSO_WM_SLIDE_INDEX" val="1"/>
  <p:tag name="KSO_WM_SLIDE_ITEM_CNT" val="0"/>
  <p:tag name="KSO_WM_SLIDE_LAYOUT" val="f"/>
  <p:tag name="KSO_WM_SLIDE_LAYOUT_CNT" val="1"/>
  <p:tag name="KSO_WM_SLIDE_TYPE" val="text"/>
  <p:tag name="KSO_WM_BEAUTIFY_FLAG" val="#wm#"/>
  <p:tag name="KSO_WM_SLIDE_POSITION" val="96*21"/>
  <p:tag name="KSO_WM_SLIDE_SIZE" val="745*497"/>
  <p:tag name="KSO_WM_SLIDE_SUBTYPE" val="pureTxt"/>
  <p:tag name="KSO_WM_TEMPLATE_CATEGORY" val="diagram"/>
  <p:tag name="KSO_WM_SLIDE_ID" val="diagram20208752_1"/>
  <p:tag name="KSO_WM_SLIDE_LAYOUT_INFO" val="{&quot;backgroundInfo&quot;:[{&quot;bottom&quot;:0,&quot;bottomAbs&quot;:false,&quot;left&quot;:0,&quot;leftAbs&quot;:false,&quot;right&quot;:0,&quot;rightAbs&quot;:false,&quot;top&quot;:0,&quot;topAbs&quot;:false,&quot;type&quot;:&quot;general&quot;}],&quot;id&quot;:&quot;2020-06-26T09:49:13&quot;,&quot;maxSize&quot;:{&quot;size1&quot;:2.2102400489979321},&quot;minSize&quot;:{&quot;size1&quot;:2.2102400489979321},&quot;normalSize&quot;:{&quot;size1&quot;:2.2102400489979321},&quot;subLayout&quot;:[{&quot;id&quot;:&quot;2020-06-26T09:49:13&quot;,&quot;type&quot;:0},{&quot;id&quot;:&quot;2020-06-26T09:49:13&quot;,&quot;margin&quot;:{&quot;bottom&quot;:1.6929999589920044,&quot;left&quot;:7.619999885559082,&quot;right&quot;:5.0799999237060547,&quot;top&quot;:1.2699999809265137},&quot;type&quot;:0}],&quot;type&quot;:0}"/>
  <p:tag name="KSO_WM_SLIDE_BACKGROUND" val="[&quot;general&quot;]"/>
  <p:tag name="KSO_WM_SLIDE_RATIO" val="1.777778"/>
  <p:tag name="KSO_WM_TEMPLATE_SUBCATEGORY" val="21"/>
  <p:tag name="KSO_WM_TEMPLATE_MASTER_TYPE" val="0"/>
  <p:tag name="KSO_WM_TEMPLATE_COLOR_TYPE" val="1"/>
  <p:tag name="KSO_WM_CHIP_INFOS" val="{&quot;layout_type&quot;:&quot;full&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e67e989b68da4f0993f21a8c58b40ec1&quot;,&quot;fill_align&quot;:&quot;cm&quot;,&quot;text_align&quot;:&quot;lm&quot;,&quot;text_direction&quot;:&quot;horizontal&quot;,&quot;chip_types&quot;:[&quot;diagram&quot;,&quot;pictext&quot;,&quot;text&quot;,&quot;picture&quot;,&quot;chart&quot;,&quot;table&quot;,&quot;video&quot;],&quot;support_features&quot;:[&quot;collage&quot;,&quot;creativecrop&quot;]}]]"/>
  <p:tag name="KSO_WM_CHIP_XID" val="5ef0a3f7978989e612c8e89c"/>
  <p:tag name="KSO_WM_CHIP_GROUPID" val="5ef0a3f7978989e612c8e89b"/>
  <p:tag name="KSO_WM_SLIDE_BK_DARK_LIGHT" val="2"/>
  <p:tag name="KSO_WM_SLIDE_BACKGROUND_TYPE" val="general"/>
  <p:tag name="KSO_WM_SLIDE_SUPPORT_FEATURE_TYPE" val="0"/>
  <p:tag name="KSO_WM_TEMPLATE_ASSEMBLE_XID" val="5ef55419ea5a3ac527a189c6"/>
  <p:tag name="KSO_WM_TEMPLATE_ASSEMBLE_GROUPID" val="5ef55419ea5a3ac527a189c6"/>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752_1*i*1"/>
  <p:tag name="KSO_WM_TEMPLATE_CATEGORY" val="diagram"/>
  <p:tag name="KSO_WM_TEMPLATE_INDEX" val="20208752"/>
  <p:tag name="KSO_WM_UNIT_INDEX" val="1"/>
  <p:tag name="KSO_WM_UNIT_BLOCK" val="0"/>
  <p:tag name="KSO_WM_UNIT_SM_LIMIT_TYPE" val="1"/>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UNIT_HIGHLIGHT" val="0"/>
  <p:tag name="KSO_WM_UNIT_COMPATIBLE" val="0"/>
  <p:tag name="KSO_WM_UNIT_DIAGRAM_ISNUMVISUAL" val="0"/>
  <p:tag name="KSO_WM_UNIT_DIAGRAM_ISREFERUNIT" val="0"/>
  <p:tag name="KSO_WM_UNIT_LAYERLEVEL" val="1"/>
  <p:tag name="KSO_WM_UNIT_DEC_AREA_ID" val="83c6265b76b54bb4a19a19a69cc7455a"/>
  <p:tag name="KSO_WM_CHIP_GROUPID" val="5ef0a3f7978989e612c8e89b"/>
  <p:tag name="KSO_WM_CHIP_XID" val="5ef0a3f7978989e612c8e89c"/>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VALUE" val="684"/>
  <p:tag name="KSO_WM_TEMPLATE_ASSEMBLE_XID" val="5ef55419ea5a3ac527a189c6"/>
  <p:tag name="KSO_WM_TEMPLATE_ASSEMBLE_GROUPID" val="5ef55419ea5a3ac527a189c6"/>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208752_1*i*2"/>
  <p:tag name="KSO_WM_TEMPLATE_CATEGORY" val="diagram"/>
  <p:tag name="KSO_WM_TEMPLATE_INDEX" val="20208752"/>
  <p:tag name="KSO_WM_UNIT_INDEX" val="2"/>
  <p:tag name="KSO_WM_UNIT_BLOCK" val="0"/>
  <p:tag name="KSO_WM_UNIT_SM_LIMIT_TYPE" val="1"/>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UNIT_HIGHLIGHT" val="0"/>
  <p:tag name="KSO_WM_UNIT_COMPATIBLE" val="0"/>
  <p:tag name="KSO_WM_UNIT_DIAGRAM_ISNUMVISUAL" val="0"/>
  <p:tag name="KSO_WM_UNIT_DIAGRAM_ISREFERUNIT" val="0"/>
  <p:tag name="KSO_WM_UNIT_LAYERLEVEL" val="1"/>
  <p:tag name="KSO_WM_UNIT_DEC_AREA_ID" val="04c6864ae97e4b31ba7d0bb64b9006fc"/>
  <p:tag name="KSO_WM_CHIP_GROUPID" val="5ef0a3f7978989e612c8e89b"/>
  <p:tag name="KSO_WM_CHIP_XID" val="5ef0a3f7978989e612c8e89c"/>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5ef55419ea5a3ac527a189c6"/>
  <p:tag name="KSO_WM_TEMPLATE_ASSEMBLE_GROUPID" val="5ef55419ea5a3ac527a189c6"/>
</p:tagLst>
</file>

<file path=ppt/tags/tag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752_1*f*1"/>
  <p:tag name="KSO_WM_TEMPLATE_CATEGORY" val="diagram"/>
  <p:tag name="KSO_WM_TEMPLATE_INDEX" val="20208752"/>
  <p:tag name="KSO_WM_UNIT_LAYERLEVEL" val="1"/>
  <p:tag name="KSO_WM_TAG_VERSION" val="1.0"/>
  <p:tag name="KSO_WM_BEAUTIFY_FLAG" val="#wm#"/>
  <p:tag name="KSO_WM_UNIT_DEFAULT_FONT" val="14;20;2"/>
  <p:tag name="KSO_WM_UNIT_BLOCK" val="0"/>
  <p:tag name="KSO_WM_UNIT_VALUE" val="377"/>
  <p:tag name="KSO_WM_UNIT_SHOW_EDIT_AREA_INDICATION" val="1"/>
  <p:tag name="KSO_WM_CHIP_GROUPID" val="5e6b05596848fb12bee65ac8"/>
  <p:tag name="KSO_WM_CHIP_XID" val="5e6b05596848fb12bee65aca"/>
  <p:tag name="KSO_WM_UNIT_DEC_AREA_ID" val="97bf58f8a0d1458290ab2945f77af8e9"/>
  <p:tag name="KSO_WM_ASSEMBLE_CHIP_INDEX" val="038f6878e3a54474b3b317781161b1cf"/>
  <p:tag name="KSO_WM_UNIT_SUPPORT_UNIT_TYPE" val="[&quot;l&quot;,&quot;m&quot;,&quot;n&quot;,&quot;o&quot;,&quot;p&quot;,&quot;q&quot;,&quot;r&quot;,&quot;δ&quot;,&quot;η&quot;,&quot;α&quot;,&quot;β&quot;,&quot;θ&quot;]"/>
  <p:tag name="KSO_WM_UNIT_TEXT_FILL_FORE_SCHEMECOLOR_INDEX_BRIGHTNESS" val="0.25"/>
  <p:tag name="KSO_WM_UNIT_TEXT_FILL_FORE_SCHEMECOLOR_INDEX" val="13"/>
  <p:tag name="KSO_WM_UNIT_TEXT_FILL_TYPE" val="1"/>
  <p:tag name="KSO_WM_TEMPLATE_ASSEMBLE_XID" val="5ef55419ea5a3ac527a189c6"/>
  <p:tag name="KSO_WM_TEMPLATE_ASSEMBLE_GROUPID" val="5ef55419ea5a3ac527a189c6"/>
  <p:tag name="KSO_WM_TAG_FRONT_SIZE" val=""/>
  <p:tag name="KSO_WM_TAG_BACKGROUP_ID" val=""/>
  <p:tag name="KSO_WM_TAG_BACKGROUP_SIZE" val=""/>
  <p:tag name="KSO_WM_TAG_ZODER_POSITION"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13785</Words>
  <Application>Microsoft Office PowerPoint</Application>
  <PresentationFormat>宽屏</PresentationFormat>
  <Paragraphs>1804</Paragraphs>
  <Slides>149</Slides>
  <Notes>116</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0</vt:i4>
      </vt:variant>
      <vt:variant>
        <vt:lpstr>幻灯片标题</vt:lpstr>
      </vt:variant>
      <vt:variant>
        <vt:i4>149</vt:i4>
      </vt:variant>
    </vt:vector>
  </HeadingPairs>
  <TitlesOfParts>
    <vt:vector size="169" baseType="lpstr">
      <vt:lpstr>等线</vt:lpstr>
      <vt:lpstr>方正大标宋_GBK</vt:lpstr>
      <vt:lpstr>方正大标宋简体</vt:lpstr>
      <vt:lpstr>黑体</vt:lpstr>
      <vt:lpstr>楷体</vt:lpstr>
      <vt:lpstr>楷体_GB2312</vt:lpstr>
      <vt:lpstr>宋体</vt:lpstr>
      <vt:lpstr>微软雅黑</vt:lpstr>
      <vt:lpstr>微软雅黑 Light</vt:lpstr>
      <vt:lpstr>Arial</vt:lpstr>
      <vt:lpstr>Calibri</vt:lpstr>
      <vt:lpstr>Century Gothic</vt:lpstr>
      <vt:lpstr>Impact</vt:lpstr>
      <vt:lpstr>Tahoma</vt:lpstr>
      <vt:lpstr>Times New Roman</vt:lpstr>
      <vt:lpstr>Webdings</vt:lpstr>
      <vt:lpstr>Wingdings</vt:lpstr>
      <vt:lpstr>Wingdings 3</vt:lpstr>
      <vt:lpstr>Office 主题</vt:lpstr>
      <vt:lpstr>切片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HW-身边的那些事（社会工程）</vt:lpstr>
      <vt:lpstr>HW-身边的那些事（社会工程）</vt:lpstr>
      <vt:lpstr>HW-身边的那些事（钓鱼邮件）</vt:lpstr>
      <vt:lpstr>HW-身边的那些事（钓鱼邮件）</vt:lpstr>
      <vt:lpstr>HW-身边的那些事（社会工程）</vt:lpstr>
      <vt:lpstr>HW-身边的那些事（美人计）</vt:lpstr>
      <vt:lpstr>HW-身边的那些事（无人机）</vt:lpstr>
      <vt:lpstr>HW-身边的那些事</vt:lpstr>
      <vt:lpstr>HW-身边的那些事（badfile）</vt:lpstr>
      <vt:lpstr>HW-身边的那些事（钓鱼邮件）</vt:lpstr>
      <vt:lpstr>HW-身边的那些事（间谍）</vt:lpstr>
      <vt:lpstr>HW-身边的那些事（badusb）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为什么会有这么多的信息安全问题?</vt:lpstr>
      <vt:lpstr>PowerPoint 演示文稿</vt:lpstr>
      <vt:lpstr>弱点是存在</vt:lpstr>
      <vt:lpstr>安全体系</vt:lpstr>
      <vt:lpstr>人扮演的角色</vt:lpstr>
      <vt:lpstr>PowerPoint 演示文稿</vt:lpstr>
      <vt:lpstr>PowerPoint 演示文稿</vt:lpstr>
      <vt:lpstr>PowerPoint 演示文稿</vt:lpstr>
      <vt:lpstr>华住-1.3 亿用户数据泄露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问题出在哪里？</vt:lpstr>
      <vt:lpstr>朋友圈安全吗？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大气蓝色渐变商务风工作汇报PPT模板</dc:title>
  <dc:creator>Windows 用户</dc:creator>
  <cp:lastModifiedBy>userwjzh</cp:lastModifiedBy>
  <cp:revision>686</cp:revision>
  <dcterms:created xsi:type="dcterms:W3CDTF">2022-04-21T07:46:00Z</dcterms:created>
  <dcterms:modified xsi:type="dcterms:W3CDTF">2022-05-30T14:46:32Z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2052-11.8.6.11020</vt:lpwstr>
  </property>
  <property fmtid="{D5CDD505-2E9C-101B-9397-08002B2CF9AE}" pid="3" name="ICV">
    <vt:lpwstr>2F58092F99034EFCB094CD19A13EE803</vt:lpwstr>
  </property>
</Properties>
</file>